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7774F"/>
    <a:srgbClr val="216543"/>
    <a:srgbClr val="339966"/>
    <a:srgbClr val="94DCB8"/>
    <a:srgbClr val="C75F09"/>
    <a:srgbClr val="002B82"/>
    <a:srgbClr val="C85F08"/>
    <a:srgbClr val="A95007"/>
    <a:srgbClr val="2E6EBC"/>
    <a:srgbClr val="DF3C0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00100" y="735092"/>
            <a:ext cx="7429552" cy="2693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6600" b="1" dirty="0" smtClean="0">
                <a:ln w="9525">
                  <a:noFill/>
                </a:ln>
                <a:solidFill>
                  <a:srgbClr val="21654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Похідна функції                     </a:t>
            </a:r>
            <a:r>
              <a:rPr lang="uk-UA" sz="3600" b="1" dirty="0" smtClean="0">
                <a:ln w="9525">
                  <a:noFill/>
                </a:ln>
                <a:solidFill>
                  <a:srgbClr val="21654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задачі за готовими малюнками (підготовка до ЗНО)</a:t>
            </a:r>
            <a:endParaRPr kumimoji="0" lang="ru-RU" sz="3600" b="1" u="none" strike="noStrike" kern="1200" normalizeH="0" baseline="0" noProof="0" dirty="0">
              <a:ln w="9525">
                <a:noFill/>
              </a:ln>
              <a:solidFill>
                <a:srgbClr val="21654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429000"/>
            <a:ext cx="4578302" cy="178595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9.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</a:t>
            </a:r>
            <a:r>
              <a:rPr lang="uk-UA" sz="3200" b="1" i="1" dirty="0" smtClean="0"/>
              <a:t>За графіком похідної функції </a:t>
            </a:r>
            <a:r>
              <a:rPr lang="en-US" sz="3200" b="1" i="1" dirty="0" smtClean="0"/>
              <a:t>y=f’(x)</a:t>
            </a:r>
            <a:r>
              <a:rPr lang="uk-UA" sz="3200" b="1" i="1" dirty="0" smtClean="0"/>
              <a:t> визначити коефіцієнт дотичної, яка проведена до графіка функції в точці х = а</a:t>
            </a:r>
            <a:r>
              <a:rPr lang="uk-UA" b="1" i="1" dirty="0" smtClean="0"/>
              <a:t>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785926"/>
            <a:ext cx="4038600" cy="3832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10.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</a:t>
            </a:r>
            <a:r>
              <a:rPr lang="uk-UA" sz="3200" b="1" i="1" dirty="0" smtClean="0"/>
              <a:t>За графіком похідної функції </a:t>
            </a:r>
            <a:r>
              <a:rPr lang="en-US" sz="3200" b="1" i="1" dirty="0" smtClean="0"/>
              <a:t>y=f’(x)</a:t>
            </a:r>
            <a:r>
              <a:rPr lang="uk-UA" sz="3200" b="1" i="1" dirty="0" smtClean="0"/>
              <a:t> визначити коефіцієнт дотичної, яка проведена до графіка функції в точці х = а.</a:t>
            </a:r>
            <a:endParaRPr lang="uk-UA" sz="3200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643050"/>
            <a:ext cx="4038600" cy="38747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11.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 кількість точок, в яких коефіцієнт дотичної, проведеної до графіка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, дорівнює а 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28647"/>
            <a:ext cx="4038600" cy="42690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12.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 кількість точок, в яких коефіцієнт дотичної, проведеної до графіка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, дорівнює а 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98978"/>
            <a:ext cx="4038600" cy="41284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13.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 кількість точок, в яких коефіцієнт дотичної, проведеної до графіка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, дорівнює а 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77900"/>
            <a:ext cx="4038600" cy="41705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14.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 точку, в якій дотична до графіку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має найбільший кутовий коефіцієнт.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714488"/>
            <a:ext cx="4038600" cy="38324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15.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 точку, в якій дотична до графіку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має найбільший кутовий коефіцієнт.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714488"/>
            <a:ext cx="4038600" cy="38067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16.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 точку, в якій дотична до графіку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має найбільший кутовий коефіцієнт.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643050"/>
            <a:ext cx="4038600" cy="38335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17.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визначити, в яких точках графік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має дотичні, що проведені під кутом </a:t>
            </a:r>
            <a:r>
              <a:rPr lang="el-GR" b="1" i="1" dirty="0" smtClean="0"/>
              <a:t>α</a:t>
            </a:r>
            <a:r>
              <a:rPr lang="uk-UA" b="1" i="1" dirty="0" smtClean="0"/>
              <a:t> відносно додатної частини абсцис.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76782"/>
            <a:ext cx="4038600" cy="41727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18.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визначити, в яких точках графік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має дотичні, що проведені під кутом </a:t>
            </a:r>
            <a:r>
              <a:rPr lang="el-GR" b="1" i="1" dirty="0" smtClean="0"/>
              <a:t>α</a:t>
            </a:r>
            <a:r>
              <a:rPr lang="uk-UA" b="1" i="1" dirty="0" smtClean="0"/>
              <a:t> відносно додатної частини абсцис.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72170"/>
            <a:ext cx="4038600" cy="41820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1.</a:t>
            </a:r>
            <a:endParaRPr lang="uk-UA" b="1" dirty="0">
              <a:solidFill>
                <a:srgbClr val="27774F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14715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19.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визначити, в яких точках графік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має дотичні, що проведені під кутом </a:t>
            </a:r>
            <a:r>
              <a:rPr lang="el-GR" b="1" i="1" dirty="0" smtClean="0"/>
              <a:t>α</a:t>
            </a:r>
            <a:r>
              <a:rPr lang="uk-UA" b="1" i="1" dirty="0" smtClean="0"/>
              <a:t> відносно додатної частини абсцис.</a:t>
            </a:r>
            <a:endParaRPr lang="uk-UA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79854"/>
            <a:ext cx="4038600" cy="41666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20.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визначити, в яких точках графік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має дотичні, які паралельні осі абсцис.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643050"/>
            <a:ext cx="4038600" cy="38530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21.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визначити, в яких точках графік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має дотичні, які паралельні осі абсцис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714488"/>
            <a:ext cx="4038600" cy="38432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22.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визначити, в яких точках графік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має дотичні, які паралельні осі абсцис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643050"/>
            <a:ext cx="4038600" cy="38809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23.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визначити, в яких точках графік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має дотичні, які паралельні прямій                   у = а або співпадають з нею.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37901"/>
            <a:ext cx="4038600" cy="42505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24.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визначити, в яких точках графік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має дотичні, які паралельні прямій                   у = а або співпадають з нею.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68653"/>
            <a:ext cx="4038600" cy="41890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25.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визначити, в яких точках графік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 має дотичні, які паралельні прямій                   у = а або співпадають з нею.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47512"/>
            <a:ext cx="4038600" cy="42313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26.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 кількість дотичних, проведених до графіка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, які паралельні прямій </a:t>
            </a:r>
            <a:r>
              <a:rPr lang="en-US" b="1" i="1" dirty="0" smtClean="0"/>
              <a:t>y=ax+b</a:t>
            </a:r>
            <a:r>
              <a:rPr lang="uk-UA" b="1" i="1" dirty="0" smtClean="0"/>
              <a:t> або співпадають з нею.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82549"/>
            <a:ext cx="4038600" cy="41612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27.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 кількість дотичних, проведених до графіка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, які паралельні прямій </a:t>
            </a:r>
            <a:r>
              <a:rPr lang="en-US" b="1" i="1" dirty="0" smtClean="0"/>
              <a:t>y=ax+b</a:t>
            </a:r>
            <a:r>
              <a:rPr lang="uk-UA" b="1" i="1" dirty="0" smtClean="0"/>
              <a:t> або співпадають з нею.</a:t>
            </a:r>
            <a:endParaRPr lang="uk-UA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945"/>
          <a:stretch/>
        </p:blipFill>
        <p:spPr>
          <a:xfrm>
            <a:off x="4648200" y="1772845"/>
            <a:ext cx="4038600" cy="41806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28.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За графіком похідної функції </a:t>
            </a:r>
            <a:r>
              <a:rPr lang="en-US" b="1" i="1" dirty="0" smtClean="0"/>
              <a:t>y=f’(x)</a:t>
            </a:r>
            <a:r>
              <a:rPr lang="uk-UA" b="1" i="1" dirty="0" smtClean="0"/>
              <a:t> визначити кількість дотичних, проведених до графіка функції </a:t>
            </a:r>
            <a:r>
              <a:rPr lang="en-US" b="1" i="1" dirty="0" smtClean="0"/>
              <a:t>y=f(x)</a:t>
            </a:r>
            <a:r>
              <a:rPr lang="uk-UA" b="1" i="1" dirty="0" smtClean="0"/>
              <a:t>, які паралельні прямій </a:t>
            </a:r>
            <a:r>
              <a:rPr lang="en-US" b="1" i="1" dirty="0" smtClean="0"/>
              <a:t>y=ax+b</a:t>
            </a:r>
            <a:r>
              <a:rPr lang="uk-UA" b="1" i="1" dirty="0" smtClean="0"/>
              <a:t> або співпадають з нею</a:t>
            </a:r>
            <a:endParaRPr lang="uk-UA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66378"/>
            <a:ext cx="4038600" cy="41936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2.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3200" b="1" i="1" dirty="0" smtClean="0"/>
              <a:t>Визначити тангенс кута нахилу дотичної функції в точці </a:t>
            </a:r>
            <a:r>
              <a:rPr lang="ru-RU" sz="3200" b="1" i="1" dirty="0" smtClean="0"/>
              <a:t>х</a:t>
            </a:r>
            <a:r>
              <a:rPr lang="ru-RU" sz="3200" b="1" i="1" baseline="-25000" dirty="0" smtClean="0"/>
              <a:t>0 </a:t>
            </a:r>
            <a:r>
              <a:rPr lang="ru-RU" sz="3200" b="1" i="1" dirty="0" smtClean="0"/>
              <a:t>.</a:t>
            </a:r>
            <a:endParaRPr lang="uk-UA" sz="3200" b="1" i="1" dirty="0"/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714488"/>
            <a:ext cx="4038600" cy="3836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77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29.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200" b="1" i="1" dirty="0" smtClean="0"/>
              <a:t>    За графіком похідної функції </a:t>
            </a:r>
            <a:r>
              <a:rPr lang="en-US" sz="3200" b="1" i="1" dirty="0" smtClean="0"/>
              <a:t>y=f(x)</a:t>
            </a:r>
            <a:r>
              <a:rPr lang="uk-UA" sz="3200" b="1" i="1" dirty="0" smtClean="0"/>
              <a:t> визначити числові проміжки, на яких похідна функції має від'ємний знак.</a:t>
            </a:r>
            <a:endParaRPr lang="uk-UA" sz="3200" b="1" i="1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785926"/>
            <a:ext cx="4038600" cy="381323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30.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</a:t>
            </a:r>
            <a:r>
              <a:rPr lang="uk-UA" sz="3200" b="1" i="1" dirty="0" smtClean="0"/>
              <a:t>За графіком похідної функції </a:t>
            </a:r>
            <a:r>
              <a:rPr lang="en-US" sz="3200" b="1" i="1" dirty="0" smtClean="0"/>
              <a:t>y=f(x)</a:t>
            </a:r>
            <a:r>
              <a:rPr lang="uk-UA" sz="3200" b="1" i="1" dirty="0" smtClean="0"/>
              <a:t> визначити числові проміжки, на яких похідна функції має від'ємний знак.</a:t>
            </a:r>
            <a:endParaRPr lang="uk-UA" sz="3200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714488"/>
            <a:ext cx="4038600" cy="382707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31.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</a:t>
            </a:r>
            <a:r>
              <a:rPr lang="uk-UA" sz="3200" b="1" i="1" dirty="0" smtClean="0"/>
              <a:t>За графіком похідної функції </a:t>
            </a:r>
            <a:r>
              <a:rPr lang="en-US" sz="3200" b="1" i="1" dirty="0" smtClean="0"/>
              <a:t>y=f(x)</a:t>
            </a:r>
            <a:r>
              <a:rPr lang="uk-UA" sz="3200" b="1" i="1" dirty="0" smtClean="0"/>
              <a:t> визначити числові проміжки, на яких похідна функції має від'ємний знак.</a:t>
            </a:r>
            <a:endParaRPr lang="uk-UA" sz="3200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714488"/>
            <a:ext cx="4038600" cy="3918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3.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</a:t>
            </a:r>
            <a:r>
              <a:rPr lang="uk-UA" sz="3200" b="1" i="1" dirty="0" smtClean="0"/>
              <a:t>Визначити тангенс кута нахилу дотичної функції в точці </a:t>
            </a:r>
            <a:r>
              <a:rPr lang="ru-RU" sz="3200" b="1" i="1" dirty="0" smtClean="0"/>
              <a:t>х</a:t>
            </a:r>
            <a:r>
              <a:rPr lang="ru-RU" sz="3200" b="1" i="1" baseline="-25000" dirty="0" smtClean="0"/>
              <a:t>0 </a:t>
            </a:r>
            <a:r>
              <a:rPr lang="ru-RU" sz="3200" b="1" i="1" dirty="0" smtClean="0"/>
              <a:t>.</a:t>
            </a:r>
            <a:endParaRPr lang="uk-UA" sz="3200" b="1" i="1" dirty="0" smtClean="0"/>
          </a:p>
          <a:p>
            <a:endParaRPr lang="uk-UA" dirty="0"/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714488"/>
            <a:ext cx="4038600" cy="3793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814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4.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</a:t>
            </a:r>
            <a:r>
              <a:rPr lang="uk-UA" sz="3200" b="1" i="1" dirty="0" smtClean="0"/>
              <a:t>Визначити тангенс кута нахилу дотичної функції в точці </a:t>
            </a:r>
            <a:r>
              <a:rPr lang="ru-RU" sz="3200" b="1" i="1" dirty="0" smtClean="0"/>
              <a:t>х</a:t>
            </a:r>
            <a:r>
              <a:rPr lang="ru-RU" sz="3200" b="1" i="1" baseline="-25000" dirty="0" smtClean="0"/>
              <a:t>0 </a:t>
            </a:r>
            <a:r>
              <a:rPr lang="ru-RU" sz="3200" b="1" i="1" dirty="0" smtClean="0"/>
              <a:t>.</a:t>
            </a:r>
            <a:endParaRPr lang="uk-UA" sz="3200" b="1" i="1" dirty="0" smtClean="0"/>
          </a:p>
          <a:p>
            <a:endParaRPr lang="uk-UA" dirty="0"/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714488"/>
            <a:ext cx="4038600" cy="3908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36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5.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3200" b="1" i="1" dirty="0" smtClean="0"/>
              <a:t>Знайти значення похідної функції в точці </a:t>
            </a:r>
            <a:r>
              <a:rPr lang="ru-RU" sz="3200" b="1" i="1" dirty="0" smtClean="0"/>
              <a:t>х</a:t>
            </a:r>
            <a:r>
              <a:rPr lang="ru-RU" sz="3200" b="1" i="1" baseline="-25000" dirty="0" smtClean="0"/>
              <a:t>0 </a:t>
            </a:r>
            <a:r>
              <a:rPr lang="ru-RU" sz="3200" b="1" i="1" dirty="0" smtClean="0"/>
              <a:t>.</a:t>
            </a:r>
            <a:endParaRPr lang="uk-UA" sz="3200" b="1" i="1" dirty="0"/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785926"/>
            <a:ext cx="4038600" cy="3794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355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6.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</a:t>
            </a:r>
            <a:r>
              <a:rPr lang="uk-UA" sz="3200" b="1" i="1" dirty="0" smtClean="0"/>
              <a:t>Знайти значення похідної функції в точці </a:t>
            </a:r>
            <a:r>
              <a:rPr lang="ru-RU" sz="3200" b="1" i="1" dirty="0" smtClean="0"/>
              <a:t>х</a:t>
            </a:r>
            <a:r>
              <a:rPr lang="ru-RU" sz="3200" b="1" i="1" baseline="-25000" dirty="0" smtClean="0"/>
              <a:t>0 </a:t>
            </a:r>
            <a:r>
              <a:rPr lang="ru-RU" sz="3200" b="1" i="1" dirty="0" smtClean="0"/>
              <a:t>.</a:t>
            </a:r>
            <a:endParaRPr lang="uk-UA" sz="3200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571612"/>
            <a:ext cx="4038600" cy="38335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7.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</a:t>
            </a:r>
            <a:r>
              <a:rPr lang="uk-UA" sz="3200" b="1" i="1" dirty="0" smtClean="0"/>
              <a:t>Знайти значення похідної функції в точці </a:t>
            </a:r>
            <a:r>
              <a:rPr lang="ru-RU" sz="3200" b="1" i="1" dirty="0" smtClean="0"/>
              <a:t>х</a:t>
            </a:r>
            <a:r>
              <a:rPr lang="ru-RU" sz="3200" b="1" i="1" baseline="-25000" dirty="0" smtClean="0"/>
              <a:t>0 </a:t>
            </a:r>
            <a:r>
              <a:rPr lang="ru-RU" sz="3200" b="1" i="1" dirty="0" smtClean="0"/>
              <a:t>.</a:t>
            </a:r>
            <a:endParaRPr lang="uk-UA" sz="3200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643050"/>
            <a:ext cx="4038600" cy="38863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7774F"/>
                </a:solidFill>
              </a:rPr>
              <a:t>Завдання 8.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</a:t>
            </a:r>
            <a:r>
              <a:rPr lang="uk-UA" sz="3200" b="1" i="1" dirty="0" smtClean="0"/>
              <a:t>За графіком похідної функції </a:t>
            </a:r>
            <a:r>
              <a:rPr lang="en-US" sz="3200" b="1" i="1" dirty="0" smtClean="0"/>
              <a:t>y=f’(x)</a:t>
            </a:r>
            <a:r>
              <a:rPr lang="uk-UA" sz="3200" b="1" i="1" dirty="0" smtClean="0"/>
              <a:t> визначити коефіцієнт дотичної, яка проведена до графіка функції в точці х = а.</a:t>
            </a:r>
            <a:endParaRPr lang="uk-UA" sz="3200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714488"/>
            <a:ext cx="4038600" cy="38335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803</Words>
  <Application>Microsoft Office PowerPoint</Application>
  <PresentationFormat>Экран (4:3)</PresentationFormat>
  <Paragraphs>62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Тема Office</vt:lpstr>
      <vt:lpstr>Слайд 1</vt:lpstr>
      <vt:lpstr>Завдання 1.</vt:lpstr>
      <vt:lpstr>Завдання 2.</vt:lpstr>
      <vt:lpstr>Завдання 3.</vt:lpstr>
      <vt:lpstr>Завдання 4.</vt:lpstr>
      <vt:lpstr>Завдання 5.</vt:lpstr>
      <vt:lpstr>Завдання 6.</vt:lpstr>
      <vt:lpstr>Завдання 7.</vt:lpstr>
      <vt:lpstr>Завдання 8.</vt:lpstr>
      <vt:lpstr>Завдання 9.</vt:lpstr>
      <vt:lpstr>Завдання 10.</vt:lpstr>
      <vt:lpstr>Завдання 11.</vt:lpstr>
      <vt:lpstr>Завдання 12.</vt:lpstr>
      <vt:lpstr>Завдання 13.</vt:lpstr>
      <vt:lpstr>Завдання 14.</vt:lpstr>
      <vt:lpstr>Завдання 15.</vt:lpstr>
      <vt:lpstr>Завдання 16.</vt:lpstr>
      <vt:lpstr>Завдання 17.</vt:lpstr>
      <vt:lpstr>Завдання 18.</vt:lpstr>
      <vt:lpstr>Завдання 19.</vt:lpstr>
      <vt:lpstr>Завдання 20.</vt:lpstr>
      <vt:lpstr>Завдання 21.</vt:lpstr>
      <vt:lpstr>Завдання 22.</vt:lpstr>
      <vt:lpstr>Завдання 23.</vt:lpstr>
      <vt:lpstr>Завдання 24. </vt:lpstr>
      <vt:lpstr>Завдання 25.</vt:lpstr>
      <vt:lpstr>Завдання 26.</vt:lpstr>
      <vt:lpstr>Завдання 27.</vt:lpstr>
      <vt:lpstr>Завдання 28.</vt:lpstr>
      <vt:lpstr>Завдання 29.</vt:lpstr>
      <vt:lpstr>Завдання 30.</vt:lpstr>
      <vt:lpstr>Завдання 31.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123</cp:lastModifiedBy>
  <cp:revision>130</cp:revision>
  <dcterms:created xsi:type="dcterms:W3CDTF">2013-08-23T08:38:35Z</dcterms:created>
  <dcterms:modified xsi:type="dcterms:W3CDTF">2022-05-24T07:09:05Z</dcterms:modified>
</cp:coreProperties>
</file>