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10" r:id="rId3"/>
    <p:sldId id="859" r:id="rId4"/>
    <p:sldId id="911" r:id="rId5"/>
    <p:sldId id="912" r:id="rId6"/>
    <p:sldId id="913" r:id="rId7"/>
    <p:sldId id="923" r:id="rId8"/>
    <p:sldId id="924" r:id="rId9"/>
    <p:sldId id="925" r:id="rId10"/>
    <p:sldId id="926" r:id="rId11"/>
    <p:sldId id="927" r:id="rId12"/>
    <p:sldId id="914" r:id="rId13"/>
    <p:sldId id="916" r:id="rId14"/>
    <p:sldId id="930" r:id="rId15"/>
    <p:sldId id="915" r:id="rId16"/>
    <p:sldId id="929" r:id="rId17"/>
    <p:sldId id="918" r:id="rId18"/>
    <p:sldId id="928" r:id="rId19"/>
    <p:sldId id="919" r:id="rId20"/>
    <p:sldId id="920" r:id="rId21"/>
    <p:sldId id="30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26B"/>
    <a:srgbClr val="008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69" autoAdjust="0"/>
    <p:restoredTop sz="94660"/>
  </p:normalViewPr>
  <p:slideViewPr>
    <p:cSldViewPr snapToGrid="0">
      <p:cViewPr varScale="1">
        <p:scale>
          <a:sx n="58" d="100"/>
          <a:sy n="58" d="100"/>
        </p:scale>
        <p:origin x="552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FB761-3E00-40A1-9C67-735F0AFD160E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5D47DEF0-137E-4CB6-B4B6-6F2060FF2CE5}">
      <dgm:prSet phldrT="[Текст]" custT="1"/>
      <dgm:spPr>
        <a:xfrm>
          <a:off x="2891114" y="1490565"/>
          <a:ext cx="2570699" cy="1987420"/>
        </a:xfrm>
        <a:prstGeom prst="roundRect">
          <a:avLst/>
        </a:prstGeom>
        <a:solidFill>
          <a:srgbClr val="395F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Навчитесь виконувати алгоритми з розгалуженнями;</a:t>
          </a:r>
          <a:endParaRPr lang="uk-UA" sz="2000" b="0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126A9451-833F-424F-91B0-015C14615713}" type="parTrans" cxnId="{8B7083DC-620B-47AA-AF98-5A536FC1FB17}">
      <dgm:prSet/>
      <dgm:spPr/>
      <dgm:t>
        <a:bodyPr/>
        <a:lstStyle/>
        <a:p>
          <a:endParaRPr lang="uk-UA" noProof="0" dirty="0"/>
        </a:p>
      </dgm:t>
    </dgm:pt>
    <dgm:pt modelId="{986373FC-A016-4F3A-A2CC-460840CCF3FE}" type="sibTrans" cxnId="{8B7083DC-620B-47AA-AF98-5A536FC1FB17}">
      <dgm:prSet/>
      <dgm:spPr/>
      <dgm:t>
        <a:bodyPr/>
        <a:lstStyle/>
        <a:p>
          <a:endParaRPr lang="uk-UA" noProof="0" dirty="0"/>
        </a:p>
      </dgm:t>
    </dgm:pt>
    <dgm:pt modelId="{B6DB6383-892D-4754-8986-BFF4978CBB61}">
      <dgm:prSet phldrT="[Текст]" custT="1"/>
      <dgm:spPr>
        <a:xfrm>
          <a:off x="5777903" y="1490565"/>
          <a:ext cx="2570699" cy="1987420"/>
        </a:xfrm>
        <a:prstGeom prst="roundRect">
          <a:avLst/>
        </a:prstGeom>
        <a:solidFill>
          <a:srgbClr val="5986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2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навчитесь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складати алгоритми з </a:t>
          </a:r>
          <a:r>
            <a:rPr lang="uk-UA" sz="21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розгалуженням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у середовищі </a:t>
          </a:r>
          <a:r>
            <a:rPr lang="uk-UA" sz="2200" b="1" i="1" noProof="0" dirty="0" err="1">
              <a:solidFill>
                <a:srgbClr val="FFFF00"/>
              </a:solidFill>
              <a:latin typeface="Verdana"/>
              <a:ea typeface="+mn-ea"/>
              <a:cs typeface="+mn-cs"/>
            </a:rPr>
            <a:t>Скретч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</a:p>
      </dgm:t>
    </dgm:pt>
    <dgm:pt modelId="{94AFBFBA-B0A5-4AEC-B8C9-19AFE772BC27}" type="par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43E787D3-6245-4CEC-B089-9898C896C02F}" type="sib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64EB7EC4-CAEB-4E9C-ADE2-2017759BB1C1}">
      <dgm:prSet phldrT="[Текст]" custT="1"/>
      <dgm:spPr>
        <a:xfrm>
          <a:off x="4325" y="1490565"/>
          <a:ext cx="2570699" cy="1987420"/>
        </a:xfrm>
        <a:prstGeom prst="roundRect">
          <a:avLst/>
        </a:prstGeom>
        <a:solidFill>
          <a:srgbClr val="C55E1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b="1" i="1" noProof="0" dirty="0">
              <a:solidFill>
                <a:srgbClr val="FFFFFF"/>
              </a:solidFill>
              <a:latin typeface="+mn-lt"/>
              <a:ea typeface="+mn-ea"/>
              <a:cs typeface="+mn-cs"/>
            </a:rPr>
            <a:t>дізнаєтеся </a:t>
          </a:r>
          <a:r>
            <a:rPr lang="uk-UA" sz="2400" b="0" i="1" noProof="0" dirty="0">
              <a:solidFill>
                <a:srgbClr val="FFFFFF"/>
              </a:solidFill>
              <a:latin typeface="+mn-lt"/>
              <a:ea typeface="+mn-ea"/>
              <a:cs typeface="+mn-cs"/>
            </a:rPr>
            <a:t>про алгоритми з розгалуженням;</a:t>
          </a:r>
          <a:endParaRPr lang="uk-UA" sz="2400" b="0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721E3A77-0D64-4890-9C7C-B7F82FA96FEC}" type="sibTrans" cxnId="{420A85AE-4D26-4A0D-B07F-06761FC997CE}">
      <dgm:prSet/>
      <dgm:spPr/>
      <dgm:t>
        <a:bodyPr/>
        <a:lstStyle/>
        <a:p>
          <a:endParaRPr lang="uk-UA" noProof="0" dirty="0"/>
        </a:p>
      </dgm:t>
    </dgm:pt>
    <dgm:pt modelId="{20DAE3D0-A3D8-4331-BCE3-6CFBAAE629F6}" type="parTrans" cxnId="{420A85AE-4D26-4A0D-B07F-06761FC997CE}">
      <dgm:prSet/>
      <dgm:spPr/>
      <dgm:t>
        <a:bodyPr/>
        <a:lstStyle/>
        <a:p>
          <a:endParaRPr lang="uk-UA" noProof="0" dirty="0"/>
        </a:p>
      </dgm:t>
    </dgm:pt>
    <dgm:pt modelId="{5D27C9B2-8EE1-47F3-9061-5FE03F601961}" type="pres">
      <dgm:prSet presAssocID="{FE7FB761-3E00-40A1-9C67-735F0AFD160E}" presName="CompostProcess" presStyleCnt="0">
        <dgm:presLayoutVars>
          <dgm:dir/>
          <dgm:resizeHandles val="exact"/>
        </dgm:presLayoutVars>
      </dgm:prSet>
      <dgm:spPr/>
    </dgm:pt>
    <dgm:pt modelId="{B3EA8BE5-347D-4218-AC32-0B26FFD0DF50}" type="pres">
      <dgm:prSet presAssocID="{FE7FB761-3E00-40A1-9C67-735F0AFD160E}" presName="arrow" presStyleLbl="bgShp" presStyleIdx="0" presStyleCnt="1"/>
      <dgm:spPr>
        <a:xfrm>
          <a:off x="626469" y="0"/>
          <a:ext cx="7099988" cy="4968552"/>
        </a:xfrm>
        <a:prstGeom prst="rightArrow">
          <a:avLst/>
        </a:prstGeom>
        <a:solidFill>
          <a:srgbClr val="C92F4B"/>
        </a:solidFill>
        <a:ln>
          <a:noFill/>
        </a:ln>
        <a:effectLst/>
      </dgm:spPr>
    </dgm:pt>
    <dgm:pt modelId="{B67F7BAF-0356-4D1F-9B98-0E019830A773}" type="pres">
      <dgm:prSet presAssocID="{FE7FB761-3E00-40A1-9C67-735F0AFD160E}" presName="linearProcess" presStyleCnt="0"/>
      <dgm:spPr/>
    </dgm:pt>
    <dgm:pt modelId="{C1A75715-E1B8-4CAA-A3D7-0CDE3EA33FE1}" type="pres">
      <dgm:prSet presAssocID="{64EB7EC4-CAEB-4E9C-ADE2-2017759BB1C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65C1B-5630-4FCF-AF55-111A261C56DA}" type="pres">
      <dgm:prSet presAssocID="{721E3A77-0D64-4890-9C7C-B7F82FA96FEC}" presName="sibTrans" presStyleCnt="0"/>
      <dgm:spPr/>
    </dgm:pt>
    <dgm:pt modelId="{35D88946-1327-4717-866B-0E285AFE8A8D}" type="pres">
      <dgm:prSet presAssocID="{5D47DEF0-137E-4CB6-B4B6-6F2060FF2CE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12B92-4F2E-438B-B3DC-834FDC9B974C}" type="pres">
      <dgm:prSet presAssocID="{986373FC-A016-4F3A-A2CC-460840CCF3FE}" presName="sibTrans" presStyleCnt="0"/>
      <dgm:spPr/>
    </dgm:pt>
    <dgm:pt modelId="{A242F3B7-F023-4E2A-916A-9C199FC51A15}" type="pres">
      <dgm:prSet presAssocID="{B6DB6383-892D-4754-8986-BFF4978CBB6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55E6CD-ECC2-4C32-BFCD-617DA2975D25}" type="presOf" srcId="{FE7FB761-3E00-40A1-9C67-735F0AFD160E}" destId="{5D27C9B2-8EE1-47F3-9061-5FE03F601961}" srcOrd="0" destOrd="0" presId="urn:microsoft.com/office/officeart/2005/8/layout/hProcess9"/>
    <dgm:cxn modelId="{420A85AE-4D26-4A0D-B07F-06761FC997CE}" srcId="{FE7FB761-3E00-40A1-9C67-735F0AFD160E}" destId="{64EB7EC4-CAEB-4E9C-ADE2-2017759BB1C1}" srcOrd="0" destOrd="0" parTransId="{20DAE3D0-A3D8-4331-BCE3-6CFBAAE629F6}" sibTransId="{721E3A77-0D64-4890-9C7C-B7F82FA96FEC}"/>
    <dgm:cxn modelId="{F5D2DF14-152F-4D65-AF22-81117DBDD510}" type="presOf" srcId="{B6DB6383-892D-4754-8986-BFF4978CBB61}" destId="{A242F3B7-F023-4E2A-916A-9C199FC51A15}" srcOrd="0" destOrd="0" presId="urn:microsoft.com/office/officeart/2005/8/layout/hProcess9"/>
    <dgm:cxn modelId="{8B7083DC-620B-47AA-AF98-5A536FC1FB17}" srcId="{FE7FB761-3E00-40A1-9C67-735F0AFD160E}" destId="{5D47DEF0-137E-4CB6-B4B6-6F2060FF2CE5}" srcOrd="1" destOrd="0" parTransId="{126A9451-833F-424F-91B0-015C14615713}" sibTransId="{986373FC-A016-4F3A-A2CC-460840CCF3FE}"/>
    <dgm:cxn modelId="{AC5F6253-A293-40AB-B4C5-6EFB9FEA6790}" srcId="{FE7FB761-3E00-40A1-9C67-735F0AFD160E}" destId="{B6DB6383-892D-4754-8986-BFF4978CBB61}" srcOrd="2" destOrd="0" parTransId="{94AFBFBA-B0A5-4AEC-B8C9-19AFE772BC27}" sibTransId="{43E787D3-6245-4CEC-B089-9898C896C02F}"/>
    <dgm:cxn modelId="{6705BA80-A338-46D6-B5EC-9A820DA59974}" type="presOf" srcId="{5D47DEF0-137E-4CB6-B4B6-6F2060FF2CE5}" destId="{35D88946-1327-4717-866B-0E285AFE8A8D}" srcOrd="0" destOrd="0" presId="urn:microsoft.com/office/officeart/2005/8/layout/hProcess9"/>
    <dgm:cxn modelId="{6D28A736-AA14-40C6-8606-F668952281B0}" type="presOf" srcId="{64EB7EC4-CAEB-4E9C-ADE2-2017759BB1C1}" destId="{C1A75715-E1B8-4CAA-A3D7-0CDE3EA33FE1}" srcOrd="0" destOrd="0" presId="urn:microsoft.com/office/officeart/2005/8/layout/hProcess9"/>
    <dgm:cxn modelId="{1F51806A-BAB2-4F80-A723-8199ECBE5D08}" type="presParOf" srcId="{5D27C9B2-8EE1-47F3-9061-5FE03F601961}" destId="{B3EA8BE5-347D-4218-AC32-0B26FFD0DF50}" srcOrd="0" destOrd="0" presId="urn:microsoft.com/office/officeart/2005/8/layout/hProcess9"/>
    <dgm:cxn modelId="{FA71C3A7-0DC2-4C66-8702-B0BBFC47F833}" type="presParOf" srcId="{5D27C9B2-8EE1-47F3-9061-5FE03F601961}" destId="{B67F7BAF-0356-4D1F-9B98-0E019830A773}" srcOrd="1" destOrd="0" presId="urn:microsoft.com/office/officeart/2005/8/layout/hProcess9"/>
    <dgm:cxn modelId="{324E001D-80F6-48EF-886A-5BA9C8C6F744}" type="presParOf" srcId="{B67F7BAF-0356-4D1F-9B98-0E019830A773}" destId="{C1A75715-E1B8-4CAA-A3D7-0CDE3EA33FE1}" srcOrd="0" destOrd="0" presId="urn:microsoft.com/office/officeart/2005/8/layout/hProcess9"/>
    <dgm:cxn modelId="{00084FA4-CF42-476D-9C89-B276C8F41B02}" type="presParOf" srcId="{B67F7BAF-0356-4D1F-9B98-0E019830A773}" destId="{5B665C1B-5630-4FCF-AF55-111A261C56DA}" srcOrd="1" destOrd="0" presId="urn:microsoft.com/office/officeart/2005/8/layout/hProcess9"/>
    <dgm:cxn modelId="{E40A8649-9E3B-436D-9FCC-E57450CF8C98}" type="presParOf" srcId="{B67F7BAF-0356-4D1F-9B98-0E019830A773}" destId="{35D88946-1327-4717-866B-0E285AFE8A8D}" srcOrd="2" destOrd="0" presId="urn:microsoft.com/office/officeart/2005/8/layout/hProcess9"/>
    <dgm:cxn modelId="{CB9B05F1-D0ED-49A5-995F-8722E8715750}" type="presParOf" srcId="{B67F7BAF-0356-4D1F-9B98-0E019830A773}" destId="{78712B92-4F2E-438B-B3DC-834FDC9B974C}" srcOrd="3" destOrd="0" presId="urn:microsoft.com/office/officeart/2005/8/layout/hProcess9"/>
    <dgm:cxn modelId="{2227E1EE-CA54-438D-BF9A-69AA954CAD5B}" type="presParOf" srcId="{B67F7BAF-0356-4D1F-9B98-0E019830A773}" destId="{A242F3B7-F023-4E2A-916A-9C199FC51A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A8BE5-347D-4218-AC32-0B26FFD0DF50}">
      <dsp:nvSpPr>
        <dsp:cNvPr id="0" name=""/>
        <dsp:cNvSpPr/>
      </dsp:nvSpPr>
      <dsp:spPr>
        <a:xfrm>
          <a:off x="876419" y="0"/>
          <a:ext cx="9932753" cy="4968552"/>
        </a:xfrm>
        <a:prstGeom prst="rightArrow">
          <a:avLst/>
        </a:prstGeom>
        <a:solidFill>
          <a:srgbClr val="C92F4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A75715-E1B8-4CAA-A3D7-0CDE3EA33FE1}">
      <dsp:nvSpPr>
        <dsp:cNvPr id="0" name=""/>
        <dsp:cNvSpPr/>
      </dsp:nvSpPr>
      <dsp:spPr>
        <a:xfrm>
          <a:off x="0" y="1490565"/>
          <a:ext cx="3505677" cy="1987420"/>
        </a:xfrm>
        <a:prstGeom prst="roundRect">
          <a:avLst/>
        </a:prstGeom>
        <a:solidFill>
          <a:srgbClr val="C55E1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FFFFFF"/>
              </a:solidFill>
              <a:latin typeface="+mn-lt"/>
              <a:ea typeface="+mn-ea"/>
              <a:cs typeface="+mn-cs"/>
            </a:rPr>
            <a:t>дізнаєтеся </a:t>
          </a:r>
          <a:r>
            <a:rPr lang="uk-UA" sz="2400" b="0" i="1" kern="1200" noProof="0" dirty="0">
              <a:solidFill>
                <a:srgbClr val="FFFFFF"/>
              </a:solidFill>
              <a:latin typeface="+mn-lt"/>
              <a:ea typeface="+mn-ea"/>
              <a:cs typeface="+mn-cs"/>
            </a:rPr>
            <a:t>про алгоритми з розгалуженням;</a:t>
          </a:r>
          <a:endParaRPr lang="uk-UA" sz="2400" b="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97018" y="1587583"/>
        <a:ext cx="3311641" cy="1793384"/>
      </dsp:txXfrm>
    </dsp:sp>
    <dsp:sp modelId="{35D88946-1327-4717-866B-0E285AFE8A8D}">
      <dsp:nvSpPr>
        <dsp:cNvPr id="0" name=""/>
        <dsp:cNvSpPr/>
      </dsp:nvSpPr>
      <dsp:spPr>
        <a:xfrm>
          <a:off x="4089957" y="1490565"/>
          <a:ext cx="3505677" cy="1987420"/>
        </a:xfrm>
        <a:prstGeom prst="roundRect">
          <a:avLst/>
        </a:prstGeom>
        <a:solidFill>
          <a:srgbClr val="395F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Навчитесь виконувати алгоритми з розгалуженнями;</a:t>
          </a:r>
          <a:endParaRPr lang="uk-UA" sz="2000" b="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4186975" y="1587583"/>
        <a:ext cx="3311641" cy="1793384"/>
      </dsp:txXfrm>
    </dsp:sp>
    <dsp:sp modelId="{A242F3B7-F023-4E2A-916A-9C199FC51A15}">
      <dsp:nvSpPr>
        <dsp:cNvPr id="0" name=""/>
        <dsp:cNvSpPr/>
      </dsp:nvSpPr>
      <dsp:spPr>
        <a:xfrm>
          <a:off x="8179914" y="1490565"/>
          <a:ext cx="3505677" cy="1987420"/>
        </a:xfrm>
        <a:prstGeom prst="roundRect">
          <a:avLst/>
        </a:prstGeom>
        <a:solidFill>
          <a:srgbClr val="5986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навчитесь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складати алгоритми з </a:t>
          </a:r>
          <a:r>
            <a:rPr lang="uk-UA" sz="21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розгалуженням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у середовищі </a:t>
          </a:r>
          <a:r>
            <a:rPr lang="uk-UA" sz="2200" b="1" i="1" kern="1200" noProof="0" dirty="0" err="1">
              <a:solidFill>
                <a:srgbClr val="FFFF00"/>
              </a:solidFill>
              <a:latin typeface="Verdana"/>
              <a:ea typeface="+mn-ea"/>
              <a:cs typeface="+mn-cs"/>
            </a:rPr>
            <a:t>Скретч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</a:p>
      </dsp:txBody>
      <dsp:txXfrm>
        <a:off x="8276932" y="1587583"/>
        <a:ext cx="3311641" cy="1793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13.03.2020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infinity/rese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7.pn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5700" dirty="0"/>
              <a:t>Алгоритми з розгалуженням</a:t>
            </a:r>
          </a:p>
        </p:txBody>
      </p:sp>
      <p:pic>
        <p:nvPicPr>
          <p:cNvPr id="9" name="Picture 2" descr="algo, algorithm, block, chart, connector, diagram, flow, flow block, flow-block, flowblock, graph, method, schem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852" y="3513636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2800" b="1" i="1" kern="0" dirty="0">
                <a:solidFill>
                  <a:srgbClr val="FFFFFF"/>
                </a:solidFill>
              </a:rPr>
              <a:t> української мови ви вивчали правило написання префіксів </a:t>
            </a:r>
            <a:r>
              <a:rPr lang="uk-UA" sz="2800" b="1" i="1" kern="0" dirty="0">
                <a:solidFill>
                  <a:srgbClr val="FFFF00"/>
                </a:solidFill>
              </a:rPr>
              <a:t>с-</a:t>
            </a:r>
            <a:r>
              <a:rPr lang="uk-UA" sz="2800" b="1" i="1" kern="0" dirty="0">
                <a:solidFill>
                  <a:srgbClr val="FFFFFF"/>
                </a:solidFill>
              </a:rPr>
              <a:t> або </a:t>
            </a:r>
            <a:r>
              <a:rPr lang="uk-UA" sz="2800" b="1" i="1" kern="0" dirty="0">
                <a:solidFill>
                  <a:srgbClr val="FFFF00"/>
                </a:solidFill>
              </a:rPr>
              <a:t>з-</a:t>
            </a:r>
            <a:r>
              <a:rPr lang="uk-UA" sz="2800" b="1" i="1" kern="0" dirty="0">
                <a:solidFill>
                  <a:srgbClr val="FFFFFF"/>
                </a:solidFill>
              </a:rPr>
              <a:t>. Префікс слід обирати залежно від літери, з якої починається корінь слова.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pravopys.kiev.ua/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35" y="2596999"/>
            <a:ext cx="9673085" cy="388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9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корінь слова починається з літер </a:t>
            </a:r>
            <a:r>
              <a:rPr lang="uk-UA" sz="2800" b="1" i="1" kern="0" dirty="0">
                <a:solidFill>
                  <a:srgbClr val="FFFF00"/>
                </a:solidFill>
              </a:rPr>
              <a:t>к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п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т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ф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, то пишеться префікс </a:t>
            </a:r>
            <a:r>
              <a:rPr lang="uk-UA" sz="2800" b="1" i="1" kern="0" dirty="0">
                <a:solidFill>
                  <a:srgbClr val="FFFF00"/>
                </a:solidFill>
              </a:rPr>
              <a:t>с-</a:t>
            </a:r>
            <a:r>
              <a:rPr lang="uk-UA" sz="2800" b="1" i="1" kern="0" dirty="0">
                <a:solidFill>
                  <a:srgbClr val="FFFFFF"/>
                </a:solidFill>
              </a:rPr>
              <a:t>. В іншому разі пишеться префікс </a:t>
            </a:r>
            <a:r>
              <a:rPr lang="uk-UA" sz="2800" b="1" i="1" kern="0" dirty="0">
                <a:solidFill>
                  <a:srgbClr val="FFFF00"/>
                </a:solidFill>
              </a:rPr>
              <a:t>з-</a:t>
            </a:r>
            <a:r>
              <a:rPr lang="uk-UA" sz="2800" b="1" i="1" kern="0" dirty="0">
                <a:solidFill>
                  <a:srgbClr val="FFFFFF"/>
                </a:solidFill>
              </a:rPr>
              <a:t>. А от як виглядатиме блок-схема цього алгоритму: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369" y="2657958"/>
            <a:ext cx="6347419" cy="38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для створення алгоритмів із неповним розгалуженням існує команда </a:t>
            </a:r>
            <a:r>
              <a:rPr lang="uk-UA" sz="2800" b="1" i="1" kern="0" dirty="0">
                <a:solidFill>
                  <a:srgbClr val="FFFF00"/>
                </a:solidFill>
              </a:rPr>
              <a:t>Якщо</a:t>
            </a:r>
            <a:r>
              <a:rPr lang="uk-UA" sz="2800" b="1" i="1" kern="0" dirty="0">
                <a:solidFill>
                  <a:srgbClr val="FFFFFF"/>
                </a:solidFill>
              </a:rPr>
              <a:t>, яка міститься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Керувати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3" y="3250377"/>
            <a:ext cx="10870812" cy="3246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8" y="266145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Порівняємо блок-схему та відповідну команду.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8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Складемо програму для виконавця Мишеняти, який даватиме нам поради, як діяти під час дощу. Організувати діалог допоможе команда запитати та чекати із групи Датчики.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48665"/>
            <a:ext cx="12014646" cy="2986819"/>
          </a:xfrm>
          <a:prstGeom prst="rect">
            <a:avLst/>
          </a:prstGeom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4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2AAA50-6465-4ED1-B02C-0E352778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Алгоритми з розгалуженням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B583D26-9AFB-47EA-8E8A-E903F94C4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95098"/>
            <a:ext cx="108204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863727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для складання умови використовують «цеглинки» шестикутної форми, що містяться в групах </a:t>
            </a:r>
            <a:r>
              <a:rPr lang="uk-UA" sz="2800" b="1" i="1" kern="0" dirty="0">
                <a:solidFill>
                  <a:srgbClr val="FFFF00"/>
                </a:solidFill>
              </a:rPr>
              <a:t>Датчики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Оператори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7" y="3434768"/>
            <a:ext cx="11950103" cy="24409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8504" y="1308121"/>
            <a:ext cx="1685832" cy="1819972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72007" y="1196763"/>
            <a:ext cx="644871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Виконайте практичне завдання</a:t>
            </a:r>
          </a:p>
        </p:txBody>
      </p:sp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1215468" y="2998576"/>
            <a:ext cx="4482197" cy="31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t="9221" b="7223"/>
          <a:stretch/>
        </p:blipFill>
        <p:spPr>
          <a:xfrm>
            <a:off x="7034958" y="1196762"/>
            <a:ext cx="4730322" cy="55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29" name="Таблиця 28"/>
          <p:cNvGraphicFramePr>
            <a:graphicFrameLocks noGrp="1"/>
          </p:cNvGraphicFramePr>
          <p:nvPr/>
        </p:nvGraphicFramePr>
        <p:xfrm>
          <a:off x="539554" y="1556796"/>
          <a:ext cx="4248470" cy="4680516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="" xmlns:a16="http://schemas.microsoft.com/office/drawing/2014/main" val="3770138140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4028462331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2836915399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389881993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3268273196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1580790036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2971405223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3948816418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2641844369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209222475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07838035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2866303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9562395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3102782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614173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2267169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72636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18571813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326525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6138566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9742442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44199193"/>
                  </a:ext>
                </a:extLst>
              </a:tr>
            </a:tbl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6796"/>
            <a:ext cx="473273" cy="473273"/>
          </a:xfrm>
          <a:prstGeom prst="rect">
            <a:avLst/>
          </a:prstGeom>
        </p:spPr>
      </p:pic>
      <p:sp>
        <p:nvSpPr>
          <p:cNvPr id="31" name="Прямокутна виноска 12"/>
          <p:cNvSpPr/>
          <p:nvPr/>
        </p:nvSpPr>
        <p:spPr>
          <a:xfrm>
            <a:off x="917128" y="1556796"/>
            <a:ext cx="417296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Алгоритм, створений у програмі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Скретч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91" y="4442432"/>
            <a:ext cx="2096247" cy="226304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3573016"/>
            <a:ext cx="1276813" cy="1045234"/>
          </a:xfrm>
          <a:prstGeom prst="rect">
            <a:avLst/>
          </a:prstGeom>
        </p:spPr>
      </p:pic>
      <p:graphicFrame>
        <p:nvGraphicFramePr>
          <p:cNvPr id="36" name="Таблиця 35"/>
          <p:cNvGraphicFramePr>
            <a:graphicFrameLocks noGrp="1"/>
          </p:cNvGraphicFramePr>
          <p:nvPr/>
        </p:nvGraphicFramePr>
        <p:xfrm>
          <a:off x="1390639" y="1547015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="" xmlns:a16="http://schemas.microsoft.com/office/drawing/2014/main" val="2172823955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1046079628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2425224118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943368072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4246039909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133220846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9802211"/>
                  </a:ext>
                </a:extLst>
              </a:tr>
            </a:tbl>
          </a:graphicData>
        </a:graphic>
      </p:graphicFrame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04" y="6232202"/>
            <a:ext cx="473273" cy="473273"/>
          </a:xfrm>
          <a:prstGeom prst="rect">
            <a:avLst/>
          </a:prstGeom>
        </p:spPr>
      </p:pic>
      <p:sp>
        <p:nvSpPr>
          <p:cNvPr id="38" name="Прямокутна виноска 17"/>
          <p:cNvSpPr/>
          <p:nvPr/>
        </p:nvSpPr>
        <p:spPr>
          <a:xfrm>
            <a:off x="2246493" y="1124744"/>
            <a:ext cx="417296" cy="370482"/>
          </a:xfrm>
          <a:prstGeom prst="wedgeRectCallout">
            <a:avLst>
              <a:gd name="adj1" fmla="val -4301"/>
              <a:gd name="adj2" fmla="val 72096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94862" y="2030069"/>
            <a:ext cx="6238397" cy="1815882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Команда, коли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дії виконавця можуть бути різними залежно від того, виконується умова чи ні.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41" name="Таблиця 40"/>
          <p:cNvGraphicFramePr>
            <a:graphicFrameLocks noGrp="1"/>
          </p:cNvGraphicFramePr>
          <p:nvPr/>
        </p:nvGraphicFramePr>
        <p:xfrm>
          <a:off x="2238942" y="1556796"/>
          <a:ext cx="424847" cy="4680516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="" xmlns:a16="http://schemas.microsoft.com/office/drawing/2014/main" val="1741442049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8237240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4240174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4335044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8340426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07350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6742255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00865458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ж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46410854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156189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4488560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3349749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8110507"/>
                  </a:ext>
                </a:extLst>
              </a:tr>
            </a:tbl>
          </a:graphicData>
        </a:graphic>
      </p:graphicFrame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473273" cy="473273"/>
          </a:xfrm>
          <a:prstGeom prst="rect">
            <a:avLst/>
          </a:prstGeom>
        </p:spPr>
      </p:pic>
      <p:sp>
        <p:nvSpPr>
          <p:cNvPr id="43" name="Прямокутна виноска 22"/>
          <p:cNvSpPr/>
          <p:nvPr/>
        </p:nvSpPr>
        <p:spPr>
          <a:xfrm>
            <a:off x="907088" y="2708920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94862" y="2030069"/>
            <a:ext cx="6238397" cy="1815882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Послідовність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команд, виконуючи які отримаємо необхідний результат.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46" name="Таблиця 45"/>
          <p:cNvGraphicFramePr>
            <a:graphicFrameLocks noGrp="1"/>
          </p:cNvGraphicFramePr>
          <p:nvPr/>
        </p:nvGraphicFramePr>
        <p:xfrm>
          <a:off x="1389248" y="2713757"/>
          <a:ext cx="3398776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="" xmlns:a16="http://schemas.microsoft.com/office/drawing/2014/main" val="1325712197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2156763360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3413811927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2117640069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2532112771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143508026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1203462457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2662996242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4184397"/>
                  </a:ext>
                </a:extLst>
              </a:tr>
            </a:tbl>
          </a:graphicData>
        </a:graphic>
      </p:graphicFrame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11" y="3099743"/>
            <a:ext cx="473273" cy="473273"/>
          </a:xfrm>
          <a:prstGeom prst="rect">
            <a:avLst/>
          </a:prstGeom>
        </p:spPr>
      </p:pic>
      <p:sp>
        <p:nvSpPr>
          <p:cNvPr id="48" name="Прямокутна виноска 27"/>
          <p:cNvSpPr/>
          <p:nvPr/>
        </p:nvSpPr>
        <p:spPr>
          <a:xfrm>
            <a:off x="908428" y="3130526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Частина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 у розгалуженні.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51" name="Таблиця 50"/>
          <p:cNvGraphicFramePr>
            <a:graphicFrameLocks noGrp="1"/>
          </p:cNvGraphicFramePr>
          <p:nvPr/>
        </p:nvGraphicFramePr>
        <p:xfrm>
          <a:off x="1389042" y="3110965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="" xmlns:a16="http://schemas.microsoft.com/office/drawing/2014/main" val="4043359909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3888924346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2109935648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4476132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1813718032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3040899552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ш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86862555"/>
                  </a:ext>
                </a:extLst>
              </a:tr>
            </a:tbl>
          </a:graphicData>
        </a:graphic>
      </p:graphicFrame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15" y="4611911"/>
            <a:ext cx="473273" cy="473273"/>
          </a:xfrm>
          <a:prstGeom prst="rect">
            <a:avLst/>
          </a:prstGeom>
        </p:spPr>
      </p:pic>
      <p:sp>
        <p:nvSpPr>
          <p:cNvPr id="53" name="Прямокутна виноска 32"/>
          <p:cNvSpPr/>
          <p:nvPr/>
        </p:nvSpPr>
        <p:spPr>
          <a:xfrm>
            <a:off x="1346392" y="4642965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94862" y="2030069"/>
            <a:ext cx="6238397" cy="2246769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Команда в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програмі 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Скретч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яка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вкаже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виконавцеві на те, що дію потрібно виконувати не одразу.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56" name="Таблиця 55"/>
          <p:cNvGraphicFramePr>
            <a:graphicFrameLocks noGrp="1"/>
          </p:cNvGraphicFramePr>
          <p:nvPr/>
        </p:nvGraphicFramePr>
        <p:xfrm>
          <a:off x="1806894" y="4674138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="" xmlns:a16="http://schemas.microsoft.com/office/drawing/2014/main" val="915019709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1397595513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20719494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3608274848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3229384937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2273237067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Ч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65285962"/>
                  </a:ext>
                </a:extLst>
              </a:tr>
            </a:tbl>
          </a:graphicData>
        </a:graphic>
      </p:graphicFrame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7" y="5040592"/>
            <a:ext cx="473273" cy="473273"/>
          </a:xfrm>
          <a:prstGeom prst="rect">
            <a:avLst/>
          </a:prstGeom>
        </p:spPr>
      </p:pic>
      <p:sp>
        <p:nvSpPr>
          <p:cNvPr id="58" name="Прямокутна виноска 37"/>
          <p:cNvSpPr/>
          <p:nvPr/>
        </p:nvSpPr>
        <p:spPr>
          <a:xfrm>
            <a:off x="59312" y="5040592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Об’єкт, що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виконує команди.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61" name="Таблиця 60"/>
          <p:cNvGraphicFramePr>
            <a:graphicFrameLocks noGrp="1"/>
          </p:cNvGraphicFramePr>
          <p:nvPr/>
        </p:nvGraphicFramePr>
        <p:xfrm>
          <a:off x="539554" y="5063536"/>
          <a:ext cx="4248470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="" xmlns:a16="http://schemas.microsoft.com/office/drawing/2014/main" val="608269119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2984488330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3948218662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3151144991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3478929245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3592229084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1061883182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988840036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1953501775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2316349789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3706987"/>
                  </a:ext>
                </a:extLst>
              </a:tr>
            </a:tbl>
          </a:graphicData>
        </a:graphic>
      </p:graphicFrame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5445224"/>
            <a:ext cx="473273" cy="473273"/>
          </a:xfrm>
          <a:prstGeom prst="rect">
            <a:avLst/>
          </a:prstGeom>
        </p:spPr>
      </p:pic>
      <p:sp>
        <p:nvSpPr>
          <p:cNvPr id="63" name="Прямокутна виноска 42"/>
          <p:cNvSpPr/>
          <p:nvPr/>
        </p:nvSpPr>
        <p:spPr>
          <a:xfrm>
            <a:off x="59312" y="5473145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Наказ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виконати певні дії. 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66" name="Таблиця 65"/>
          <p:cNvGraphicFramePr>
            <a:graphicFrameLocks noGrp="1"/>
          </p:cNvGraphicFramePr>
          <p:nvPr/>
        </p:nvGraphicFramePr>
        <p:xfrm>
          <a:off x="539554" y="5445224"/>
          <a:ext cx="2973929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="" xmlns:a16="http://schemas.microsoft.com/office/drawing/2014/main" val="25549221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226870175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1141465002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537264062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580372523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4105414461"/>
                    </a:ext>
                  </a:extLst>
                </a:gridCol>
                <a:gridCol w="424847">
                  <a:extLst>
                    <a:ext uri="{9D8B030D-6E8A-4147-A177-3AD203B41FA5}">
                      <a16:colId xmlns="" xmlns:a16="http://schemas.microsoft.com/office/drawing/2014/main" val="193449674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21237403"/>
                  </a:ext>
                </a:extLst>
              </a:tr>
            </a:tbl>
          </a:graphicData>
        </a:graphic>
      </p:graphicFrame>
      <p:sp>
        <p:nvSpPr>
          <p:cNvPr id="67" name="Штрихова стрілка вправо 46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730051" y="5843627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33141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9" grpId="0" animBg="1"/>
      <p:bldP spid="39" grpId="1" animBg="1"/>
      <p:bldP spid="44" grpId="0" animBg="1"/>
      <p:bldP spid="44" grpId="1" animBg="1"/>
      <p:bldP spid="49" grpId="0" animBg="1"/>
      <p:bldP spid="49" grpId="1" animBg="1"/>
      <p:bldP spid="54" grpId="0" animBg="1"/>
      <p:bldP spid="54" grpId="1" animBg="1"/>
      <p:bldP spid="59" grpId="0" animBg="1"/>
      <p:bldP spid="59" grpId="1" animBg="1"/>
      <p:bldP spid="64" grpId="0" animBg="1"/>
      <p:bldP spid="64" grpId="1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45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висловлювання Мальвіни є істинними, а які — хибними?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93111" y="2493477"/>
            <a:ext cx="7421153" cy="510778"/>
          </a:xfrm>
          <a:prstGeom prst="round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Усі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троянди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— білі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3111" y="3072693"/>
            <a:ext cx="7421153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Усі квіти —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троянди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3111" y="3651909"/>
            <a:ext cx="7421153" cy="510778"/>
          </a:xfrm>
          <a:prstGeom prst="round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Усі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троянди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— квіти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93110" y="4231125"/>
            <a:ext cx="7421153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Деякі квіти — не білі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93110" y="4808561"/>
            <a:ext cx="7421153" cy="510778"/>
          </a:xfrm>
          <a:prstGeom prst="round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Деякі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троянди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— сині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93109" y="5387777"/>
            <a:ext cx="7421153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Деякі білі квіти —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троянди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1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18" y="2460832"/>
            <a:ext cx="532591" cy="5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370" y="3546334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173" y="3082134"/>
            <a:ext cx="532591" cy="5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370" y="4141415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83" y="4721135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20" y="5218816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225602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Олеся запитали, скільки йому років. «А от поміркуйте, — відповів він. — Додайте найменше одноцифрове число, найменше двоцифрове і найменше трицифрове число; від знайденої суми відніміть найбільше двоцифрове число, тоді ви дізнаєтеся, скільки мені років». Скільки ж років хлопчикові?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avatar, boy, male, man, user, you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84" y="3965848"/>
            <a:ext cx="2510296" cy="25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4984" y="507500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12 років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4351" y="424194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val="8602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Логічне слідування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житті часто виникають ситуації, коли якісь дії потрібно виконати тільки за певної умови. Наприклад, якщо на вулиці дощ, потрібно взяти парасольку.</a:t>
            </a:r>
          </a:p>
        </p:txBody>
      </p:sp>
      <p:pic>
        <p:nvPicPr>
          <p:cNvPr id="8" name="Picture 2" descr="rain, rainy, weath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15" y="2677887"/>
            <a:ext cx="3747737" cy="37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mbrella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83" y="2757625"/>
            <a:ext cx="3588259" cy="358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З'єднайте розрізані стрічки так, щоб висловлювання, які є логічним слідуванням, були істинними. Домалюйте стрічки.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87" y="2891720"/>
            <a:ext cx="9028496" cy="3411773"/>
          </a:xfrm>
          <a:prstGeom prst="rect">
            <a:avLst/>
          </a:prstGeom>
        </p:spPr>
      </p:pic>
      <p:cxnSp>
        <p:nvCxnSpPr>
          <p:cNvPr id="9" name="Пряма зі стрілкою 8"/>
          <p:cNvCxnSpPr/>
          <p:nvPr/>
        </p:nvCxnSpPr>
        <p:spPr>
          <a:xfrm>
            <a:off x="5847734" y="3423173"/>
            <a:ext cx="1853952" cy="223224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Пряма зі стрілкою 9"/>
          <p:cNvCxnSpPr/>
          <p:nvPr/>
        </p:nvCxnSpPr>
        <p:spPr>
          <a:xfrm flipV="1">
            <a:off x="5991750" y="3279157"/>
            <a:ext cx="2187116" cy="122413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Пряма зі стрілкою 10"/>
          <p:cNvCxnSpPr/>
          <p:nvPr/>
        </p:nvCxnSpPr>
        <p:spPr>
          <a:xfrm flipV="1">
            <a:off x="5991750" y="4647309"/>
            <a:ext cx="1493912" cy="122682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565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algo, algorithm, block, chart, connector, diagram, flow, flow block, flow-block, flowblock, graph, method, schem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852" y="3513636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Сьогодні ви: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29860957"/>
              </p:ext>
            </p:extLst>
          </p:nvPr>
        </p:nvGraphicFramePr>
        <p:xfrm>
          <a:off x="323528" y="1412776"/>
          <a:ext cx="116855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04" y="1052736"/>
            <a:ext cx="1503114" cy="1622715"/>
          </a:xfrm>
          <a:prstGeom prst="rect">
            <a:avLst/>
          </a:prstGeom>
        </p:spPr>
      </p:pic>
      <p:pic>
        <p:nvPicPr>
          <p:cNvPr id="11" name="Picture 6" descr="http://www.catrobat.org/images/scratc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99" y="5352116"/>
            <a:ext cx="251160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upload.wikimedia.org/wikipedia/commons/8/8d/Scratch_project_deleted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5"/>
          <a:stretch/>
        </p:blipFill>
        <p:spPr bwMode="auto">
          <a:xfrm>
            <a:off x="9650846" y="1052736"/>
            <a:ext cx="2541154" cy="132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ierarchy, management, map, mind, plan, planning, strategy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1579240" cy="15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lanning, project plan, scheme, workflow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94" y="1029212"/>
            <a:ext cx="1696876" cy="169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ompany structure, document, dollar, organization, plan, strategy, system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77" y="5228601"/>
            <a:ext cx="1536291" cy="15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7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7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7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7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Логічне слідування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алгоритм для виконавця цієї дії, поданий різними способами.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483" y="2164854"/>
            <a:ext cx="9033191" cy="4633186"/>
          </a:xfrm>
          <a:prstGeom prst="rect">
            <a:avLst/>
          </a:prstGeom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lanning, project plan, scheme, workflow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15" y="2816541"/>
            <a:ext cx="3615666" cy="36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iagram, idea, management, plan, project, scheme, workflow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19" y="2656697"/>
            <a:ext cx="4085253" cy="408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Алгоритм, у якому ті чи інші команди виконуються залежно від заданої умови,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алгоритмом із розгалуженням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поданому алгоритмі виконання певних дій передбачено, тільки якщо умова істинна. Якщо умова хибна, то жодних дій не виконується. Таке розгалуження називають неповним.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103" y="3875737"/>
            <a:ext cx="4657048" cy="26774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6392" y="3130489"/>
            <a:ext cx="1065575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малюнок. Складіть алгоритм</a:t>
            </a:r>
          </a:p>
        </p:txBody>
      </p:sp>
      <p:pic>
        <p:nvPicPr>
          <p:cNvPr id="13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317054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66391" y="3653709"/>
            <a:ext cx="5818829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поведінки водія на ділянці дороги, де виконуються ремонтні роботи.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Вчитель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нагад</a:t>
            </a:r>
            <a:r>
              <a:rPr lang="uk-UA" sz="2800" b="1" i="1" kern="0" dirty="0">
                <a:solidFill>
                  <a:srgbClr val="FFFFFF"/>
                </a:solidFill>
              </a:rPr>
              <a:t>а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в </a:t>
            </a:r>
            <a:r>
              <a:rPr lang="uk-UA" sz="2800" b="1" i="1" kern="0" dirty="0">
                <a:solidFill>
                  <a:srgbClr val="FFFFFF"/>
                </a:solidFill>
              </a:rPr>
              <a:t>учням правила дорожнього руху. Потім вони складали алгоритми правильної поведінки в різних ситуаціях. Наприклад, як слід переходити вулицю в місці, де встановлено світлофор.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6" name="Picture 2" descr="highway code, light, lights, signal, traffic, traffic light, waymar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62" y="3122094"/>
            <a:ext cx="3528458" cy="35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pdd.ua/r/r/BFA3FCB7-F6A7-445C-9805-FDC05617A1E5/5.35.2_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12" y="3140180"/>
            <a:ext cx="3314663" cy="330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5993512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Підійшовши до переходу, треба зупинитись і подивитись на світлофор. Якщо сигнал світлофора зелений, то можна переходити вулицю. Інакше (якщо світло червоне або жовте), переходити вулицю не можна. Слід обов'язково дочекатися зеленого сигналу світлофора.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lights, traffic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5" y="1449016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4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блок-схемах команду перевірки умови записують у блоці, що має форму </a:t>
            </a:r>
            <a:r>
              <a:rPr lang="uk-UA" sz="2800" b="1" i="1" kern="0" dirty="0">
                <a:solidFill>
                  <a:srgbClr val="FFFF00"/>
                </a:solidFill>
              </a:rPr>
              <a:t>ромба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3674" y="2652301"/>
            <a:ext cx="4501008" cy="2384405"/>
          </a:xfrm>
          <a:prstGeom prst="flowChartDecision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Сигнал світлофора червоний?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1113" y="4785405"/>
            <a:ext cx="3097578" cy="1200329"/>
          </a:xfrm>
          <a:prstGeom prst="flowChartProcess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Переходити вулицю заборонено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27064" y="4785404"/>
            <a:ext cx="3097578" cy="1200329"/>
          </a:xfrm>
          <a:prstGeom prst="flowChartProcess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Переходити вулицю дозволено</a:t>
            </a:r>
          </a:p>
        </p:txBody>
      </p:sp>
      <p:cxnSp>
        <p:nvCxnSpPr>
          <p:cNvPr id="12" name="Сполучна лінія уступом 7"/>
          <p:cNvCxnSpPr>
            <a:stCxn id="8" idx="3"/>
            <a:endCxn id="10" idx="0"/>
          </p:cNvCxnSpPr>
          <p:nvPr/>
        </p:nvCxnSpPr>
        <p:spPr>
          <a:xfrm>
            <a:off x="8224682" y="3844504"/>
            <a:ext cx="451171" cy="940900"/>
          </a:xfrm>
          <a:prstGeom prst="bentConnector2">
            <a:avLst/>
          </a:prstGeom>
          <a:noFill/>
          <a:ln w="57150" cap="flat" cmpd="sng" algn="ctr">
            <a:solidFill>
              <a:srgbClr val="19426B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Сполучна лінія уступом 20"/>
          <p:cNvCxnSpPr>
            <a:stCxn id="8" idx="1"/>
            <a:endCxn id="9" idx="0"/>
          </p:cNvCxnSpPr>
          <p:nvPr/>
        </p:nvCxnSpPr>
        <p:spPr>
          <a:xfrm rot="10800000" flipV="1">
            <a:off x="3179902" y="3844503"/>
            <a:ext cx="543772" cy="940901"/>
          </a:xfrm>
          <a:prstGeom prst="bentConnector2">
            <a:avLst/>
          </a:prstGeom>
          <a:noFill/>
          <a:ln w="57150" cap="flat" cmpd="sng" algn="ctr">
            <a:solidFill>
              <a:srgbClr val="19426B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4" name="Групувати 13"/>
          <p:cNvGrpSpPr/>
          <p:nvPr/>
        </p:nvGrpSpPr>
        <p:grpSpPr>
          <a:xfrm>
            <a:off x="4563824" y="6022187"/>
            <a:ext cx="5495952" cy="713505"/>
            <a:chOff x="3179902" y="6294828"/>
            <a:chExt cx="5495952" cy="713505"/>
          </a:xfrm>
        </p:grpSpPr>
        <p:cxnSp>
          <p:nvCxnSpPr>
            <p:cNvPr id="15" name="Сполучна лінія уступом 28"/>
            <p:cNvCxnSpPr>
              <a:stCxn id="10" idx="2"/>
            </p:cNvCxnSpPr>
            <p:nvPr/>
          </p:nvCxnSpPr>
          <p:spPr>
            <a:xfrm rot="5400000">
              <a:off x="7170132" y="5098877"/>
              <a:ext cx="309771" cy="2701673"/>
            </a:xfrm>
            <a:prstGeom prst="bentConnector2">
              <a:avLst/>
            </a:prstGeom>
            <a:noFill/>
            <a:ln w="57150" cap="flat" cmpd="sng" algn="ctr">
              <a:solidFill>
                <a:srgbClr val="19426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6" name="Сполучна лінія уступом 35"/>
            <p:cNvCxnSpPr>
              <a:stCxn id="9" idx="2"/>
            </p:cNvCxnSpPr>
            <p:nvPr/>
          </p:nvCxnSpPr>
          <p:spPr>
            <a:xfrm rot="16200000" flipH="1">
              <a:off x="4422156" y="5052574"/>
              <a:ext cx="309769" cy="2794277"/>
            </a:xfrm>
            <a:prstGeom prst="bentConnector2">
              <a:avLst/>
            </a:prstGeom>
            <a:noFill/>
            <a:ln w="57150" cap="flat" cmpd="sng" algn="ctr">
              <a:solidFill>
                <a:srgbClr val="19426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7" name="Пряма зі стрілкою 16"/>
            <p:cNvCxnSpPr/>
            <p:nvPr/>
          </p:nvCxnSpPr>
          <p:spPr>
            <a:xfrm flipH="1">
              <a:off x="4590255" y="6568143"/>
              <a:ext cx="1" cy="440190"/>
            </a:xfrm>
            <a:prstGeom prst="straightConnector1">
              <a:avLst/>
            </a:prstGeom>
            <a:noFill/>
            <a:ln w="57150" cap="flat" cmpd="sng" algn="ctr">
              <a:solidFill>
                <a:srgbClr val="19426B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2782516" y="3212322"/>
            <a:ext cx="1025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Так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44154" y="3212322"/>
            <a:ext cx="1025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Ні</a:t>
            </a:r>
          </a:p>
        </p:txBody>
      </p:sp>
      <p:cxnSp>
        <p:nvCxnSpPr>
          <p:cNvPr id="20" name="Пряма зі стрілкою 19"/>
          <p:cNvCxnSpPr/>
          <p:nvPr/>
        </p:nvCxnSpPr>
        <p:spPr>
          <a:xfrm flipH="1">
            <a:off x="5970778" y="2277321"/>
            <a:ext cx="1" cy="440190"/>
          </a:xfrm>
          <a:prstGeom prst="straightConnector1">
            <a:avLst/>
          </a:prstGeom>
          <a:noFill/>
          <a:ln w="57150" cap="flat" cmpd="sng" algn="ctr">
            <a:solidFill>
              <a:srgbClr val="19426B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518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72385</TotalTime>
  <Words>743</Words>
  <Application>Microsoft Office PowerPoint</Application>
  <PresentationFormat>Широкоэкранный</PresentationFormat>
  <Paragraphs>155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Verdana</vt:lpstr>
      <vt:lpstr>Wingdings</vt:lpstr>
      <vt:lpstr>Тема Office</vt:lpstr>
      <vt:lpstr>Алгоритми з розгалуженням</vt:lpstr>
      <vt:lpstr>Логічне слідування</vt:lpstr>
      <vt:lpstr>Сьогодні ви:</vt:lpstr>
      <vt:lpstr>Логічне слідування</vt:lpstr>
      <vt:lpstr>Алгоритми з розгалуженням</vt:lpstr>
      <vt:lpstr>Алгоритми з розгалуженням</vt:lpstr>
      <vt:lpstr>Алгоритми з розгалуженням</vt:lpstr>
      <vt:lpstr>Алгоритми з розгалуженням</vt:lpstr>
      <vt:lpstr>Алгоритми з розгалуженням</vt:lpstr>
      <vt:lpstr>Алгоритми з розгалуженням</vt:lpstr>
      <vt:lpstr>Алгоритми з розгалуженням</vt:lpstr>
      <vt:lpstr>Алгоритми з розгалуженням</vt:lpstr>
      <vt:lpstr>Алгоритми з розгалуженням</vt:lpstr>
      <vt:lpstr>Алгоритми з розгалуженням</vt:lpstr>
      <vt:lpstr>Алгоритми з розгалуженням</vt:lpstr>
      <vt:lpstr>Працюємо за комп’ютером</vt:lpstr>
      <vt:lpstr>Розгадайте кросворд</vt:lpstr>
      <vt:lpstr>Запитання і завдання</vt:lpstr>
      <vt:lpstr>Запитання і завдання</vt:lpstr>
      <vt:lpstr>Запитання і завдання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Mohnachyk Dima</cp:lastModifiedBy>
  <cp:revision>770</cp:revision>
  <dcterms:created xsi:type="dcterms:W3CDTF">2016-06-06T19:48:43Z</dcterms:created>
  <dcterms:modified xsi:type="dcterms:W3CDTF">2020-03-13T16:21:16Z</dcterms:modified>
</cp:coreProperties>
</file>