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F5D7D-D812-4D98-B1BB-DFBAA9DEED93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868CD-80AC-4BA2-A13D-2ECBBCE4E8A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1869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8CD-80AC-4BA2-A13D-2ECBBCE4E8A7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024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0712-EBCC-4307-88EC-7BDDA98B79A8}" type="datetimeFigureOut">
              <a:rPr lang="uk-UA" smtClean="0"/>
              <a:pPr/>
              <a:t>07.10.2021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AB38-1F63-4891-B7BF-24E351E4EEB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877270"/>
            <a:ext cx="6400800" cy="7200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Nataly\Desktop\Матеріали для презентації Пензлик Маляна\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80920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23528" y="260648"/>
            <a:ext cx="8639944" cy="110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rgbClr val="C00000"/>
                </a:solidFill>
                <a:latin typeface="ChinaCyr" pitchFamily="82" charset="-52"/>
              </a:rPr>
              <a:t>Тема: Значення фантастичних елементів у казці </a:t>
            </a:r>
            <a:r>
              <a:rPr lang="uk-UA" sz="2800" b="1" dirty="0" err="1" smtClean="0">
                <a:solidFill>
                  <a:srgbClr val="C00000"/>
                </a:solidFill>
                <a:latin typeface="ChinaCyr" pitchFamily="82" charset="-52"/>
              </a:rPr>
              <a:t>“Пензлик</a:t>
            </a:r>
            <a:r>
              <a:rPr lang="uk-UA" sz="2800" b="1" dirty="0" smtClean="0">
                <a:solidFill>
                  <a:srgbClr val="C00000"/>
                </a:solidFill>
                <a:latin typeface="ChinaCyr" pitchFamily="82" charset="-52"/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  <a:latin typeface="ChinaCyr" pitchFamily="82" charset="-52"/>
              </a:rPr>
              <a:t>Маляна”</a:t>
            </a:r>
            <a:endParaRPr lang="uk-UA" sz="2800" b="1" dirty="0" smtClean="0">
              <a:solidFill>
                <a:srgbClr val="C00000"/>
              </a:solidFill>
              <a:latin typeface="ChinaCyr" pitchFamily="82" charset="-52"/>
            </a:endParaRP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  <a:latin typeface="+mj-lt"/>
              </a:rPr>
              <a:t>Словникова </a:t>
            </a:r>
            <a:r>
              <a:rPr lang="uk-UA" b="1" dirty="0" smtClean="0">
                <a:solidFill>
                  <a:srgbClr val="C00000"/>
                </a:solidFill>
                <a:latin typeface="+mj-lt"/>
              </a:rPr>
              <a:t>робота</a:t>
            </a:r>
            <a:endParaRPr lang="uk-UA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119675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Туш – </a:t>
            </a:r>
            <a:r>
              <a:rPr lang="uk-UA" sz="2400" i="1" dirty="0" smtClean="0"/>
              <a:t>чорнило, рідина для малювання та креслення,    </a:t>
            </a:r>
          </a:p>
          <a:p>
            <a:r>
              <a:rPr lang="uk-UA" sz="2400" i="1" dirty="0" smtClean="0"/>
              <a:t>               у Китаї  в основному малюють тушшю.</a:t>
            </a:r>
          </a:p>
          <a:p>
            <a:r>
              <a:rPr lang="uk-UA" sz="2400" b="1" dirty="0" smtClean="0"/>
              <a:t>Баский – </a:t>
            </a:r>
            <a:r>
              <a:rPr lang="uk-UA" sz="2400" i="1" dirty="0" smtClean="0"/>
              <a:t>граційний, швидкий.</a:t>
            </a:r>
          </a:p>
          <a:p>
            <a:r>
              <a:rPr lang="uk-UA" sz="2400" b="1" dirty="0" smtClean="0"/>
              <a:t>Фенікс – </a:t>
            </a:r>
            <a:r>
              <a:rPr lang="uk-UA" sz="2400" i="1" dirty="0" smtClean="0"/>
              <a:t>у китайській міфології Фенхуан – міфічний птах,    </a:t>
            </a:r>
          </a:p>
          <a:p>
            <a:r>
              <a:rPr lang="uk-UA" sz="2400" i="1" dirty="0" smtClean="0"/>
              <a:t>               повелитель вітрів. У Китаї птах Фенікс  є     </a:t>
            </a:r>
          </a:p>
          <a:p>
            <a:r>
              <a:rPr lang="uk-UA" sz="2400" i="1" dirty="0" smtClean="0"/>
              <a:t>               символом імператриці.</a:t>
            </a:r>
            <a:endParaRPr lang="uk-UA" sz="2400" dirty="0" smtClean="0"/>
          </a:p>
          <a:p>
            <a:r>
              <a:rPr lang="uk-UA" sz="2400" b="1" dirty="0" smtClean="0"/>
              <a:t>Дракон – </a:t>
            </a:r>
            <a:r>
              <a:rPr lang="uk-UA" sz="2400" i="1" dirty="0" smtClean="0"/>
              <a:t>у китайських давніх уявленнях про світ –    </a:t>
            </a:r>
          </a:p>
          <a:p>
            <a:r>
              <a:rPr lang="uk-UA" sz="2400" i="1" dirty="0" smtClean="0"/>
              <a:t>                повелитель грози, водної стихії. У Китаї він </a:t>
            </a:r>
          </a:p>
          <a:p>
            <a:r>
              <a:rPr lang="uk-UA" sz="2400" i="1" dirty="0" smtClean="0"/>
              <a:t>                є символом імператора.</a:t>
            </a:r>
            <a:endParaRPr lang="uk-UA" sz="2400" b="1" dirty="0"/>
          </a:p>
        </p:txBody>
      </p:sp>
      <p:pic>
        <p:nvPicPr>
          <p:cNvPr id="13" name="Picture 6" descr="C:\Users\Nataly\Desktop\Матеріали для презентації Пензлик Маляна\52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09120"/>
            <a:ext cx="4248472" cy="1800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7" descr="C:\Users\Nataly\Desktop\Матеріали для презентації Пензлик Маляна\77701001_4561062_853.jpg"/>
          <p:cNvPicPr>
            <a:picLocks noChangeAspect="1" noChangeArrowheads="1"/>
          </p:cNvPicPr>
          <p:nvPr/>
        </p:nvPicPr>
        <p:blipFill>
          <a:blip r:embed="rId5" cstate="print"/>
          <a:srcRect b="14162"/>
          <a:stretch>
            <a:fillRect/>
          </a:stretch>
        </p:blipFill>
        <p:spPr bwMode="auto">
          <a:xfrm>
            <a:off x="5364088" y="4149080"/>
            <a:ext cx="3240360" cy="2088232"/>
          </a:xfrm>
          <a:prstGeom prst="ellipse">
            <a:avLst/>
          </a:prstGeom>
          <a:noFill/>
          <a:effectLst>
            <a:softEdge rad="31750"/>
          </a:effectLst>
        </p:spPr>
      </p:pic>
      <p:sp>
        <p:nvSpPr>
          <p:cNvPr id="15" name="TextBox 14"/>
          <p:cNvSpPr txBox="1"/>
          <p:nvPr/>
        </p:nvSpPr>
        <p:spPr>
          <a:xfrm>
            <a:off x="2267744" y="609329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Дракон</a:t>
            </a:r>
            <a:endParaRPr lang="uk-UA" sz="20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6093296"/>
            <a:ext cx="92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</a:rPr>
              <a:t>Фенікс</a:t>
            </a:r>
            <a:endParaRPr lang="uk-UA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877270"/>
            <a:ext cx="6400800" cy="7200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Nataly\Desktop\Матеріали для презентації Пензлик Маляна\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80920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23528" y="260648"/>
            <a:ext cx="8639944" cy="106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800" b="1" dirty="0" smtClean="0">
                <a:solidFill>
                  <a:srgbClr val="006600"/>
                </a:solidFill>
                <a:latin typeface="+mj-lt"/>
              </a:rPr>
              <a:t>Робота з ілюстрацією</a:t>
            </a:r>
            <a:endParaRPr lang="uk-UA" sz="4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124744"/>
            <a:ext cx="3779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Який епізод казки  </a:t>
            </a:r>
          </a:p>
          <a:p>
            <a:r>
              <a:rPr lang="uk-UA" sz="2400" b="1" dirty="0" smtClean="0"/>
              <a:t>  відображено   </a:t>
            </a:r>
          </a:p>
          <a:p>
            <a:r>
              <a:rPr lang="uk-UA" sz="2400" b="1" dirty="0" smtClean="0"/>
              <a:t>  художником?</a:t>
            </a:r>
          </a:p>
          <a:p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Який фон ілюстрації?</a:t>
            </a:r>
          </a:p>
          <a:p>
            <a:pPr>
              <a:buFont typeface="Arial" pitchFamily="34" charset="0"/>
              <a:buChar char="•"/>
            </a:pPr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Чому саме такі фарби </a:t>
            </a:r>
          </a:p>
          <a:p>
            <a:r>
              <a:rPr lang="uk-UA" sz="2400" b="1" dirty="0" smtClean="0"/>
              <a:t>   використав художник?</a:t>
            </a:r>
          </a:p>
          <a:p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Що, на вашу думку,  </a:t>
            </a:r>
          </a:p>
          <a:p>
            <a:r>
              <a:rPr lang="uk-UA" sz="2400" b="1" dirty="0" smtClean="0"/>
              <a:t>   символізує птах?</a:t>
            </a:r>
            <a:endParaRPr lang="uk-UA" sz="2400" b="1" dirty="0"/>
          </a:p>
        </p:txBody>
      </p:sp>
      <p:pic>
        <p:nvPicPr>
          <p:cNvPr id="12290" name="Picture 2" descr="27"/>
          <p:cNvPicPr>
            <a:picLocks noChangeAspect="1" noChangeArrowheads="1"/>
          </p:cNvPicPr>
          <p:nvPr/>
        </p:nvPicPr>
        <p:blipFill>
          <a:blip r:embed="rId4" cstate="print"/>
          <a:srcRect r="1453"/>
          <a:stretch>
            <a:fillRect/>
          </a:stretch>
        </p:blipFill>
        <p:spPr bwMode="auto">
          <a:xfrm>
            <a:off x="683568" y="1412776"/>
            <a:ext cx="4680520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877270"/>
            <a:ext cx="6400800" cy="7200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Nataly\Desktop\Матеріали для презентації Пензлик Маляна\0002-001-Fonvizin-Denis-Ivanov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8280920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-1764704" y="260648"/>
            <a:ext cx="10728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dirty="0" smtClean="0">
                <a:solidFill>
                  <a:srgbClr val="006600"/>
                </a:solidFill>
                <a:latin typeface="+mj-lt"/>
              </a:rPr>
              <a:t>Сходинки до успіху</a:t>
            </a:r>
            <a:endParaRPr lang="uk-UA" sz="4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124744"/>
            <a:ext cx="3779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r>
              <a:rPr lang="uk-UA" sz="2400" b="1" dirty="0" smtClean="0"/>
              <a:t>  </a:t>
            </a:r>
            <a:endParaRPr lang="uk-UA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995" y="5949280"/>
            <a:ext cx="2304256" cy="6183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Мрія</a:t>
            </a:r>
            <a:endParaRPr lang="uk-UA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3356992"/>
            <a:ext cx="2232248" cy="6480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Боротьба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2708920"/>
            <a:ext cx="2304256" cy="6480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Праця</a:t>
            </a:r>
            <a:endParaRPr lang="uk-UA" sz="2400" dirty="0"/>
          </a:p>
        </p:txBody>
      </p:sp>
      <p:pic>
        <p:nvPicPr>
          <p:cNvPr id="13315" name="Picture 3" descr="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3317" name="Picture 5" descr="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852936"/>
            <a:ext cx="3787989" cy="29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3318" name="Picture 6" descr="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052736"/>
            <a:ext cx="3566110" cy="27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3319" name="Picture 7" descr="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052736"/>
            <a:ext cx="3744416" cy="28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6" name="Прямоугольник 14"/>
          <p:cNvSpPr/>
          <p:nvPr/>
        </p:nvSpPr>
        <p:spPr>
          <a:xfrm>
            <a:off x="1716105" y="5301208"/>
            <a:ext cx="2304256" cy="6200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Навчання</a:t>
            </a:r>
            <a:endParaRPr lang="uk-UA" sz="2400" dirty="0"/>
          </a:p>
        </p:txBody>
      </p:sp>
      <p:sp>
        <p:nvSpPr>
          <p:cNvPr id="30" name="Прямоугольник 14"/>
          <p:cNvSpPr/>
          <p:nvPr/>
        </p:nvSpPr>
        <p:spPr>
          <a:xfrm>
            <a:off x="2843808" y="4653136"/>
            <a:ext cx="2304256" cy="6480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Диво</a:t>
            </a:r>
            <a:endParaRPr lang="uk-UA" sz="2400" dirty="0"/>
          </a:p>
        </p:txBody>
      </p:sp>
      <p:sp>
        <p:nvSpPr>
          <p:cNvPr id="32" name="Прямоугольник 14"/>
          <p:cNvSpPr/>
          <p:nvPr/>
        </p:nvSpPr>
        <p:spPr>
          <a:xfrm>
            <a:off x="3851920" y="4005064"/>
            <a:ext cx="2304256" cy="6480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Праця</a:t>
            </a:r>
            <a:endParaRPr lang="uk-UA" sz="2400" dirty="0"/>
          </a:p>
        </p:txBody>
      </p:sp>
      <p:pic>
        <p:nvPicPr>
          <p:cNvPr id="13316" name="Picture 4" descr="7"/>
          <p:cNvPicPr>
            <a:picLocks noChangeAspect="1" noChangeArrowheads="1"/>
          </p:cNvPicPr>
          <p:nvPr/>
        </p:nvPicPr>
        <p:blipFill rotWithShape="1">
          <a:blip r:embed="rId9" cstate="print"/>
          <a:srcRect r="12108"/>
          <a:stretch/>
        </p:blipFill>
        <p:spPr bwMode="auto">
          <a:xfrm>
            <a:off x="4860032" y="4104456"/>
            <a:ext cx="432048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  <p:bldP spid="26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877270"/>
            <a:ext cx="6400800" cy="7200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Nataly\Desktop\Матеріали для презентації Пензлик Маляна\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280920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467544" y="260648"/>
            <a:ext cx="8495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dirty="0" smtClean="0">
                <a:solidFill>
                  <a:srgbClr val="006600"/>
                </a:solidFill>
                <a:latin typeface="+mj-lt"/>
              </a:rPr>
              <a:t>Інтерактивна гра </a:t>
            </a:r>
            <a:r>
              <a:rPr lang="uk-UA" sz="4400" b="1" dirty="0" err="1" smtClean="0">
                <a:solidFill>
                  <a:srgbClr val="006600"/>
                </a:solidFill>
                <a:latin typeface="+mj-lt"/>
              </a:rPr>
              <a:t>“Гроно”</a:t>
            </a:r>
            <a:endParaRPr lang="uk-UA" sz="4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105273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r>
              <a:rPr lang="uk-UA" sz="2400" b="1" dirty="0" smtClean="0"/>
              <a:t>  </a:t>
            </a:r>
            <a:endParaRPr lang="uk-UA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99992" y="40050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62341"/>
            <a:ext cx="3117056" cy="24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339" name="Picture 3" descr="44"/>
          <p:cNvPicPr>
            <a:picLocks noChangeAspect="1" noChangeArrowheads="1"/>
          </p:cNvPicPr>
          <p:nvPr/>
        </p:nvPicPr>
        <p:blipFill>
          <a:blip r:embed="rId5" cstate="print"/>
          <a:srcRect t="1639"/>
          <a:stretch>
            <a:fillRect/>
          </a:stretch>
        </p:blipFill>
        <p:spPr bwMode="auto">
          <a:xfrm>
            <a:off x="755576" y="4149080"/>
            <a:ext cx="3112676" cy="23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340" name="Picture 4" descr="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117532"/>
            <a:ext cx="3530029" cy="27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0" name="TextBox 29"/>
          <p:cNvSpPr txBox="1"/>
          <p:nvPr/>
        </p:nvSpPr>
        <p:spPr>
          <a:xfrm>
            <a:off x="3635896" y="112474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Наполегливий</a:t>
            </a:r>
          </a:p>
          <a:p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72200" y="148478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Працьовитий</a:t>
            </a:r>
            <a:endParaRPr lang="uk-UA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516216" y="23488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Сміливий</a:t>
            </a:r>
            <a:endParaRPr lang="uk-UA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08104" y="3717032"/>
            <a:ext cx="242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Бореться зі злом </a:t>
            </a:r>
            <a:endParaRPr lang="uk-UA" sz="2400" dirty="0"/>
          </a:p>
        </p:txBody>
      </p:sp>
      <p:pic>
        <p:nvPicPr>
          <p:cNvPr id="14341" name="Picture 5" descr="9"/>
          <p:cNvPicPr>
            <a:picLocks noChangeAspect="1" noChangeArrowheads="1"/>
          </p:cNvPicPr>
          <p:nvPr/>
        </p:nvPicPr>
        <p:blipFill>
          <a:blip r:embed="rId7" cstate="print"/>
          <a:srcRect l="1379"/>
          <a:stretch>
            <a:fillRect/>
          </a:stretch>
        </p:blipFill>
        <p:spPr bwMode="auto">
          <a:xfrm>
            <a:off x="3419872" y="1916832"/>
            <a:ext cx="2880320" cy="1800200"/>
          </a:xfrm>
          <a:prstGeom prst="ellipse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115616" y="148478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Талановитий</a:t>
            </a:r>
            <a:endParaRPr lang="uk-UA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115616" y="23488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Кмітливий</a:t>
            </a:r>
            <a:endParaRPr lang="uk-UA" sz="2400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1115616" y="350100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                    Творить прекрасне</a:t>
            </a:r>
            <a:endParaRPr lang="uk-UA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331640" y="32129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Щирий</a:t>
            </a:r>
            <a:endParaRPr lang="uk-UA" sz="2400" dirty="0"/>
          </a:p>
        </p:txBody>
      </p:sp>
      <p:cxnSp>
        <p:nvCxnSpPr>
          <p:cNvPr id="42" name="Прямая со стрелкой 41"/>
          <p:cNvCxnSpPr>
            <a:stCxn id="14341" idx="7"/>
          </p:cNvCxnSpPr>
          <p:nvPr/>
        </p:nvCxnSpPr>
        <p:spPr>
          <a:xfrm flipV="1">
            <a:off x="5878379" y="1916832"/>
            <a:ext cx="493821" cy="263633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940152" y="3429000"/>
            <a:ext cx="648072" cy="43204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3275856" y="1844824"/>
            <a:ext cx="648072" cy="27322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627784" y="2636912"/>
            <a:ext cx="792088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300192" y="2636912"/>
            <a:ext cx="432048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2627784" y="3284984"/>
            <a:ext cx="936104" cy="21602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860032" y="3717032"/>
            <a:ext cx="0" cy="36004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4341" idx="0"/>
          </p:cNvCxnSpPr>
          <p:nvPr/>
        </p:nvCxnSpPr>
        <p:spPr>
          <a:xfrm flipV="1">
            <a:off x="4860032" y="1412776"/>
            <a:ext cx="0" cy="50405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877270"/>
            <a:ext cx="6400800" cy="7200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Nataly\Desktop\Матеріали для презентації Пензлик Маляна\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280920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467544" y="260648"/>
            <a:ext cx="8495928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800" b="1" dirty="0" smtClean="0">
                <a:solidFill>
                  <a:srgbClr val="006600"/>
                </a:solidFill>
                <a:latin typeface="+mj-lt"/>
              </a:rPr>
              <a:t>Домашнє завдання</a:t>
            </a:r>
            <a:endParaRPr lang="uk-UA" sz="4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105273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r>
              <a:rPr lang="uk-UA" sz="2400" b="1" dirty="0" smtClean="0"/>
              <a:t>  </a:t>
            </a:r>
            <a:endParaRPr lang="uk-UA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99992" y="40050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35896" y="112474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15616" y="148478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b="1" dirty="0" smtClean="0"/>
              <a:t>Скласти план до характеристики  образу </a:t>
            </a:r>
            <a:r>
              <a:rPr lang="uk-UA" sz="2400" b="1" dirty="0" err="1" smtClean="0"/>
              <a:t>Маляна</a:t>
            </a:r>
            <a:r>
              <a:rPr lang="uk-UA" sz="2400" b="1" dirty="0" smtClean="0"/>
              <a:t>.</a:t>
            </a:r>
          </a:p>
          <a:p>
            <a:pPr marL="457200" indent="-457200"/>
            <a:endParaRPr lang="uk-UA" sz="2400" b="1" dirty="0" smtClean="0"/>
          </a:p>
          <a:p>
            <a:pPr marL="457200" indent="-457200"/>
            <a:r>
              <a:rPr lang="uk-UA" sz="2400" b="1" dirty="0" smtClean="0"/>
              <a:t>2.    Прочитати </a:t>
            </a:r>
            <a:r>
              <a:rPr lang="uk-UA" sz="2400" b="1" dirty="0" err="1" smtClean="0"/>
              <a:t>“Третю</a:t>
            </a:r>
            <a:r>
              <a:rPr lang="uk-UA" sz="2400" b="1" dirty="0" smtClean="0"/>
              <a:t> подорож </a:t>
            </a:r>
            <a:r>
              <a:rPr lang="uk-UA" sz="2400" b="1" dirty="0" err="1" smtClean="0"/>
              <a:t>Синдбада”</a:t>
            </a:r>
            <a:r>
              <a:rPr lang="uk-UA" sz="2400" b="1" dirty="0" smtClean="0"/>
              <a:t> із циклу арабських народних казок про </a:t>
            </a:r>
            <a:r>
              <a:rPr lang="uk-UA" sz="2400" b="1" dirty="0" err="1" smtClean="0"/>
              <a:t>порожі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Синдбада-Мореплавця</a:t>
            </a:r>
            <a:r>
              <a:rPr lang="uk-UA" sz="2400" b="1" dirty="0" smtClean="0"/>
              <a:t>. 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185</Words>
  <Application>Microsoft Office PowerPoint</Application>
  <PresentationFormat>Екран (4:3)</PresentationFormat>
  <Paragraphs>62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Admin</cp:lastModifiedBy>
  <cp:revision>158</cp:revision>
  <dcterms:created xsi:type="dcterms:W3CDTF">2013-10-29T21:42:34Z</dcterms:created>
  <dcterms:modified xsi:type="dcterms:W3CDTF">2021-10-07T19:19:49Z</dcterms:modified>
</cp:coreProperties>
</file>