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634" r:id="rId3"/>
    <p:sldId id="1262" r:id="rId4"/>
    <p:sldId id="1275" r:id="rId5"/>
    <p:sldId id="1276" r:id="rId6"/>
    <p:sldId id="1277" r:id="rId7"/>
    <p:sldId id="1278" r:id="rId8"/>
    <p:sldId id="610" r:id="rId9"/>
    <p:sldId id="611" r:id="rId10"/>
    <p:sldId id="1279" r:id="rId11"/>
    <p:sldId id="644" r:id="rId12"/>
    <p:sldId id="304" r:id="rId13"/>
  </p:sldIdLst>
  <p:sldSz cx="12192000" cy="6858000"/>
  <p:notesSz cx="6858000" cy="9144000"/>
  <p:custDataLst>
    <p:tags r:id="rId14"/>
  </p:custData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EB711D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7" autoAdjust="0"/>
    <p:restoredTop sz="95078" autoAdjust="0"/>
  </p:normalViewPr>
  <p:slideViewPr>
    <p:cSldViewPr snapToGrid="0">
      <p:cViewPr varScale="1">
        <p:scale>
          <a:sx n="89" d="100"/>
          <a:sy n="89" d="100"/>
        </p:scale>
        <p:origin x="21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gs" Target="tags/tag1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6.jpeg" /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5.jpeg" /><Relationship Id="rId5" Type="http://schemas.openxmlformats.org/officeDocument/2006/relationships/image" Target="../media/image4.png" /><Relationship Id="rId4" Type="http://schemas.openxmlformats.org/officeDocument/2006/relationships/image" Target="../media/image3.jpeg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11.png" /><Relationship Id="rId5" Type="http://schemas.openxmlformats.org/officeDocument/2006/relationships/image" Target="../media/image10.jpeg" /><Relationship Id="rId4" Type="http://schemas.openxmlformats.org/officeDocument/2006/relationships/image" Target="../media/image9.jpeg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755AB4D-AA86-458E-8276-2A0A28469A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3" r="890" b="1"/>
          <a:stretch/>
        </p:blipFill>
        <p:spPr>
          <a:xfrm>
            <a:off x="-11097" y="0"/>
            <a:ext cx="4705017" cy="5052641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08.04.2022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08.04.2022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5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08.04.2022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08.04.2022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08.04.2022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08.04.2022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08.04.2022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08.04.2022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08.04.2022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08.04.2022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3.gif" /><Relationship Id="rId4" Type="http://schemas.openxmlformats.org/officeDocument/2006/relationships/image" Target="../media/image42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6.png" /><Relationship Id="rId4" Type="http://schemas.openxmlformats.org/officeDocument/2006/relationships/image" Target="../media/image45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 /><Relationship Id="rId3" Type="http://schemas.openxmlformats.org/officeDocument/2006/relationships/image" Target="../media/image15.png" /><Relationship Id="rId7" Type="http://schemas.openxmlformats.org/officeDocument/2006/relationships/image" Target="../media/image19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8.png" /><Relationship Id="rId5" Type="http://schemas.openxmlformats.org/officeDocument/2006/relationships/image" Target="../media/image17.png" /><Relationship Id="rId4" Type="http://schemas.openxmlformats.org/officeDocument/2006/relationships/image" Target="../media/image16.jpe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 /><Relationship Id="rId3" Type="http://schemas.openxmlformats.org/officeDocument/2006/relationships/image" Target="../media/image21.png" /><Relationship Id="rId7" Type="http://schemas.openxmlformats.org/officeDocument/2006/relationships/image" Target="../media/image2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4.png" /><Relationship Id="rId11" Type="http://schemas.openxmlformats.org/officeDocument/2006/relationships/image" Target="../media/image29.png" /><Relationship Id="rId5" Type="http://schemas.openxmlformats.org/officeDocument/2006/relationships/image" Target="../media/image23.png" /><Relationship Id="rId10" Type="http://schemas.openxmlformats.org/officeDocument/2006/relationships/image" Target="../media/image28.png" /><Relationship Id="rId4" Type="http://schemas.openxmlformats.org/officeDocument/2006/relationships/image" Target="../media/image22.png" /><Relationship Id="rId9" Type="http://schemas.openxmlformats.org/officeDocument/2006/relationships/image" Target="../media/image27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5.png" /><Relationship Id="rId5" Type="http://schemas.openxmlformats.org/officeDocument/2006/relationships/image" Target="../media/image34.png" /><Relationship Id="rId4" Type="http://schemas.openxmlformats.org/officeDocument/2006/relationships/image" Target="../media/image33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9.png" /><Relationship Id="rId5" Type="http://schemas.openxmlformats.org/officeDocument/2006/relationships/image" Target="../media/image38.png" /><Relationship Id="rId4" Type="http://schemas.openxmlformats.org/officeDocument/2006/relationships/image" Target="../media/image37.pn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08.04.2022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</a:t>
            </a:r>
            <a:r>
              <a:rPr lang="en-US" sz="3600" b="1" i="1" kern="0" dirty="0">
                <a:solidFill>
                  <a:srgbClr val="002060"/>
                </a:solidFill>
                <a:latin typeface="Verdana"/>
              </a:rPr>
              <a:t>5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FAA413-7E72-46F0-93BC-EBF3B80989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9BD44CF-687A-45D0-B813-CEF7BE33E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43526"/>
            <a:ext cx="7137066" cy="1801607"/>
          </a:xfrm>
        </p:spPr>
        <p:txBody>
          <a:bodyPr>
            <a:noAutofit/>
          </a:bodyPr>
          <a:lstStyle/>
          <a:p>
            <a:r>
              <a:rPr lang="uk-UA" sz="4800" dirty="0"/>
              <a:t>Тема уроку : Реалізація циклічних алгоритмів у середовищі </a:t>
            </a:r>
            <a:r>
              <a:rPr lang="uk-UA" sz="4800" dirty="0" err="1"/>
              <a:t>Скретч</a:t>
            </a:r>
            <a:endParaRPr lang="uk-UA" sz="4800" dirty="0"/>
          </a:p>
        </p:txBody>
      </p:sp>
      <p:pic>
        <p:nvPicPr>
          <p:cNvPr id="10" name="Picture 2" descr="algorithm, diagram, flowchart, usability, workflow icon">
            <a:extLst>
              <a:ext uri="{FF2B5EF4-FFF2-40B4-BE49-F238E27FC236}">
                <a16:creationId xmlns:a16="http://schemas.microsoft.com/office/drawing/2014/main" id="{1DDAD8AD-C9D3-4D51-8981-FA32388A0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729" y="3587772"/>
            <a:ext cx="2492649" cy="249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Домашнє завдання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9872" y="1196419"/>
            <a:ext cx="10615238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Font typeface="Wingdings" pitchFamily="2" charset="2"/>
              <a:buChar char="Ø"/>
            </a:pPr>
            <a:r>
              <a:rPr lang="uk-UA" sz="3600" dirty="0">
                <a:solidFill>
                  <a:srgbClr val="FF0000"/>
                </a:solidFill>
              </a:rPr>
              <a:t> </a:t>
            </a:r>
            <a:r>
              <a:rPr lang="uk-UA" sz="3500" dirty="0">
                <a:solidFill>
                  <a:srgbClr val="FF0000"/>
                </a:solidFill>
              </a:rPr>
              <a:t>Проаналізувати </a:t>
            </a:r>
            <a:r>
              <a:rPr lang="uk-UA" sz="3500" b="1" dirty="0">
                <a:solidFill>
                  <a:srgbClr val="00B050"/>
                </a:solidFill>
              </a:rPr>
              <a:t>параграф 23-24</a:t>
            </a:r>
          </a:p>
          <a:p>
            <a:pPr lvl="2"/>
            <a:r>
              <a:rPr lang="uk-UA" sz="3500" b="1" dirty="0">
                <a:solidFill>
                  <a:srgbClr val="00B050"/>
                </a:solidFill>
              </a:rPr>
              <a:t>   				    </a:t>
            </a:r>
            <a:r>
              <a:rPr lang="uk-UA" sz="3500" dirty="0">
                <a:solidFill>
                  <a:srgbClr val="00B0F0"/>
                </a:solidFill>
              </a:rPr>
              <a:t>(стор.211-216)</a:t>
            </a:r>
            <a:endParaRPr lang="uk-UA" sz="3500" b="1" dirty="0">
              <a:solidFill>
                <a:srgbClr val="00B050"/>
              </a:solidFill>
            </a:endParaRPr>
          </a:p>
          <a:p>
            <a:pPr marL="1252538" lvl="2" indent="-338138">
              <a:buFont typeface="Wingdings" pitchFamily="2" charset="2"/>
              <a:buChar char="Ø"/>
            </a:pPr>
            <a:r>
              <a:rPr lang="uk-UA" sz="3500" dirty="0">
                <a:solidFill>
                  <a:srgbClr val="00B0F0"/>
                </a:solidFill>
              </a:rPr>
              <a:t> Виконати </a:t>
            </a:r>
            <a:r>
              <a:rPr lang="uk-UA" sz="3500" b="1" dirty="0">
                <a:solidFill>
                  <a:srgbClr val="00B050"/>
                </a:solidFill>
              </a:rPr>
              <a:t>вправу 5 </a:t>
            </a:r>
            <a:r>
              <a:rPr lang="uk-UA" sz="3500">
                <a:solidFill>
                  <a:srgbClr val="00B0F0"/>
                </a:solidFill>
              </a:rPr>
              <a:t>на стор.215  </a:t>
            </a:r>
            <a:r>
              <a:rPr lang="uk-UA" sz="3500" dirty="0">
                <a:solidFill>
                  <a:srgbClr val="00B0F0"/>
                </a:solidFill>
              </a:rPr>
              <a:t>(розділ </a:t>
            </a:r>
            <a:r>
              <a:rPr lang="uk-UA" sz="3500" b="1" dirty="0">
                <a:solidFill>
                  <a:srgbClr val="00B0F0"/>
                </a:solidFill>
              </a:rPr>
              <a:t>Обговорюємо</a:t>
            </a:r>
            <a:r>
              <a:rPr lang="uk-UA" sz="3500" dirty="0">
                <a:solidFill>
                  <a:srgbClr val="00B0F0"/>
                </a:solidFill>
              </a:rPr>
              <a:t>)</a:t>
            </a:r>
          </a:p>
        </p:txBody>
      </p:sp>
      <p:pic>
        <p:nvPicPr>
          <p:cNvPr id="10" name="Рисунок 9" descr="webcamx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08" y="3116109"/>
            <a:ext cx="3595587" cy="3595587"/>
          </a:xfrm>
          <a:prstGeom prst="rect">
            <a:avLst/>
          </a:prstGeom>
        </p:spPr>
      </p:pic>
      <p:pic>
        <p:nvPicPr>
          <p:cNvPr id="11" name="Рисунок 10" descr="книги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026" y="3997076"/>
            <a:ext cx="2071702" cy="2071702"/>
          </a:xfrm>
          <a:prstGeom prst="rect">
            <a:avLst/>
          </a:prstGeom>
        </p:spPr>
      </p:pic>
      <p:pic>
        <p:nvPicPr>
          <p:cNvPr id="12" name="Picture 285" descr="smart_guy_reading_hg_clr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144" y="2761650"/>
            <a:ext cx="4071966" cy="407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089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" y="1272160"/>
            <a:ext cx="4659626" cy="5347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1681"/>
              <a:gd name="adj2" fmla="val 120658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ru-RU" dirty="0"/>
              <a:t>21</a:t>
            </a:r>
            <a:r>
              <a:rPr lang="en-US" dirty="0"/>
              <a:t>4</a:t>
            </a:r>
            <a:r>
              <a:rPr lang="ru-RU" dirty="0"/>
              <a:t>-21</a:t>
            </a:r>
            <a:r>
              <a:rPr lang="en-US" dirty="0"/>
              <a:t>6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9" name="Округлена прямокутна виноска 5">
            <a:extLst>
              <a:ext uri="{FF2B5EF4-FFF2-40B4-BE49-F238E27FC236}">
                <a16:creationId xmlns:a16="http://schemas.microsoft.com/office/drawing/2014/main" id="{4F21EEE9-4F75-4A7B-946F-647B429C5E42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</a:t>
            </a:r>
            <a:r>
              <a:rPr lang="en-US" sz="3600" b="1" i="1" kern="0" dirty="0">
                <a:solidFill>
                  <a:srgbClr val="002060"/>
                </a:solidFill>
                <a:latin typeface="Verdana"/>
              </a:rPr>
              <a:t>5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8E6D24A-6A92-4AE0-B113-B3D4084DE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8" name="Picture 2" descr="algorithm, diagram, flowchart, usability, workflow icon">
            <a:extLst>
              <a:ext uri="{FF2B5EF4-FFF2-40B4-BE49-F238E27FC236}">
                <a16:creationId xmlns:a16="http://schemas.microsoft.com/office/drawing/2014/main" id="{DFC702FE-F1B1-4C10-8A98-95D915B57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729" y="3587772"/>
            <a:ext cx="2492649" cy="249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Розгадайте кросворд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я 6"/>
          <p:cNvGraphicFramePr>
            <a:graphicFrameLocks noGrp="1"/>
          </p:cNvGraphicFramePr>
          <p:nvPr/>
        </p:nvGraphicFramePr>
        <p:xfrm>
          <a:off x="434666" y="1412776"/>
          <a:ext cx="5832649" cy="4896544"/>
        </p:xfrm>
        <a:graphic>
          <a:graphicData uri="http://schemas.openxmlformats.org/drawingml/2006/table">
            <a:tbl>
              <a:tblPr firstRow="1" bandRow="1"/>
              <a:tblGrid>
                <a:gridCol w="343097">
                  <a:extLst>
                    <a:ext uri="{9D8B030D-6E8A-4147-A177-3AD203B41FA5}">
                      <a16:colId xmlns:a16="http://schemas.microsoft.com/office/drawing/2014/main" val="919776282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614642704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2229222116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404916362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1733121428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719218785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1837931957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1438181465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2637453232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157218586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3904288126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715231080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2093369435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3145766800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3872433824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3608858981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4272112379"/>
                    </a:ext>
                  </a:extLst>
                </a:gridCol>
              </a:tblGrid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244585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7914274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938631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6328330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167121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167054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0943101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743849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594319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2067906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702695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3470932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919432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0486743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1976799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162214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789" y="5373216"/>
            <a:ext cx="473273" cy="473273"/>
          </a:xfrm>
          <a:prstGeom prst="rect">
            <a:avLst/>
          </a:prstGeom>
        </p:spPr>
      </p:pic>
      <p:sp>
        <p:nvSpPr>
          <p:cNvPr id="10" name="Прямокутна виноска 10"/>
          <p:cNvSpPr/>
          <p:nvPr/>
        </p:nvSpPr>
        <p:spPr>
          <a:xfrm>
            <a:off x="1442778" y="980728"/>
            <a:ext cx="417296" cy="370482"/>
          </a:xfrm>
          <a:prstGeom prst="wedgeRectCallout">
            <a:avLst>
              <a:gd name="adj1" fmla="val -5443"/>
              <a:gd name="adj2" fmla="val 71839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55076" y="4355337"/>
            <a:ext cx="8156493" cy="46166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Мовленнєва форма інформації.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911" y="4355337"/>
            <a:ext cx="539334" cy="381130"/>
          </a:xfrm>
          <a:prstGeom prst="rect">
            <a:avLst/>
          </a:prstGeom>
        </p:spPr>
      </p:pic>
      <p:graphicFrame>
        <p:nvGraphicFramePr>
          <p:cNvPr id="13" name="Таблиця 12"/>
          <p:cNvGraphicFramePr>
            <a:graphicFrameLocks noGrp="1"/>
          </p:cNvGraphicFramePr>
          <p:nvPr/>
        </p:nvGraphicFramePr>
        <p:xfrm>
          <a:off x="1459721" y="1412776"/>
          <a:ext cx="343097" cy="3978442"/>
        </p:xfrm>
        <a:graphic>
          <a:graphicData uri="http://schemas.openxmlformats.org/drawingml/2006/table">
            <a:tbl>
              <a:tblPr firstRow="1" bandRow="1"/>
              <a:tblGrid>
                <a:gridCol w="343097">
                  <a:extLst>
                    <a:ext uri="{9D8B030D-6E8A-4147-A177-3AD203B41FA5}">
                      <a16:colId xmlns:a16="http://schemas.microsoft.com/office/drawing/2014/main" val="3369672160"/>
                    </a:ext>
                  </a:extLst>
                </a:gridCol>
              </a:tblGrid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7286299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5269652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С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4391548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790827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197897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7054451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5059132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Ю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504284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8190496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815897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013713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5591235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Я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2900919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353" y="6259503"/>
            <a:ext cx="473273" cy="473273"/>
          </a:xfrm>
          <a:prstGeom prst="rect">
            <a:avLst/>
          </a:prstGeom>
        </p:spPr>
      </p:pic>
      <p:sp>
        <p:nvSpPr>
          <p:cNvPr id="15" name="Прямокутна виноска 15"/>
          <p:cNvSpPr/>
          <p:nvPr/>
        </p:nvSpPr>
        <p:spPr>
          <a:xfrm>
            <a:off x="3142342" y="2204864"/>
            <a:ext cx="417296" cy="370482"/>
          </a:xfrm>
          <a:prstGeom prst="wedgeRectCallout">
            <a:avLst>
              <a:gd name="adj1" fmla="val -5443"/>
              <a:gd name="adj2" fmla="val 71839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55076" y="4355337"/>
            <a:ext cx="8156493" cy="83099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Вибір наступної команди залежно від того, виконано умову чи ні.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911" y="4355337"/>
            <a:ext cx="539334" cy="381130"/>
          </a:xfrm>
          <a:prstGeom prst="rect">
            <a:avLst/>
          </a:prstGeom>
        </p:spPr>
      </p:pic>
      <p:graphicFrame>
        <p:nvGraphicFramePr>
          <p:cNvPr id="18" name="Таблиця 17"/>
          <p:cNvGraphicFramePr>
            <a:graphicFrameLocks noGrp="1"/>
          </p:cNvGraphicFramePr>
          <p:nvPr/>
        </p:nvGraphicFramePr>
        <p:xfrm>
          <a:off x="3179440" y="2636912"/>
          <a:ext cx="343097" cy="3672408"/>
        </p:xfrm>
        <a:graphic>
          <a:graphicData uri="http://schemas.openxmlformats.org/drawingml/2006/table">
            <a:tbl>
              <a:tblPr firstRow="1" bandRow="1"/>
              <a:tblGrid>
                <a:gridCol w="343097">
                  <a:extLst>
                    <a:ext uri="{9D8B030D-6E8A-4147-A177-3AD203B41FA5}">
                      <a16:colId xmlns:a16="http://schemas.microsoft.com/office/drawing/2014/main" val="334767556"/>
                    </a:ext>
                  </a:extLst>
                </a:gridCol>
              </a:tblGrid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657832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6376100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З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2750775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Г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3575628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131075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199021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У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7966726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Ж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767657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702535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3712529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2933136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Я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9207572"/>
                  </a:ext>
                </a:extLst>
              </a:tr>
            </a:tbl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70" y="5053251"/>
            <a:ext cx="473273" cy="473273"/>
          </a:xfrm>
          <a:prstGeom prst="rect">
            <a:avLst/>
          </a:prstGeom>
        </p:spPr>
      </p:pic>
      <p:sp>
        <p:nvSpPr>
          <p:cNvPr id="20" name="Прямокутна виноска 20"/>
          <p:cNvSpPr/>
          <p:nvPr/>
        </p:nvSpPr>
        <p:spPr>
          <a:xfrm>
            <a:off x="1817570" y="2492896"/>
            <a:ext cx="417296" cy="370482"/>
          </a:xfrm>
          <a:prstGeom prst="wedgeRectCallout">
            <a:avLst>
              <a:gd name="adj1" fmla="val -5443"/>
              <a:gd name="adj2" fmla="val 71839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55076" y="4355337"/>
            <a:ext cx="8156493" cy="46166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«Правдиві» висловлювання.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911" y="4355337"/>
            <a:ext cx="539334" cy="381130"/>
          </a:xfrm>
          <a:prstGeom prst="rect">
            <a:avLst/>
          </a:prstGeom>
        </p:spPr>
      </p:pic>
      <p:graphicFrame>
        <p:nvGraphicFramePr>
          <p:cNvPr id="23" name="Таблиця 22"/>
          <p:cNvGraphicFramePr>
            <a:graphicFrameLocks noGrp="1"/>
          </p:cNvGraphicFramePr>
          <p:nvPr/>
        </p:nvGraphicFramePr>
        <p:xfrm>
          <a:off x="1799224" y="2943959"/>
          <a:ext cx="343097" cy="2142238"/>
        </p:xfrm>
        <a:graphic>
          <a:graphicData uri="http://schemas.openxmlformats.org/drawingml/2006/table">
            <a:tbl>
              <a:tblPr firstRow="1" bandRow="1"/>
              <a:tblGrid>
                <a:gridCol w="343097">
                  <a:extLst>
                    <a:ext uri="{9D8B030D-6E8A-4147-A177-3AD203B41FA5}">
                      <a16:colId xmlns:a16="http://schemas.microsoft.com/office/drawing/2014/main" val="815003658"/>
                    </a:ext>
                  </a:extLst>
                </a:gridCol>
              </a:tblGrid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І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649708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С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5528243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006409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1417974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3716497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263305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І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972326"/>
                  </a:ext>
                </a:extLst>
              </a:tr>
            </a:tbl>
          </a:graphicData>
        </a:graphic>
      </p:graphicFrame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097" y="2852936"/>
            <a:ext cx="473273" cy="473273"/>
          </a:xfrm>
          <a:prstGeom prst="rect">
            <a:avLst/>
          </a:prstGeom>
        </p:spPr>
      </p:pic>
      <p:sp>
        <p:nvSpPr>
          <p:cNvPr id="25" name="Прямокутна виноска 25"/>
          <p:cNvSpPr/>
          <p:nvPr/>
        </p:nvSpPr>
        <p:spPr>
          <a:xfrm>
            <a:off x="2363507" y="2927592"/>
            <a:ext cx="417296" cy="370482"/>
          </a:xfrm>
          <a:prstGeom prst="wedgeRectCallout">
            <a:avLst>
              <a:gd name="adj1" fmla="val 67599"/>
              <a:gd name="adj2" fmla="val -7004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55076" y="4355337"/>
            <a:ext cx="8156493" cy="83099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Команди, які необхідно виконати декілька разів.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911" y="4355337"/>
            <a:ext cx="539334" cy="381130"/>
          </a:xfrm>
          <a:prstGeom prst="rect">
            <a:avLst/>
          </a:prstGeom>
        </p:spPr>
      </p:pic>
      <p:graphicFrame>
        <p:nvGraphicFramePr>
          <p:cNvPr id="28" name="Таблиця 27"/>
          <p:cNvGraphicFramePr>
            <a:graphicFrameLocks noGrp="1"/>
          </p:cNvGraphicFramePr>
          <p:nvPr/>
        </p:nvGraphicFramePr>
        <p:xfrm>
          <a:off x="2836345" y="2936555"/>
          <a:ext cx="3430970" cy="306034"/>
        </p:xfrm>
        <a:graphic>
          <a:graphicData uri="http://schemas.openxmlformats.org/drawingml/2006/table">
            <a:tbl>
              <a:tblPr firstRow="1" bandRow="1"/>
              <a:tblGrid>
                <a:gridCol w="343097">
                  <a:extLst>
                    <a:ext uri="{9D8B030D-6E8A-4147-A177-3AD203B41FA5}">
                      <a16:colId xmlns:a16="http://schemas.microsoft.com/office/drawing/2014/main" val="2139150202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4019728695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2721217711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3659462341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1159929127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165040082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4017218248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3858920658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1012407171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2625184321"/>
                    </a:ext>
                  </a:extLst>
                </a:gridCol>
              </a:tblGrid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П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Я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4471841"/>
                  </a:ext>
                </a:extLst>
              </a:tr>
            </a:tbl>
          </a:graphicData>
        </a:graphic>
      </p:graphicFrame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11" y="5692031"/>
            <a:ext cx="473273" cy="473273"/>
          </a:xfrm>
          <a:prstGeom prst="rect">
            <a:avLst/>
          </a:prstGeom>
        </p:spPr>
      </p:pic>
      <p:sp>
        <p:nvSpPr>
          <p:cNvPr id="30" name="Прямокутна виноска 30"/>
          <p:cNvSpPr/>
          <p:nvPr/>
        </p:nvSpPr>
        <p:spPr>
          <a:xfrm>
            <a:off x="736377" y="2844107"/>
            <a:ext cx="417296" cy="370482"/>
          </a:xfrm>
          <a:prstGeom prst="wedgeRectCallout">
            <a:avLst>
              <a:gd name="adj1" fmla="val -4074"/>
              <a:gd name="adj2" fmla="val 68583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55076" y="4355337"/>
            <a:ext cx="8156493" cy="120032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Послідовність команд,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виконання яких призводить до певного результату.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911" y="4355337"/>
            <a:ext cx="539334" cy="381130"/>
          </a:xfrm>
          <a:prstGeom prst="rect">
            <a:avLst/>
          </a:prstGeom>
        </p:spPr>
      </p:pic>
      <p:graphicFrame>
        <p:nvGraphicFramePr>
          <p:cNvPr id="33" name="Таблиця 32"/>
          <p:cNvGraphicFramePr>
            <a:graphicFrameLocks noGrp="1"/>
          </p:cNvGraphicFramePr>
          <p:nvPr/>
        </p:nvGraphicFramePr>
        <p:xfrm>
          <a:off x="773476" y="3243759"/>
          <a:ext cx="343097" cy="2448272"/>
        </p:xfrm>
        <a:graphic>
          <a:graphicData uri="http://schemas.openxmlformats.org/drawingml/2006/table">
            <a:tbl>
              <a:tblPr firstRow="1" bandRow="1"/>
              <a:tblGrid>
                <a:gridCol w="343097">
                  <a:extLst>
                    <a:ext uri="{9D8B030D-6E8A-4147-A177-3AD203B41FA5}">
                      <a16:colId xmlns:a16="http://schemas.microsoft.com/office/drawing/2014/main" val="3580148494"/>
                    </a:ext>
                  </a:extLst>
                </a:gridCol>
              </a:tblGrid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0779748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2879828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Г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277707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0568250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0689634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612027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6019489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М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512484"/>
                  </a:ext>
                </a:extLst>
              </a:tr>
            </a:tbl>
          </a:graphicData>
        </a:graphic>
      </p:graphicFrame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945" y="3789040"/>
            <a:ext cx="473273" cy="473273"/>
          </a:xfrm>
          <a:prstGeom prst="rect">
            <a:avLst/>
          </a:prstGeom>
        </p:spPr>
      </p:pic>
      <p:sp>
        <p:nvSpPr>
          <p:cNvPr id="35" name="Прямокутна виноска 35"/>
          <p:cNvSpPr/>
          <p:nvPr/>
        </p:nvSpPr>
        <p:spPr>
          <a:xfrm>
            <a:off x="1091223" y="3789040"/>
            <a:ext cx="417296" cy="370482"/>
          </a:xfrm>
          <a:prstGeom prst="wedgeRectCallout">
            <a:avLst>
              <a:gd name="adj1" fmla="val 67446"/>
              <a:gd name="adj2" fmla="val -10260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55076" y="4355337"/>
            <a:ext cx="8156493" cy="46166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Той, хто виконує алгоритм.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911" y="4355337"/>
            <a:ext cx="539334" cy="381130"/>
          </a:xfrm>
          <a:prstGeom prst="rect">
            <a:avLst/>
          </a:prstGeom>
        </p:spPr>
      </p:pic>
      <p:graphicFrame>
        <p:nvGraphicFramePr>
          <p:cNvPr id="38" name="Таблиця 37"/>
          <p:cNvGraphicFramePr>
            <a:graphicFrameLocks noGrp="1"/>
          </p:cNvGraphicFramePr>
          <p:nvPr/>
        </p:nvGraphicFramePr>
        <p:xfrm>
          <a:off x="1455383" y="3862061"/>
          <a:ext cx="3430970" cy="306034"/>
        </p:xfrm>
        <a:graphic>
          <a:graphicData uri="http://schemas.openxmlformats.org/drawingml/2006/table">
            <a:tbl>
              <a:tblPr firstRow="1" bandRow="1"/>
              <a:tblGrid>
                <a:gridCol w="343097">
                  <a:extLst>
                    <a:ext uri="{9D8B030D-6E8A-4147-A177-3AD203B41FA5}">
                      <a16:colId xmlns:a16="http://schemas.microsoft.com/office/drawing/2014/main" val="1819952765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3003975217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1098136717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2660698787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3474550054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2560345840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1874379138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3100507575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956235944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4020116965"/>
                    </a:ext>
                  </a:extLst>
                </a:gridCol>
              </a:tblGrid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Ц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Ь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367461"/>
                  </a:ext>
                </a:extLst>
              </a:tr>
            </a:tbl>
          </a:graphicData>
        </a:graphic>
      </p:graphicFrame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930" y="4149080"/>
            <a:ext cx="368929" cy="368929"/>
          </a:xfrm>
          <a:prstGeom prst="rect">
            <a:avLst/>
          </a:prstGeom>
        </p:spPr>
      </p:pic>
      <p:sp>
        <p:nvSpPr>
          <p:cNvPr id="40" name="Прямокутна виноска 40"/>
          <p:cNvSpPr/>
          <p:nvPr/>
        </p:nvSpPr>
        <p:spPr>
          <a:xfrm>
            <a:off x="4260" y="4141455"/>
            <a:ext cx="417296" cy="370482"/>
          </a:xfrm>
          <a:prstGeom prst="wedgeRectCallout">
            <a:avLst>
              <a:gd name="adj1" fmla="val 67446"/>
              <a:gd name="adj2" fmla="val -10260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55076" y="4355337"/>
            <a:ext cx="8156493" cy="46166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Складова частина алгоритму.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911" y="4355337"/>
            <a:ext cx="539334" cy="381130"/>
          </a:xfrm>
          <a:prstGeom prst="rect">
            <a:avLst/>
          </a:prstGeom>
        </p:spPr>
      </p:pic>
      <p:graphicFrame>
        <p:nvGraphicFramePr>
          <p:cNvPr id="43" name="Таблиця 42"/>
          <p:cNvGraphicFramePr>
            <a:graphicFrameLocks noGrp="1"/>
          </p:cNvGraphicFramePr>
          <p:nvPr/>
        </p:nvGraphicFramePr>
        <p:xfrm>
          <a:off x="428342" y="4173178"/>
          <a:ext cx="2401679" cy="306034"/>
        </p:xfrm>
        <a:graphic>
          <a:graphicData uri="http://schemas.openxmlformats.org/drawingml/2006/table">
            <a:tbl>
              <a:tblPr firstRow="1" bandRow="1"/>
              <a:tblGrid>
                <a:gridCol w="343097">
                  <a:extLst>
                    <a:ext uri="{9D8B030D-6E8A-4147-A177-3AD203B41FA5}">
                      <a16:colId xmlns:a16="http://schemas.microsoft.com/office/drawing/2014/main" val="839252751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1516611115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1246450986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192062491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747875853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616608928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4248138068"/>
                    </a:ext>
                  </a:extLst>
                </a:gridCol>
              </a:tblGrid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М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Д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778391"/>
                  </a:ext>
                </a:extLst>
              </a:tr>
            </a:tbl>
          </a:graphicData>
        </a:graphic>
      </p:graphicFrame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858" y="4741693"/>
            <a:ext cx="368929" cy="368929"/>
          </a:xfrm>
          <a:prstGeom prst="rect">
            <a:avLst/>
          </a:prstGeom>
        </p:spPr>
      </p:pic>
      <p:sp>
        <p:nvSpPr>
          <p:cNvPr id="45" name="Прямокутна виноска 45"/>
          <p:cNvSpPr/>
          <p:nvPr/>
        </p:nvSpPr>
        <p:spPr>
          <a:xfrm>
            <a:off x="4260" y="4725645"/>
            <a:ext cx="417296" cy="370482"/>
          </a:xfrm>
          <a:prstGeom prst="wedgeRectCallout">
            <a:avLst>
              <a:gd name="adj1" fmla="val 67446"/>
              <a:gd name="adj2" fmla="val -10260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8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55076" y="4355337"/>
            <a:ext cx="8156493" cy="46166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Висловлювання бувають істинні та …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911" y="4355337"/>
            <a:ext cx="539334" cy="381130"/>
          </a:xfrm>
          <a:prstGeom prst="rect">
            <a:avLst/>
          </a:prstGeom>
        </p:spPr>
      </p:pic>
      <p:graphicFrame>
        <p:nvGraphicFramePr>
          <p:cNvPr id="48" name="Таблиця 47"/>
          <p:cNvGraphicFramePr>
            <a:graphicFrameLocks noGrp="1"/>
          </p:cNvGraphicFramePr>
          <p:nvPr/>
        </p:nvGraphicFramePr>
        <p:xfrm>
          <a:off x="428265" y="4770836"/>
          <a:ext cx="1715485" cy="306034"/>
        </p:xfrm>
        <a:graphic>
          <a:graphicData uri="http://schemas.openxmlformats.org/drawingml/2006/table">
            <a:tbl>
              <a:tblPr firstRow="1" bandRow="1"/>
              <a:tblGrid>
                <a:gridCol w="343097">
                  <a:extLst>
                    <a:ext uri="{9D8B030D-6E8A-4147-A177-3AD203B41FA5}">
                      <a16:colId xmlns:a16="http://schemas.microsoft.com/office/drawing/2014/main" val="1285261596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2279192380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622898644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1618615838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2716885252"/>
                    </a:ext>
                  </a:extLst>
                </a:gridCol>
              </a:tblGrid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Х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Б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І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725746"/>
                  </a:ext>
                </a:extLst>
              </a:tr>
            </a:tbl>
          </a:graphicData>
        </a:graphic>
      </p:graphicFrame>
      <p:sp>
        <p:nvSpPr>
          <p:cNvPr id="49" name="Штрихова стрілка вправо 49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10666786" y="5846130"/>
            <a:ext cx="1461949" cy="948446"/>
          </a:xfrm>
          <a:prstGeom prst="stripedRigh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Далі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9911" y="1165969"/>
            <a:ext cx="2447399" cy="1494897"/>
          </a:xfrm>
          <a:prstGeom prst="rect">
            <a:avLst/>
          </a:prstGeom>
        </p:spPr>
      </p:pic>
      <p:pic>
        <p:nvPicPr>
          <p:cNvPr id="51" name="Picture 2" descr="arrow, refresh, reload, repeat, rotate, round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041" y="5363216"/>
            <a:ext cx="1134738" cy="113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chat, conversation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41" y="1556792"/>
            <a:ext cx="1137199" cy="11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09630" y="1284822"/>
            <a:ext cx="2742038" cy="2960218"/>
          </a:xfrm>
          <a:prstGeom prst="rect">
            <a:avLst/>
          </a:prstGeom>
        </p:spPr>
      </p:pic>
      <p:sp>
        <p:nvSpPr>
          <p:cNvPr id="5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51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2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250"/>
                            </p:stCondLst>
                            <p:childTnLst>
                              <p:par>
                                <p:cTn id="2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  <p:bldP spid="36" grpId="0" animBg="1"/>
      <p:bldP spid="36" grpId="1" animBg="1"/>
      <p:bldP spid="41" grpId="0" animBg="1"/>
      <p:bldP spid="41" grpId="1" animBg="1"/>
      <p:bldP spid="46" grpId="0" animBg="1"/>
      <p:bldP spid="46" grpId="1" animBg="1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задати рух виконавця на сцені?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AC59D5-02B2-4E3D-9C10-9EBB08C9E9AC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допомогою команд групи </a:t>
            </a:r>
            <a:r>
              <a:rPr lang="uk-UA" sz="2800" b="1" i="1" kern="0" dirty="0">
                <a:solidFill>
                  <a:srgbClr val="FFFF00"/>
                </a:solidFill>
              </a:rPr>
              <a:t>Рух</a:t>
            </a:r>
            <a:r>
              <a:rPr lang="uk-UA" sz="2800" b="1" i="1" kern="0" dirty="0">
                <a:solidFill>
                  <a:srgbClr val="FFFFFF"/>
                </a:solidFill>
              </a:rPr>
              <a:t> створюють події переміщення виконавця по сцені.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50224D-DE81-4AFB-9F4D-997C2511B203}"/>
              </a:ext>
            </a:extLst>
          </p:cNvPr>
          <p:cNvSpPr txBox="1"/>
          <p:nvPr/>
        </p:nvSpPr>
        <p:spPr>
          <a:xfrm>
            <a:off x="72009" y="2263927"/>
            <a:ext cx="3034986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Команди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FF395E-600B-413C-B1D4-984789A218C5}"/>
              </a:ext>
            </a:extLst>
          </p:cNvPr>
          <p:cNvSpPr txBox="1"/>
          <p:nvPr/>
        </p:nvSpPr>
        <p:spPr>
          <a:xfrm>
            <a:off x="3244645" y="2263927"/>
            <a:ext cx="8877505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Приклади команд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5E174C6-D343-47BF-9406-9AB941B3F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354" y="2892579"/>
            <a:ext cx="4244320" cy="67288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BAD153C-257E-42DA-A002-4A403204B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3446" y="2882569"/>
            <a:ext cx="3643903" cy="67288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F983814-2AD9-4DB1-AAEC-4640204BAA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607" y="3588459"/>
            <a:ext cx="4120093" cy="68323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469F1B8-9C5F-49B7-93CC-B0F0C440C8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0663" y="3557216"/>
            <a:ext cx="3706015" cy="64182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1AD679D-4B8E-4F07-A39C-6F84F08F64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4775" y="4345187"/>
            <a:ext cx="3488622" cy="68323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DBD4F3D-71BD-489C-9C74-3E01644B1E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3446" y="4302756"/>
            <a:ext cx="3447216" cy="67288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DCB63D8-EAE4-41F2-8E55-085B3B4BEA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6394" y="4999856"/>
            <a:ext cx="3881997" cy="66252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84C6EF2-2FD9-4AD1-8738-6EED481C98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0861" y="5996139"/>
            <a:ext cx="2691518" cy="66252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8D7BC25-F013-4B5D-A0A8-A8F415BEC0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85137" y="5996139"/>
            <a:ext cx="4461709" cy="652176"/>
          </a:xfrm>
          <a:prstGeom prst="rect">
            <a:avLst/>
          </a:prstGeom>
        </p:spPr>
      </p:pic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8E4169DC-FBD8-42A7-8D3F-819746C5C04D}"/>
              </a:ext>
            </a:extLst>
          </p:cNvPr>
          <p:cNvSpPr/>
          <p:nvPr/>
        </p:nvSpPr>
        <p:spPr>
          <a:xfrm>
            <a:off x="72008" y="2934351"/>
            <a:ext cx="3034987" cy="12637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Переміщення</a:t>
            </a:r>
          </a:p>
        </p:txBody>
      </p:sp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id="{B323B4D7-CF70-4F66-B237-1A8544DDD975}"/>
              </a:ext>
            </a:extLst>
          </p:cNvPr>
          <p:cNvSpPr/>
          <p:nvPr/>
        </p:nvSpPr>
        <p:spPr>
          <a:xfrm>
            <a:off x="72008" y="4343780"/>
            <a:ext cx="3034987" cy="12637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Поворот</a:t>
            </a:r>
          </a:p>
        </p:txBody>
      </p:sp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id="{037D7FD2-760D-46DF-866C-FD7CB934E765}"/>
              </a:ext>
            </a:extLst>
          </p:cNvPr>
          <p:cNvSpPr/>
          <p:nvPr/>
        </p:nvSpPr>
        <p:spPr>
          <a:xfrm>
            <a:off x="72007" y="5755244"/>
            <a:ext cx="3034987" cy="72421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Обертання</a:t>
            </a:r>
          </a:p>
        </p:txBody>
      </p:sp>
    </p:spTree>
    <p:extLst>
      <p:ext uri="{BB962C8B-B14F-4D97-AF65-F5344CB8AC3E}">
        <p14:creationId xmlns:p14="http://schemas.microsoft.com/office/powerpoint/2010/main" val="268919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75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2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25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задати рух виконавця на сцені?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042B4B-4D3A-4988-8E45-207DBD874D05}"/>
              </a:ext>
            </a:extLst>
          </p:cNvPr>
          <p:cNvSpPr txBox="1"/>
          <p:nvPr/>
        </p:nvSpPr>
        <p:spPr>
          <a:xfrm>
            <a:off x="72007" y="1196763"/>
            <a:ext cx="4981773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 складанні проектів, що передбачають рух об'єктів на сцені, слід ураховувати розміри сцени та значення параметрів, що вказують на позицію об'єкта.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E47D76-7FA9-4B2A-B29B-935B87BF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755" y="1196763"/>
            <a:ext cx="6832395" cy="5336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2D6DA27F-3117-4B00-AF7C-9ADA01A48DCD}"/>
              </a:ext>
            </a:extLst>
          </p:cNvPr>
          <p:cNvSpPr/>
          <p:nvPr/>
        </p:nvSpPr>
        <p:spPr>
          <a:xfrm>
            <a:off x="10443210" y="6195059"/>
            <a:ext cx="1518920" cy="35716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CC528598-ECE9-4DB9-80CA-B7918333C7C3}"/>
              </a:ext>
            </a:extLst>
          </p:cNvPr>
          <p:cNvSpPr/>
          <p:nvPr/>
        </p:nvSpPr>
        <p:spPr>
          <a:xfrm rot="18900000">
            <a:off x="10979469" y="5515626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76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задати рух виконавця на сцені?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B3E795-C433-4B24-9BB3-AB14E87226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Такі параметри виконавця відображаються у правому верхньому куті області складання програми.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F7DD61-56A1-4CF0-A9A5-6D8D6C7D20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369"/>
          <a:stretch/>
        </p:blipFill>
        <p:spPr>
          <a:xfrm>
            <a:off x="1211293" y="2303255"/>
            <a:ext cx="9771571" cy="4061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24DC9E8C-8B73-480B-87FB-A19865A1A079}"/>
              </a:ext>
            </a:extLst>
          </p:cNvPr>
          <p:cNvSpPr/>
          <p:nvPr/>
        </p:nvSpPr>
        <p:spPr>
          <a:xfrm>
            <a:off x="9912241" y="3903406"/>
            <a:ext cx="793736" cy="37362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49CA9192-30D9-4CF7-9D3E-80C0A479D380}"/>
              </a:ext>
            </a:extLst>
          </p:cNvPr>
          <p:cNvSpPr/>
          <p:nvPr/>
        </p:nvSpPr>
        <p:spPr>
          <a:xfrm rot="18900000">
            <a:off x="10406800" y="321545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03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задати рух виконавця на сцені?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1EC57-52AC-4495-AE45-4053A885D17B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Змінити параметри розташування об'єкта можна і в програмі.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F58317-E247-417B-B0CA-0D3E927D9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7" y="2459365"/>
            <a:ext cx="5055229" cy="13269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2CFFBCB-AEBB-4ABA-A426-7D6ABA147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7" y="4184791"/>
            <a:ext cx="5034169" cy="13480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54FA92-FB00-4435-8F9A-BE7BE1EE16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7665" y="2389553"/>
            <a:ext cx="6276911" cy="13691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C933FC3-5D66-47F5-9186-A9494A15D4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7665" y="4184791"/>
            <a:ext cx="6276913" cy="134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4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задати рух виконавця на сцені?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0901CF-ACB9-4E89-888F-0DE91B75A26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Управляють переміщенням об'єкта: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98D4FC-1E5A-40C8-8F21-12A8D0ADD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91" y="3680445"/>
            <a:ext cx="5478166" cy="91773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242BD5B-7F1F-4C69-8BC3-528356F1B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821" y="3680445"/>
            <a:ext cx="5972330" cy="917734"/>
          </a:xfrm>
          <a:prstGeom prst="rect">
            <a:avLst/>
          </a:prstGeom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F02D22A4-E905-485C-A758-C6ADA7498956}"/>
              </a:ext>
            </a:extLst>
          </p:cNvPr>
          <p:cNvSpPr/>
          <p:nvPr/>
        </p:nvSpPr>
        <p:spPr>
          <a:xfrm>
            <a:off x="72008" y="1801823"/>
            <a:ext cx="5972332" cy="173778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За допомогою миші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8FB23018-0BA2-452B-A5E1-E2D0332BAF34}"/>
              </a:ext>
            </a:extLst>
          </p:cNvPr>
          <p:cNvSpPr/>
          <p:nvPr/>
        </p:nvSpPr>
        <p:spPr>
          <a:xfrm>
            <a:off x="6149820" y="1801823"/>
            <a:ext cx="5972332" cy="173778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Надаючи параметрам команд випадкового значення</a:t>
            </a:r>
          </a:p>
        </p:txBody>
      </p:sp>
      <p:pic>
        <p:nvPicPr>
          <p:cNvPr id="11" name="Picture 4" descr="computer, computer mouse, hardware, mouse icon icon">
            <a:extLst>
              <a:ext uri="{FF2B5EF4-FFF2-40B4-BE49-F238E27FC236}">
                <a16:creationId xmlns:a16="http://schemas.microsoft.com/office/drawing/2014/main" id="{7AEF67B8-755E-45E2-9A99-838A337CB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368" y="4519521"/>
            <a:ext cx="2015612" cy="201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Результат пошуку зображень за запитом &quot;random icon&quot;">
            <a:extLst>
              <a:ext uri="{FF2B5EF4-FFF2-40B4-BE49-F238E27FC236}">
                <a16:creationId xmlns:a16="http://schemas.microsoft.com/office/drawing/2014/main" id="{F7AC7E68-AC6C-4B95-A9BE-75B684C3F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892" y="4519521"/>
            <a:ext cx="2146750" cy="214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66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та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Виконайте алгоритм.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97738" y="2014211"/>
            <a:ext cx="8979328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Узяти перше просте число.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97738" y="3342235"/>
            <a:ext cx="8979328" cy="51077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Повторити 6 разів.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43630" y="4007010"/>
            <a:ext cx="7933436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Додати до попереднього числа 3.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97738" y="4671785"/>
            <a:ext cx="8979328" cy="51077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Повідомити результат.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03830" y="5803841"/>
            <a:ext cx="2232248" cy="488454"/>
          </a:xfrm>
          <a:prstGeom prst="roundRect">
            <a:avLst>
              <a:gd name="adj" fmla="val 9736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Результат: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52102" y="5758627"/>
            <a:ext cx="864096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00060" y="2638599"/>
            <a:ext cx="576064" cy="578882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9318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та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6375287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Визначте, яке число задумав виконавець алгоритму, якщо повідомлений ним результат виконання наведеного алгоритму дорівнював 162.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368" y="1138115"/>
            <a:ext cx="4219842" cy="54726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8420" y="5571509"/>
            <a:ext cx="3948719" cy="618708"/>
          </a:xfrm>
          <a:prstGeom prst="roundRect">
            <a:avLst>
              <a:gd name="adj" fmla="val 9736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Задумав число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49147" y="5526295"/>
            <a:ext cx="864096" cy="64698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6162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1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d4d375ce8c76748ca350164ec19267825694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139272</TotalTime>
  <Words>398</Words>
  <Application>Microsoft Office PowerPoint</Application>
  <PresentationFormat>Широкоэкранный</PresentationFormat>
  <Paragraphs>147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Тема уроку : Реалізація циклічних алгоритмів у середовищі Скретч</vt:lpstr>
      <vt:lpstr>Розгадайте кросворд</vt:lpstr>
      <vt:lpstr>Як задати рух виконавця на сцені?</vt:lpstr>
      <vt:lpstr>Як задати рух виконавця на сцені?</vt:lpstr>
      <vt:lpstr>Як задати рух виконавця на сцені?</vt:lpstr>
      <vt:lpstr>Як задати рух виконавця на сцені?</vt:lpstr>
      <vt:lpstr>Як задати рух виконавця на сцені?</vt:lpstr>
      <vt:lpstr>Запитання та завдання</vt:lpstr>
      <vt:lpstr>Запитання та завдання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380680591203</cp:lastModifiedBy>
  <cp:revision>823</cp:revision>
  <dcterms:created xsi:type="dcterms:W3CDTF">2016-06-06T19:48:43Z</dcterms:created>
  <dcterms:modified xsi:type="dcterms:W3CDTF">2022-04-08T07:11:40Z</dcterms:modified>
</cp:coreProperties>
</file>