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1" r:id="rId2"/>
    <p:sldId id="310" r:id="rId3"/>
    <p:sldId id="282" r:id="rId4"/>
    <p:sldId id="278" r:id="rId5"/>
    <p:sldId id="304" r:id="rId6"/>
    <p:sldId id="285" r:id="rId7"/>
    <p:sldId id="312" r:id="rId8"/>
    <p:sldId id="291" r:id="rId9"/>
    <p:sldId id="286" r:id="rId10"/>
    <p:sldId id="306" r:id="rId11"/>
    <p:sldId id="288" r:id="rId12"/>
    <p:sldId id="290" r:id="rId13"/>
    <p:sldId id="308" r:id="rId14"/>
    <p:sldId id="30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D7B5"/>
    <a:srgbClr val="46D3DA"/>
    <a:srgbClr val="CCECFF"/>
    <a:srgbClr val="FFFFFF"/>
    <a:srgbClr val="C70924"/>
    <a:srgbClr val="FF3300"/>
    <a:srgbClr val="FF66FF"/>
    <a:srgbClr val="71A5AF"/>
    <a:srgbClr val="FFFF00"/>
    <a:srgbClr val="F75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7" autoAdjust="0"/>
  </p:normalViewPr>
  <p:slideViewPr>
    <p:cSldViewPr>
      <p:cViewPr>
        <p:scale>
          <a:sx n="89" d="100"/>
          <a:sy n="89" d="100"/>
        </p:scale>
        <p:origin x="-125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2AB55-CA9E-4465-A05F-F408EDBF524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D8C85-739E-40CC-89D2-27C8057F6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8C85-739E-40CC-89D2-27C8057F66B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EE-87F9-46A5-8E04-0D19CC02FE0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rgbClr val="F8B049"/>
            </a:gs>
            <a:gs pos="6000">
              <a:srgbClr val="F8B049"/>
            </a:gs>
            <a:gs pos="19000">
              <a:srgbClr val="FEE7F2"/>
            </a:gs>
            <a:gs pos="100000">
              <a:srgbClr val="F952A0"/>
            </a:gs>
            <a:gs pos="93000">
              <a:srgbClr val="C50849"/>
            </a:gs>
            <a:gs pos="80000">
              <a:schemeClr val="bg2"/>
            </a:gs>
            <a:gs pos="87000">
              <a:srgbClr val="F8B04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45CBEE-87F9-46A5-8E04-0D19CC02FE0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A73FCA-EE1E-4B3E-A2BB-6B91280A68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8933" y="1911720"/>
            <a:ext cx="774923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kern="0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«Здоров’я  —  скарб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kern="0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uk-UA" sz="5400" b="1" kern="0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       людини»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Segoe Print" pitchFamily="2" charset="0"/>
            </a:endParaRPr>
          </a:p>
        </p:txBody>
      </p:sp>
      <p:pic>
        <p:nvPicPr>
          <p:cNvPr id="3" name="Рисунок 2" descr="http://s002.radikal.ru/i200/1205/4e/6a94d7bb113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9160"/>
            <a:ext cx="720080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76672"/>
            <a:ext cx="71993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1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Гра  «Зроби  вибір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628800"/>
            <a:ext cx="252028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ysClr val="windowText" lastClr="000000"/>
                </a:solidFill>
              </a:rPr>
              <a:t>Корисні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1628800"/>
            <a:ext cx="2664296" cy="9144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ysClr val="windowText" lastClr="000000"/>
                </a:solidFill>
              </a:rPr>
              <a:t>Шкідливі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0561" y="2700932"/>
            <a:ext cx="17676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 smtClean="0">
                <a:latin typeface="Times New Roman"/>
                <a:ea typeface="Calibri"/>
                <a:cs typeface="Times New Roman"/>
              </a:rPr>
              <a:t>Алкоголізм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3521" y="3249718"/>
            <a:ext cx="22819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 err="1" smtClean="0">
                <a:latin typeface="Times New Roman"/>
                <a:ea typeface="Calibri"/>
                <a:cs typeface="Times New Roman"/>
              </a:rPr>
              <a:t>Тютюнопаління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80560" y="4239105"/>
            <a:ext cx="20077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 smtClean="0">
                <a:latin typeface="Times New Roman"/>
                <a:ea typeface="Calibri"/>
                <a:cs typeface="Times New Roman"/>
              </a:rPr>
              <a:t>Токсикоманія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9" y="3218143"/>
            <a:ext cx="33658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Спілкування з 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природою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0474" y="2667254"/>
            <a:ext cx="2332049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Заняття 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спортом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0051" y="3714391"/>
            <a:ext cx="2709140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Здорове 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харчування</a:t>
            </a: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08881" y="4191511"/>
            <a:ext cx="2455007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Ранкова 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зарядка</a:t>
            </a: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80561" y="5170651"/>
            <a:ext cx="35246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Довго грати в комп’ютерні </a:t>
            </a:r>
            <a:endParaRPr lang="uk-UA" sz="2000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     ігри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08881" y="4666935"/>
            <a:ext cx="2926955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Активний 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відпочинок</a:t>
            </a: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51304" y="4666935"/>
            <a:ext cx="19837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Гризти  нігті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18339" y="3803716"/>
            <a:ext cx="17953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000" dirty="0" smtClean="0">
                <a:latin typeface="Times New Roman"/>
                <a:ea typeface="Calibri"/>
                <a:cs typeface="Times New Roman"/>
              </a:rPr>
              <a:t>Наркоманія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19" y="4943934"/>
            <a:ext cx="140811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6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          Реклама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5" name="Рисунок 4" descr="https://encrypted-tbn1.gstatic.com/images?q=tbn:ANd9GcTto8AMtXJ-QxpMQ5rwYS3MCd14XDJ4dGDy0zUn-Df3exu-aRm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1700">
            <a:off x="660170" y="1972358"/>
            <a:ext cx="148695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0.gstatic.com/images?q=tbn:ANd9GcRQB5fCamiQ8AgUQapTBEBzVXEuqOfRhI5QjN4Mtz1QfMyxoVaJ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03429"/>
            <a:ext cx="2952328" cy="188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ncrypted-tbn0.gstatic.com/images?q=tbn:ANd9GcQE41cHz26ieYkbAyVbKHuXmE-kE3ozWuBJKxzBBNk34iC1lIL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034">
            <a:off x="7059196" y="2081167"/>
            <a:ext cx="1287759" cy="199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ua.enter-life.ru/uploads/pages/br_pzubi_kurilshika_mozhno_razdelit_nanbspdvenbspkategoriip_ol_lite_zubi_kotorie_von_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55156"/>
            <a:ext cx="323371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лисий чоловік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64" y="4221088"/>
            <a:ext cx="3024819" cy="21943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39552" y="1547357"/>
            <a:ext cx="8136904" cy="4868039"/>
          </a:xfrm>
          <a:prstGeom prst="line">
            <a:avLst/>
          </a:prstGeom>
          <a:ln w="155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680">
            <a:off x="602730" y="1366358"/>
            <a:ext cx="8154564" cy="520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915816" y="2492896"/>
            <a:ext cx="3139595" cy="3169834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НІ  </a:t>
            </a:r>
          </a:p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ПАЛІННЮ!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Поради про здоров’я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955" y="170080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              </a:t>
            </a:r>
            <a:r>
              <a:rPr lang="uk-UA" sz="3200" b="1" dirty="0" smtClean="0">
                <a:solidFill>
                  <a:srgbClr val="0070C0"/>
                </a:solidFill>
                <a:latin typeface="+mj-lt"/>
                <a:ea typeface="Calibri"/>
              </a:rPr>
              <a:t>Золоті поради </a:t>
            </a:r>
          </a:p>
          <a:p>
            <a:r>
              <a:rPr lang="uk-UA" sz="3200" b="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  <a:latin typeface="+mj-lt"/>
                <a:ea typeface="Calibri"/>
              </a:rPr>
              <a:t>          </a:t>
            </a:r>
            <a:r>
              <a:rPr lang="ru-RU" sz="3200" b="1" dirty="0" err="1" smtClean="0">
                <a:solidFill>
                  <a:srgbClr val="0070C0"/>
                </a:solidFill>
                <a:latin typeface="+mj-lt"/>
                <a:ea typeface="Calibri"/>
              </a:rPr>
              <a:t>всесвітньовідомого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+mj-lt"/>
                <a:ea typeface="Calibri"/>
              </a:rPr>
              <a:t>лікаря</a:t>
            </a:r>
            <a:endParaRPr lang="ru-RU" sz="3200" b="1" dirty="0" smtClean="0">
              <a:solidFill>
                <a:srgbClr val="0070C0"/>
              </a:solidFill>
              <a:latin typeface="+mj-lt"/>
              <a:ea typeface="Calibri"/>
            </a:endParaRPr>
          </a:p>
          <a:p>
            <a:r>
              <a:rPr lang="ru-RU" sz="3200" b="1" dirty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ea typeface="Calibri"/>
              </a:rPr>
              <a:t>                   </a:t>
            </a:r>
            <a:r>
              <a:rPr lang="ru-RU" sz="3200" b="1" dirty="0" err="1" smtClean="0">
                <a:solidFill>
                  <a:srgbClr val="0070C0"/>
                </a:solidFill>
                <a:latin typeface="+mj-lt"/>
                <a:ea typeface="Calibri"/>
              </a:rPr>
              <a:t>Миколи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ea typeface="Calibri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+mj-lt"/>
                <a:ea typeface="Calibri"/>
              </a:rPr>
              <a:t>Амосова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0246" y="3736759"/>
            <a:ext cx="6108701" cy="184045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Що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таке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хвороба,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відчуває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кожен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Всі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люди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народжуються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з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однаковим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резервом,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який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рятує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від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хвороби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Зменшуємо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і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послабляємо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цей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резерв ми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самі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неправильним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способом </a:t>
            </a:r>
            <a:r>
              <a:rPr lang="ru-RU" sz="2000" dirty="0" err="1" smtClean="0">
                <a:solidFill>
                  <a:srgbClr val="373737"/>
                </a:solidFill>
                <a:latin typeface="Helvetica"/>
                <a:ea typeface="Times New Roman"/>
              </a:rPr>
              <a:t>життя</a:t>
            </a:r>
            <a:r>
              <a:rPr lang="ru-RU" sz="2400" dirty="0" smtClean="0">
                <a:solidFill>
                  <a:srgbClr val="373737"/>
                </a:solidFill>
                <a:latin typeface="Helvetica"/>
                <a:ea typeface="Times New Roman"/>
              </a:rPr>
              <a:t>.</a:t>
            </a:r>
            <a:r>
              <a:rPr lang="uk-UA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6134" y="3754169"/>
            <a:ext cx="6067804" cy="1840458"/>
          </a:xfrm>
          <a:prstGeom prst="roundRect">
            <a:avLst/>
          </a:prstGeom>
          <a:solidFill>
            <a:srgbClr val="46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Лікар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лікує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хвороби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а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здоров’я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потрібно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здобувати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самому. Що значить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здобувати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? Це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означає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не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лінуватися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і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навантажувати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свій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організм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тренувати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стійкість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до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різноманітних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фізичних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і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психічних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навантажень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70246" y="3754169"/>
            <a:ext cx="6157471" cy="18404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Не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сподівайся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що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здоровим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тебе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зробить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лікар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Відповідай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сам за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своє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здоров’я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Лікар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лікує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хворобу, але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загальний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стан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здоров’я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залежить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тільки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від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тебе. </a:t>
            </a:r>
            <a:r>
              <a:rPr lang="uk-UA" sz="2000" dirty="0" smtClean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5511" y="3729159"/>
            <a:ext cx="6077311" cy="1840458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Хвороби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виникають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від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нестачі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сили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волі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Адже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щоб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дотримуватися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здорового способу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життя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потрібні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вольові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зусилля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07255" y="3754169"/>
            <a:ext cx="6178407" cy="184045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Раціонально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підходь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до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тренувань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Їжа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якою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ти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харчуєшся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повинна бути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мінімально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жирною.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Займайся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спортом регулярно, це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дуже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важливо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Достатньо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рухайся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протягом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усього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дня, ходи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пішки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17" y="5230755"/>
            <a:ext cx="1548847" cy="156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65177" y="3754169"/>
            <a:ext cx="6140092" cy="18404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Легкі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хвороби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зазвичай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проходять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самі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без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активної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докторської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участі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. 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07255" y="3736759"/>
            <a:ext cx="6178407" cy="1840458"/>
          </a:xfrm>
          <a:prstGeom prst="roundRect">
            <a:avLst/>
          </a:prstGeom>
          <a:solidFill>
            <a:srgbClr val="46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Щоб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зберегти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своє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здоров’я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потрібно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задатися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такою метою. А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що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сьогодні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зробив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ти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, </a:t>
            </a:r>
            <a:r>
              <a:rPr lang="ru-RU" sz="2000" dirty="0" err="1">
                <a:solidFill>
                  <a:srgbClr val="373737"/>
                </a:solidFill>
                <a:latin typeface="Helvetica"/>
                <a:ea typeface="Times New Roman"/>
              </a:rPr>
              <a:t>щоб</a:t>
            </a:r>
            <a:r>
              <a:rPr lang="ru-RU" sz="2000" dirty="0">
                <a:solidFill>
                  <a:srgbClr val="373737"/>
                </a:solidFill>
                <a:latin typeface="Helvetica"/>
                <a:ea typeface="Times New Roman"/>
              </a:rPr>
              <a:t> стати </a:t>
            </a:r>
            <a:r>
              <a:rPr lang="ru-RU" sz="2000" dirty="0" err="1" smtClean="0">
                <a:solidFill>
                  <a:srgbClr val="373737"/>
                </a:solidFill>
                <a:latin typeface="Helvetica"/>
                <a:ea typeface="Times New Roman"/>
              </a:rPr>
              <a:t>здоровішим</a:t>
            </a:r>
            <a:r>
              <a:rPr lang="ru-RU" sz="2000" dirty="0" smtClean="0">
                <a:solidFill>
                  <a:srgbClr val="373737"/>
                </a:solidFill>
                <a:latin typeface="Helvetica"/>
                <a:ea typeface="Times New Roman"/>
              </a:rPr>
              <a:t>?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90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 Гра  «Так»  чи  «Ні»    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789" y="116833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1</a:t>
            </a:r>
            <a:r>
              <a:rPr lang="ru-RU" sz="2400" dirty="0">
                <a:latin typeface="Times New Roman"/>
                <a:ea typeface="Calibri"/>
              </a:rPr>
              <a:t>. </a:t>
            </a:r>
            <a:r>
              <a:rPr lang="ru-RU" sz="2400" dirty="0" smtClean="0">
                <a:latin typeface="Times New Roman"/>
                <a:ea typeface="Calibri"/>
              </a:rPr>
              <a:t> Перед сном треба </a:t>
            </a:r>
            <a:r>
              <a:rPr lang="ru-RU" sz="2400" dirty="0" err="1" smtClean="0">
                <a:latin typeface="Times New Roman"/>
                <a:ea typeface="Calibri"/>
              </a:rPr>
              <a:t>гарно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поїсти</a:t>
            </a:r>
            <a:r>
              <a:rPr lang="ru-RU" sz="2400" dirty="0" smtClean="0">
                <a:latin typeface="Times New Roman"/>
                <a:ea typeface="Calibri"/>
              </a:rPr>
              <a:t>. </a:t>
            </a:r>
            <a:endParaRPr lang="ru-RU" sz="2400" dirty="0">
              <a:effectLst/>
              <a:latin typeface="Times New Roman"/>
              <a:ea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306" y="1662658"/>
            <a:ext cx="5292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</a:rPr>
              <a:t> 2. 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Під</a:t>
            </a:r>
            <a:r>
              <a:rPr lang="ru-RU" sz="2400" dirty="0" smtClean="0">
                <a:latin typeface="Times New Roman"/>
                <a:ea typeface="Calibri"/>
              </a:rPr>
              <a:t> час </a:t>
            </a:r>
            <a:r>
              <a:rPr lang="ru-RU" sz="2400" dirty="0" err="1" smtClean="0">
                <a:latin typeface="Times New Roman"/>
                <a:ea typeface="Calibri"/>
              </a:rPr>
              <a:t>прийому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їжі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слід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пити</a:t>
            </a:r>
            <a:r>
              <a:rPr lang="ru-RU" sz="2400" dirty="0" smtClean="0">
                <a:latin typeface="Times New Roman"/>
                <a:ea typeface="Calibri"/>
              </a:rPr>
              <a:t> воду.</a:t>
            </a:r>
            <a:endParaRPr lang="ru-RU" sz="2400" dirty="0">
              <a:effectLst/>
              <a:latin typeface="Times New Roman"/>
              <a:ea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065" y="2239812"/>
            <a:ext cx="5590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 3. </a:t>
            </a:r>
            <a:r>
              <a:rPr lang="ru-RU" sz="2400" dirty="0" smtClean="0">
                <a:latin typeface="Times New Roman"/>
                <a:ea typeface="Calibri"/>
              </a:rPr>
              <a:t>Треба </a:t>
            </a:r>
            <a:r>
              <a:rPr lang="ru-RU" sz="2400" dirty="0" err="1" smtClean="0">
                <a:latin typeface="Times New Roman"/>
                <a:ea typeface="Calibri"/>
              </a:rPr>
              <a:t>їсти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лише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корисну</a:t>
            </a:r>
            <a:r>
              <a:rPr lang="ru-RU" sz="2400" dirty="0">
                <a:latin typeface="Times New Roman"/>
                <a:ea typeface="Calibri"/>
              </a:rPr>
              <a:t> та </a:t>
            </a:r>
            <a:r>
              <a:rPr lang="ru-RU" sz="2400" dirty="0" err="1">
                <a:latin typeface="Times New Roman"/>
                <a:ea typeface="Calibri"/>
              </a:rPr>
              <a:t>свіжу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їжу</a:t>
            </a:r>
            <a:r>
              <a:rPr lang="ru-RU" sz="2000" dirty="0" smtClean="0">
                <a:latin typeface="Times New Roman"/>
                <a:ea typeface="Calibri"/>
              </a:rPr>
              <a:t>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306" y="2734535"/>
            <a:ext cx="5951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4. Ви </a:t>
            </a:r>
            <a:r>
              <a:rPr lang="ru-RU" sz="2400" dirty="0" err="1">
                <a:latin typeface="Times New Roman"/>
                <a:ea typeface="Calibri"/>
              </a:rPr>
              <a:t>повинні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їсти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різноманітні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продукти</a:t>
            </a:r>
            <a:r>
              <a:rPr lang="ru-RU" sz="2400" dirty="0" smtClean="0">
                <a:latin typeface="Times New Roman"/>
                <a:ea typeface="Calibri"/>
              </a:rPr>
              <a:t>,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    </a:t>
            </a:r>
            <a:r>
              <a:rPr lang="ru-RU" sz="2400" dirty="0" err="1" smtClean="0">
                <a:latin typeface="Times New Roman"/>
                <a:ea typeface="Calibri"/>
              </a:rPr>
              <a:t>які</a:t>
            </a:r>
            <a:r>
              <a:rPr lang="ru-RU" sz="2400" dirty="0" smtClean="0">
                <a:latin typeface="Times New Roman"/>
                <a:ea typeface="Calibri"/>
              </a:rPr>
              <a:t> вам до </a:t>
            </a:r>
            <a:r>
              <a:rPr lang="ru-RU" sz="2400" dirty="0" err="1" smtClean="0">
                <a:latin typeface="Times New Roman"/>
                <a:ea typeface="Calibri"/>
              </a:rPr>
              <a:t>вподоби</a:t>
            </a:r>
            <a:r>
              <a:rPr lang="ru-RU" sz="2400" dirty="0" smtClean="0">
                <a:latin typeface="Times New Roman"/>
                <a:ea typeface="Calibri"/>
              </a:rPr>
              <a:t>.</a:t>
            </a:r>
            <a:endParaRPr lang="ru-RU" sz="2400" dirty="0">
              <a:effectLst/>
              <a:latin typeface="Times New Roman"/>
              <a:ea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2300" y="3465193"/>
            <a:ext cx="4873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5. Вам </a:t>
            </a:r>
            <a:r>
              <a:rPr lang="ru-RU" sz="2400" dirty="0" err="1">
                <a:latin typeface="Times New Roman"/>
                <a:ea typeface="Calibri"/>
              </a:rPr>
              <a:t>корисно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пити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лише</a:t>
            </a:r>
            <a:r>
              <a:rPr lang="ru-RU" sz="2400" dirty="0" smtClean="0">
                <a:latin typeface="Times New Roman"/>
                <a:ea typeface="Calibri"/>
              </a:rPr>
              <a:t> молоко. </a:t>
            </a:r>
            <a:endParaRPr lang="ru-RU" sz="2400" dirty="0">
              <a:effectLst/>
              <a:latin typeface="Times New Roman"/>
              <a:ea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168" y="3933591"/>
            <a:ext cx="4203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6. </a:t>
            </a:r>
            <a:r>
              <a:rPr lang="ru-RU" sz="2400" dirty="0" err="1">
                <a:latin typeface="Times New Roman"/>
                <a:ea typeface="Calibri"/>
              </a:rPr>
              <a:t>Їсти</a:t>
            </a:r>
            <a:r>
              <a:rPr lang="ru-RU" sz="2400" dirty="0">
                <a:latin typeface="Times New Roman"/>
                <a:ea typeface="Calibri"/>
              </a:rPr>
              <a:t> треба 4 рази на день. </a:t>
            </a:r>
            <a:endParaRPr lang="ru-RU" sz="2400" dirty="0">
              <a:effectLst/>
              <a:latin typeface="Times New Roman"/>
              <a:ea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2300" y="4499928"/>
            <a:ext cx="520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7. </a:t>
            </a:r>
            <a:r>
              <a:rPr lang="ru-RU" sz="2400" dirty="0" err="1">
                <a:latin typeface="Times New Roman"/>
                <a:ea typeface="Calibri"/>
              </a:rPr>
              <a:t>Під</a:t>
            </a:r>
            <a:r>
              <a:rPr lang="ru-RU" sz="2400" dirty="0">
                <a:latin typeface="Times New Roman"/>
                <a:ea typeface="Calibri"/>
              </a:rPr>
              <a:t> час </a:t>
            </a:r>
            <a:r>
              <a:rPr lang="ru-RU" sz="2400" dirty="0" err="1">
                <a:latin typeface="Times New Roman"/>
                <a:ea typeface="Calibri"/>
              </a:rPr>
              <a:t>їжі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можна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сміятися</a:t>
            </a:r>
            <a:r>
              <a:rPr lang="ru-RU" sz="2400" dirty="0">
                <a:latin typeface="Times New Roman"/>
                <a:ea typeface="Calibri"/>
              </a:rPr>
              <a:t>.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7296" y="4884846"/>
            <a:ext cx="6876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</a:rPr>
              <a:t> 8. </a:t>
            </a:r>
            <a:r>
              <a:rPr lang="uk-UA" sz="2400" dirty="0">
                <a:latin typeface="Times New Roman"/>
                <a:ea typeface="Calibri"/>
              </a:rPr>
              <a:t>Ви повинні їсти </a:t>
            </a:r>
            <a:r>
              <a:rPr lang="uk-UA" sz="2400" dirty="0" smtClean="0">
                <a:latin typeface="Times New Roman"/>
                <a:ea typeface="Calibri"/>
              </a:rPr>
              <a:t> продукти, що містять вітаміни</a:t>
            </a:r>
            <a:r>
              <a:rPr lang="uk-UA" sz="2000" dirty="0" smtClean="0">
                <a:latin typeface="Times New Roman"/>
                <a:ea typeface="Calibri"/>
              </a:rPr>
              <a:t>.</a:t>
            </a:r>
            <a:endParaRPr lang="ru-RU" sz="2000" dirty="0">
              <a:effectLst/>
              <a:latin typeface="Times New Roman"/>
              <a:ea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2300" y="5531178"/>
            <a:ext cx="3936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9. </a:t>
            </a:r>
            <a:r>
              <a:rPr lang="ru-RU" sz="2400" dirty="0" err="1">
                <a:latin typeface="Times New Roman"/>
                <a:ea typeface="Calibri"/>
              </a:rPr>
              <a:t>Їсти</a:t>
            </a:r>
            <a:r>
              <a:rPr lang="ru-RU" sz="2400" dirty="0">
                <a:latin typeface="Times New Roman"/>
                <a:ea typeface="Calibri"/>
              </a:rPr>
              <a:t> треба </a:t>
            </a:r>
            <a:r>
              <a:rPr lang="ru-RU" sz="2400" dirty="0" err="1" smtClean="0">
                <a:latin typeface="Times New Roman"/>
                <a:ea typeface="Calibri"/>
              </a:rPr>
              <a:t>дуже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швидко</a:t>
            </a:r>
            <a:r>
              <a:rPr lang="ru-RU" sz="2400" dirty="0" smtClean="0">
                <a:latin typeface="Times New Roman"/>
                <a:ea typeface="Calibri"/>
              </a:rPr>
              <a:t>.  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6340" y="6007591"/>
            <a:ext cx="5046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10. </a:t>
            </a:r>
            <a:r>
              <a:rPr lang="ru-RU" sz="2400" dirty="0" smtClean="0">
                <a:latin typeface="Times New Roman"/>
                <a:ea typeface="Calibri"/>
              </a:rPr>
              <a:t> Всю </a:t>
            </a:r>
            <a:r>
              <a:rPr lang="ru-RU" sz="2400" dirty="0" err="1" smtClean="0">
                <a:latin typeface="Times New Roman"/>
                <a:ea typeface="Calibri"/>
              </a:rPr>
              <a:t>їжу</a:t>
            </a:r>
            <a:r>
              <a:rPr lang="ru-RU" sz="2400" dirty="0" smtClean="0">
                <a:latin typeface="Times New Roman"/>
                <a:ea typeface="Calibri"/>
              </a:rPr>
              <a:t> треба </a:t>
            </a:r>
            <a:r>
              <a:rPr lang="ru-RU" sz="2400" dirty="0" err="1" smtClean="0">
                <a:latin typeface="Times New Roman"/>
                <a:ea typeface="Calibri"/>
              </a:rPr>
              <a:t>гарно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err="1" smtClean="0">
                <a:latin typeface="Times New Roman"/>
                <a:ea typeface="Calibri"/>
              </a:rPr>
              <a:t>солити</a:t>
            </a:r>
            <a:r>
              <a:rPr lang="ru-RU" sz="2400" dirty="0" smtClean="0">
                <a:latin typeface="Times New Roman"/>
                <a:ea typeface="Calibri"/>
              </a:rPr>
              <a:t>.</a:t>
            </a:r>
            <a:endParaRPr lang="ru-RU" sz="24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32" y="2239812"/>
            <a:ext cx="1208338" cy="63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26" y="4013585"/>
            <a:ext cx="1208338" cy="56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01" y="4961593"/>
            <a:ext cx="1208338" cy="59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45" y="1168337"/>
            <a:ext cx="896937" cy="64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34" y="1757432"/>
            <a:ext cx="896937" cy="55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79" y="3591768"/>
            <a:ext cx="896937" cy="62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29" y="4444671"/>
            <a:ext cx="896937" cy="57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95" y="5367828"/>
            <a:ext cx="8969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47" y="5918541"/>
            <a:ext cx="8969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15" y="2899906"/>
            <a:ext cx="8969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0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ds194.vrn.ru/images/0818e95cc803badd807034d872b9f7c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4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3" y="1844824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Segoe Print" pitchFamily="2" charset="0"/>
                <a:ea typeface="Times New Roman"/>
              </a:rPr>
              <a:t> </a:t>
            </a:r>
            <a:r>
              <a:rPr lang="ru-RU" sz="4800" b="1" dirty="0" err="1" smtClean="0">
                <a:solidFill>
                  <a:srgbClr val="C70924"/>
                </a:solidFill>
                <a:latin typeface="Segoe Print" pitchFamily="2" charset="0"/>
                <a:ea typeface="Times New Roman"/>
              </a:rPr>
              <a:t>Дякуємо</a:t>
            </a:r>
            <a:r>
              <a:rPr lang="ru-RU" sz="4800" b="1" dirty="0" smtClean="0">
                <a:solidFill>
                  <a:srgbClr val="C70924"/>
                </a:solidFill>
                <a:latin typeface="Segoe Print" pitchFamily="2" charset="0"/>
                <a:ea typeface="Times New Roman"/>
              </a:rPr>
              <a:t>  за</a:t>
            </a:r>
          </a:p>
          <a:p>
            <a:pPr algn="just">
              <a:spcAft>
                <a:spcPts val="0"/>
              </a:spcAft>
            </a:pPr>
            <a:r>
              <a:rPr lang="ru-RU" sz="4800" b="1" dirty="0" smtClean="0">
                <a:solidFill>
                  <a:srgbClr val="C70924"/>
                </a:solidFill>
                <a:latin typeface="Segoe Print" pitchFamily="2" charset="0"/>
                <a:ea typeface="Times New Roman"/>
              </a:rPr>
              <a:t>    </a:t>
            </a:r>
            <a:r>
              <a:rPr lang="ru-RU" sz="4800" b="1" dirty="0" err="1" smtClean="0">
                <a:solidFill>
                  <a:srgbClr val="C70924"/>
                </a:solidFill>
                <a:latin typeface="Segoe Print" pitchFamily="2" charset="0"/>
                <a:ea typeface="Times New Roman"/>
              </a:rPr>
              <a:t>увагу</a:t>
            </a:r>
            <a:r>
              <a:rPr lang="ru-RU" sz="4800" b="1" dirty="0" smtClean="0">
                <a:solidFill>
                  <a:srgbClr val="C70924"/>
                </a:solidFill>
                <a:latin typeface="Segoe Print" pitchFamily="2" charset="0"/>
                <a:ea typeface="Times New Roman"/>
              </a:rPr>
              <a:t>!</a:t>
            </a:r>
          </a:p>
          <a:p>
            <a:pPr algn="just">
              <a:spcAft>
                <a:spcPts val="0"/>
              </a:spcAft>
            </a:pPr>
            <a:r>
              <a:rPr lang="uk-UA" sz="4800" b="1" dirty="0" smtClean="0">
                <a:solidFill>
                  <a:srgbClr val="C70924"/>
                </a:solidFill>
                <a:effectLst/>
                <a:latin typeface="Segoe Print" pitchFamily="2" charset="0"/>
                <a:ea typeface="Times New Roman"/>
              </a:rPr>
              <a:t>Будьте  завжди </a:t>
            </a:r>
          </a:p>
          <a:p>
            <a:pPr algn="just">
              <a:spcAft>
                <a:spcPts val="0"/>
              </a:spcAft>
            </a:pPr>
            <a:r>
              <a:rPr lang="uk-UA" sz="4800" b="1" dirty="0" smtClean="0">
                <a:solidFill>
                  <a:srgbClr val="C70924"/>
                </a:solidFill>
                <a:effectLst/>
                <a:latin typeface="Segoe Print" pitchFamily="2" charset="0"/>
                <a:ea typeface="Times New Roman"/>
              </a:rPr>
              <a:t> здорові!</a:t>
            </a:r>
            <a:endParaRPr lang="ru-RU" sz="4800" dirty="0">
              <a:solidFill>
                <a:srgbClr val="C70924"/>
              </a:solidFill>
              <a:effectLst/>
              <a:latin typeface="Segoe Print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40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    Що таке здоров’я?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16832"/>
            <a:ext cx="4248472" cy="3539430"/>
          </a:xfrm>
          <a:prstGeom prst="rect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64008" lvl="0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uk-UA" sz="2800" dirty="0" smtClean="0">
                <a:solidFill>
                  <a:srgbClr val="7030A0"/>
                </a:solidFill>
                <a:latin typeface="+mj-lt"/>
              </a:rPr>
              <a:t>Здоров’я</a:t>
            </a:r>
            <a:r>
              <a:rPr lang="uk-UA" sz="3200" dirty="0" smtClean="0">
                <a:solidFill>
                  <a:srgbClr val="7030A0"/>
                </a:solidFill>
                <a:latin typeface="+mj-lt"/>
              </a:rPr>
              <a:t> – </a:t>
            </a: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сукупність </a:t>
            </a:r>
            <a:r>
              <a:rPr lang="uk-UA" sz="2400" dirty="0">
                <a:solidFill>
                  <a:srgbClr val="7030A0"/>
                </a:solidFill>
                <a:latin typeface="+mj-lt"/>
              </a:rPr>
              <a:t>фізичних, духовних, </a:t>
            </a:r>
            <a:r>
              <a:rPr lang="uk-UA" sz="2400" dirty="0" err="1" smtClean="0">
                <a:solidFill>
                  <a:srgbClr val="7030A0"/>
                </a:solidFill>
                <a:latin typeface="+mj-lt"/>
              </a:rPr>
              <a:t>соціаль-них</a:t>
            </a: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+mj-lt"/>
              </a:rPr>
              <a:t>якостей людини, що є основною її довголіття і </a:t>
            </a:r>
            <a:r>
              <a:rPr lang="uk-UA" sz="2400" dirty="0" err="1" smtClean="0">
                <a:solidFill>
                  <a:srgbClr val="7030A0"/>
                </a:solidFill>
                <a:latin typeface="+mj-lt"/>
              </a:rPr>
              <a:t>необ-хідною</a:t>
            </a: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+mj-lt"/>
              </a:rPr>
              <a:t>умовою здійснення творчих планів, умовою </a:t>
            </a:r>
            <a:r>
              <a:rPr lang="uk-UA" sz="2400" dirty="0" err="1" smtClean="0">
                <a:solidFill>
                  <a:srgbClr val="7030A0"/>
                </a:solidFill>
                <a:latin typeface="+mj-lt"/>
              </a:rPr>
              <a:t>ви-сокої</a:t>
            </a: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+mj-lt"/>
              </a:rPr>
              <a:t>працездатності, </a:t>
            </a:r>
            <a:r>
              <a:rPr lang="uk-UA" sz="2400" dirty="0" err="1" smtClean="0">
                <a:solidFill>
                  <a:srgbClr val="7030A0"/>
                </a:solidFill>
                <a:latin typeface="+mj-lt"/>
              </a:rPr>
              <a:t>ство-рення</a:t>
            </a: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+mj-lt"/>
              </a:rPr>
              <a:t>міцної сім’ї, </a:t>
            </a:r>
            <a:r>
              <a:rPr lang="uk-UA" sz="2400" dirty="0" err="1" smtClean="0">
                <a:solidFill>
                  <a:srgbClr val="7030A0"/>
                </a:solidFill>
                <a:latin typeface="+mj-lt"/>
              </a:rPr>
              <a:t>наро-дження</a:t>
            </a:r>
            <a:r>
              <a:rPr lang="uk-UA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+mj-lt"/>
              </a:rPr>
              <a:t>і виховання дітей.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ºÐ°ÑÑÐ¸Ð½ÐºÐ¸ Ð¿ÑÐ¾ Ð·Ð´Ð¾ÑÐ¾Ð²'Ñ Ð´Ð»Ñ Ð´ÑÑÐµÐ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62" y="2004904"/>
            <a:ext cx="3312325" cy="41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/>
              </a:rPr>
              <a:t>     </a:t>
            </a:r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388675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kern="0" dirty="0">
                <a:solidFill>
                  <a:srgbClr val="212745">
                    <a:lumMod val="75000"/>
                  </a:srgbClr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uk-UA" sz="2400" kern="0" dirty="0" smtClean="0">
                <a:solidFill>
                  <a:srgbClr val="212745">
                    <a:lumMod val="75000"/>
                  </a:srgbClr>
                </a:solidFill>
                <a:latin typeface="Segoe Print" pitchFamily="2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33286"/>
            <a:ext cx="76328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rgbClr val="6585CF">
                    <a:lumMod val="75000"/>
                  </a:srgbClr>
                </a:solidFill>
                <a:latin typeface="Segoe Print" pitchFamily="2" charset="0"/>
                <a:ea typeface="Arial"/>
                <a:cs typeface="Times New Roman" pitchFamily="18" charset="0"/>
              </a:rPr>
              <a:t>    </a:t>
            </a:r>
            <a:endParaRPr lang="ru-RU" sz="2400" b="1" dirty="0">
              <a:solidFill>
                <a:srgbClr val="6585CF">
                  <a:lumMod val="75000"/>
                </a:srgbClr>
              </a:solidFill>
              <a:latin typeface="Segoe Print" pitchFamily="2" charset="0"/>
              <a:ea typeface="Arial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3242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Segoe Print" pitchFamily="2" charset="0"/>
                <a:ea typeface="Calibri"/>
              </a:rPr>
              <a:t>  </a:t>
            </a:r>
            <a:r>
              <a:rPr lang="uk-UA" sz="32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«Здоров’я — це все, але без </a:t>
            </a:r>
          </a:p>
          <a:p>
            <a:r>
              <a:rPr lang="uk-UA" sz="32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      здоров’я ви — ніщо»</a:t>
            </a:r>
            <a:endParaRPr lang="uk-UA" sz="3200" dirty="0" smtClean="0">
              <a:solidFill>
                <a:srgbClr val="7030A0"/>
              </a:solidFill>
              <a:latin typeface="Segoe Print" pitchFamily="2" charset="0"/>
            </a:endParaRPr>
          </a:p>
          <a:p>
            <a:r>
              <a:rPr lang="uk-UA" sz="3200" dirty="0" smtClean="0">
                <a:solidFill>
                  <a:srgbClr val="7030A0"/>
                </a:solidFill>
                <a:latin typeface="Segoe Print" pitchFamily="2" charset="0"/>
              </a:rPr>
              <a:t>                                    </a:t>
            </a:r>
            <a:r>
              <a:rPr lang="uk-UA" sz="2800" dirty="0" smtClean="0">
                <a:solidFill>
                  <a:srgbClr val="7030A0"/>
                </a:solidFill>
                <a:latin typeface="Segoe Print" pitchFamily="2" charset="0"/>
              </a:rPr>
              <a:t> Сократ</a:t>
            </a:r>
            <a:endParaRPr lang="ru-RU" sz="2800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7" name="Рисунок 6" descr="Картинки по запросу картинки про здоров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64007"/>
            <a:ext cx="3600400" cy="3063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109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6409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dirty="0" smtClean="0"/>
              <a:t>                        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</a:t>
            </a:r>
            <a:br>
              <a:rPr lang="uk-UA" dirty="0" smtClean="0"/>
            </a:br>
            <a:r>
              <a:rPr lang="uk-UA" dirty="0" smtClean="0"/>
              <a:t>               </a:t>
            </a:r>
            <a:r>
              <a:rPr lang="uk-UA" sz="49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n-ea"/>
                <a:cs typeface="+mn-cs"/>
              </a:rPr>
              <a:t>Фактори  здоров’я</a:t>
            </a:r>
            <a:r>
              <a:rPr lang="ru-RU" sz="4900" cap="none" dirty="0">
                <a:solidFill>
                  <a:prstClr val="black"/>
                </a:solidFill>
                <a:effectLst/>
                <a:latin typeface="Segoe Print" pitchFamily="2" charset="0"/>
                <a:ea typeface="+mn-ea"/>
                <a:cs typeface="+mn-cs"/>
              </a:rPr>
              <a:t/>
            </a:r>
            <a:br>
              <a:rPr lang="ru-RU" sz="4900" cap="none" dirty="0">
                <a:solidFill>
                  <a:prstClr val="black"/>
                </a:solidFill>
                <a:effectLst/>
                <a:latin typeface="Segoe Print" pitchFamily="2" charset="0"/>
                <a:ea typeface="+mn-ea"/>
                <a:cs typeface="+mn-cs"/>
              </a:rPr>
            </a:br>
            <a:endParaRPr lang="ru-RU" sz="4900" dirty="0">
              <a:latin typeface="Segoe Print" pitchFamily="2" charset="0"/>
            </a:endParaRPr>
          </a:p>
        </p:txBody>
      </p:sp>
      <p:sp>
        <p:nvSpPr>
          <p:cNvPr id="4" name="AutoShape 2" descr="https://disted.edu.vn.ua/media/images/grustilin2/u502/0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disted.edu.vn.ua/media/images/grustilin2/u502/0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928049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100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Здоровий спосіб  життя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3" name="Рисунок 2" descr="http://newvv.net/images/stories/news/208256/2/sonyah%2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88" y="4437112"/>
            <a:ext cx="1513784" cy="16822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Равнобедренный треугольник 8"/>
          <p:cNvSpPr/>
          <p:nvPr/>
        </p:nvSpPr>
        <p:spPr>
          <a:xfrm>
            <a:off x="1619672" y="1882841"/>
            <a:ext cx="4608512" cy="149495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Храм  здоров’я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7368" y="3385192"/>
            <a:ext cx="3364752" cy="69188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/>
                <a:ea typeface="Calibri"/>
              </a:rPr>
              <a:t>заняття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фізичною</a:t>
            </a:r>
            <a:r>
              <a:rPr lang="ru-RU" dirty="0">
                <a:latin typeface="Times New Roman"/>
                <a:ea typeface="Calibri"/>
              </a:rPr>
              <a:t> культурою, </a:t>
            </a:r>
            <a:r>
              <a:rPr lang="uk-UA" dirty="0">
                <a:latin typeface="Times New Roman"/>
                <a:ea typeface="Calibri"/>
              </a:rPr>
              <a:t>спортом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7368" y="4077072"/>
            <a:ext cx="3364752" cy="50405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дотримання режиму дня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8245" y="4581128"/>
            <a:ext cx="3364752" cy="50405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здорове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харчування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8245" y="5054182"/>
            <a:ext cx="3364752" cy="56344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/>
                <a:ea typeface="Calibri"/>
              </a:rPr>
              <a:t>відсутність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шкідливих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звичо</a:t>
            </a:r>
            <a:r>
              <a:rPr lang="uk-UA" dirty="0">
                <a:latin typeface="Times New Roman"/>
                <a:ea typeface="Calibri"/>
              </a:rPr>
              <a:t>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8245" y="5617630"/>
            <a:ext cx="3364752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дотримання правил гігієни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76945" y="6074831"/>
            <a:ext cx="3376052" cy="5945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rgbClr val="F8B049"/>
            </a:gs>
            <a:gs pos="6000">
              <a:srgbClr val="F8B049"/>
            </a:gs>
            <a:gs pos="19000">
              <a:srgbClr val="FEE7F2"/>
            </a:gs>
            <a:gs pos="100000">
              <a:srgbClr val="F952A0"/>
            </a:gs>
            <a:gs pos="93000">
              <a:srgbClr val="C50849"/>
            </a:gs>
            <a:gs pos="58000">
              <a:schemeClr val="bg2"/>
            </a:gs>
            <a:gs pos="87000">
              <a:srgbClr val="F8B04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     Їжа  і  здоров’я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8576" y="1182315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i="1" dirty="0" smtClean="0">
                <a:latin typeface="Times New Roman"/>
                <a:ea typeface="Calibri"/>
              </a:rPr>
              <a:t>  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Людина </a:t>
            </a: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народжується здоровою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,  всі   хвороби  приходять </a:t>
            </a: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з їжею. 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                                 </a:t>
            </a:r>
            <a:r>
              <a:rPr lang="uk-UA" sz="2800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Гіппократ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                                                                                             </a:t>
            </a:r>
            <a:endParaRPr lang="ru-RU" sz="2800" b="1" dirty="0">
              <a:solidFill>
                <a:srgbClr val="7030A0"/>
              </a:solidFill>
              <a:effectLst/>
              <a:latin typeface="Segoe Print" pitchFamily="2" charset="0"/>
              <a:ea typeface="Calibri"/>
            </a:endParaRPr>
          </a:p>
        </p:txBody>
      </p:sp>
      <p:pic>
        <p:nvPicPr>
          <p:cNvPr id="5" name="Picture 13" descr="1500_8.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7310"/>
            <a:ext cx="5600162" cy="39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cap="none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n-ea"/>
                <a:cs typeface="+mn-cs"/>
              </a:rPr>
              <a:t>     Шкідливі продукти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1819" y="1556792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err="1">
                <a:solidFill>
                  <a:srgbClr val="002060"/>
                </a:solidFill>
                <a:latin typeface="+mj-lt"/>
              </a:rPr>
              <a:t>Дієтологи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склали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список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найбільш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шкідливих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для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</a:rPr>
              <a:t>організму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</a:rPr>
              <a:t>продуктів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і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звичок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які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руйнують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</a:rPr>
              <a:t>зуби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</a:rPr>
              <a:t>призводять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до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ожиріння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, до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серцевих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</a:rPr>
              <a:t>захворю-вань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, до хвороб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шлунково-кишкового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тракту та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</a:rPr>
              <a:t>вкорочують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життя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людини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uk-UA" sz="28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0" name="Picture 2" descr="D:\!system files\Desktop\odna-iz-prichin-plokhogo-nastro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5" y="4112050"/>
            <a:ext cx="3876464" cy="2422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!system files\Desktop\ui14945046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12051"/>
            <a:ext cx="3970140" cy="2422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  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Топ — </a:t>
            </a:r>
            <a:r>
              <a:rPr lang="uk-UA" sz="4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10»   </a:t>
            </a:r>
          </a:p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  </a:t>
            </a:r>
            <a:r>
              <a:rPr lang="uk-UA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10  найшкідливіших  </a:t>
            </a:r>
          </a:p>
          <a:p>
            <a:r>
              <a:rPr lang="uk-UA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</a:t>
            </a:r>
            <a:r>
              <a:rPr lang="uk-UA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продуктів  харчування</a:t>
            </a:r>
            <a:endParaRPr lang="ru-RU" sz="4000" dirty="0">
              <a:solidFill>
                <a:srgbClr val="0070C0"/>
              </a:solidFill>
              <a:latin typeface="Segoe Print" pitchFamily="2" charset="0"/>
            </a:endParaRPr>
          </a:p>
        </p:txBody>
      </p:sp>
      <p:pic>
        <p:nvPicPr>
          <p:cNvPr id="1026" name="Picture 2" descr="http://diagnoz.net.ua/uploads/posts/2014-06/8-shkdlivih-produktv-yak-naspravd-korisn_29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" b="11709"/>
          <a:stretch/>
        </p:blipFill>
        <p:spPr bwMode="auto">
          <a:xfrm>
            <a:off x="2686456" y="3196931"/>
            <a:ext cx="644889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Найбільш шкідливі продукти для здоров'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r="13614"/>
          <a:stretch/>
        </p:blipFill>
        <p:spPr bwMode="auto">
          <a:xfrm>
            <a:off x="23378" y="3212975"/>
            <a:ext cx="2787446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     </a:t>
            </a:r>
            <a:r>
              <a:rPr lang="uk-UA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         </a:t>
            </a:r>
            <a:r>
              <a:rPr lang="uk-UA" sz="4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+mj-ea"/>
                <a:cs typeface="+mj-cs"/>
              </a:rPr>
              <a:t>Твій  вибір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799" y="141277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Здоров'я </a:t>
            </a: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набагато більш залежить від </a:t>
            </a:r>
            <a:endParaRPr lang="uk-UA" sz="2800" b="1" dirty="0" smtClean="0">
              <a:solidFill>
                <a:srgbClr val="7030A0"/>
              </a:solidFill>
              <a:latin typeface="Segoe Print" pitchFamily="2" charset="0"/>
              <a:ea typeface="Calibri"/>
            </a:endParaRP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 наших </a:t>
            </a: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звичок,  ніж від 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лікарського</a:t>
            </a: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                мистецтва.</a:t>
            </a: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7030A0"/>
                </a:solidFill>
                <a:latin typeface="Segoe Print" pitchFamily="2" charset="0"/>
                <a:ea typeface="Calibri"/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                                  </a:t>
            </a:r>
            <a:r>
              <a:rPr lang="uk-UA" sz="2800" dirty="0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Джон </a:t>
            </a:r>
            <a:r>
              <a:rPr lang="uk-UA" sz="2800" dirty="0" err="1" smtClean="0">
                <a:solidFill>
                  <a:srgbClr val="7030A0"/>
                </a:solidFill>
                <a:latin typeface="Segoe Print" pitchFamily="2" charset="0"/>
                <a:ea typeface="Calibri"/>
              </a:rPr>
              <a:t>Леббок</a:t>
            </a:r>
            <a:endParaRPr lang="ru-RU" sz="2800" dirty="0">
              <a:solidFill>
                <a:srgbClr val="7030A0"/>
              </a:solidFill>
              <a:effectLst/>
              <a:latin typeface="Segoe Print" pitchFamily="2" charset="0"/>
              <a:ea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1660" y="3671307"/>
            <a:ext cx="3312368" cy="772646"/>
          </a:xfrm>
          <a:prstGeom prst="rect">
            <a:avLst/>
          </a:prstGeom>
          <a:solidFill>
            <a:srgbClr val="46D3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 </a:t>
            </a:r>
            <a:r>
              <a:rPr lang="uk-UA" sz="2400" dirty="0" smtClean="0">
                <a:solidFill>
                  <a:sysClr val="windowText" lastClr="000000"/>
                </a:solidFill>
                <a:latin typeface="+mj-lt"/>
              </a:rPr>
              <a:t>Звички</a:t>
            </a:r>
            <a:endParaRPr lang="ru-RU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5211482"/>
            <a:ext cx="2520280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ysClr val="windowText" lastClr="000000"/>
                </a:solidFill>
              </a:rPr>
              <a:t>Корисн</a:t>
            </a:r>
            <a:r>
              <a:rPr lang="uk-UA" sz="2800" dirty="0" smtClean="0">
                <a:solidFill>
                  <a:sysClr val="windowText" lastClr="000000"/>
                </a:solidFill>
              </a:rPr>
              <a:t>і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5211482"/>
            <a:ext cx="2664296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ysClr val="windowText" lastClr="000000"/>
                </a:solidFill>
              </a:rPr>
              <a:t>Шкідливі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135786" y="4471960"/>
            <a:ext cx="1548172" cy="739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50465" y="4443953"/>
            <a:ext cx="1548172" cy="744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7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2D05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1197</TotalTime>
  <Words>520</Words>
  <Application>Microsoft Office PowerPoint</Application>
  <PresentationFormat>Экран (4:3)</PresentationFormat>
  <Paragraphs>88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     Що таке здоров’я?</vt:lpstr>
      <vt:lpstr>      </vt:lpstr>
      <vt:lpstr>                                                                   Фактори  здоров’я </vt:lpstr>
      <vt:lpstr>Презентация PowerPoint</vt:lpstr>
      <vt:lpstr>Презентация PowerPoint</vt:lpstr>
      <vt:lpstr>     Шкідливі продукти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Admin</cp:lastModifiedBy>
  <cp:revision>196</cp:revision>
  <dcterms:created xsi:type="dcterms:W3CDTF">2016-02-11T15:26:42Z</dcterms:created>
  <dcterms:modified xsi:type="dcterms:W3CDTF">2022-04-04T20:03:24Z</dcterms:modified>
</cp:coreProperties>
</file>