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1062" r:id="rId3"/>
    <p:sldId id="1063" r:id="rId4"/>
    <p:sldId id="1064" r:id="rId5"/>
    <p:sldId id="1065" r:id="rId6"/>
    <p:sldId id="1066" r:id="rId7"/>
    <p:sldId id="1067" r:id="rId8"/>
    <p:sldId id="1068" r:id="rId9"/>
    <p:sldId id="1069" r:id="rId10"/>
    <p:sldId id="1070" r:id="rId11"/>
    <p:sldId id="1071" r:id="rId12"/>
    <p:sldId id="1072" r:id="rId13"/>
    <p:sldId id="1073" r:id="rId14"/>
    <p:sldId id="1074" r:id="rId15"/>
    <p:sldId id="1075" r:id="rId16"/>
    <p:sldId id="1076" r:id="rId17"/>
    <p:sldId id="1077" r:id="rId18"/>
    <p:sldId id="1078" r:id="rId19"/>
    <p:sldId id="1079" r:id="rId20"/>
    <p:sldId id="1080" r:id="rId21"/>
    <p:sldId id="1081" r:id="rId22"/>
    <p:sldId id="1082" r:id="rId23"/>
    <p:sldId id="1083" r:id="rId24"/>
    <p:sldId id="259" r:id="rId25"/>
    <p:sldId id="261" r:id="rId26"/>
    <p:sldId id="304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Підготовка графічних файлів за допомогою графічного редактора.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Пошук в Інтернеті й опрацювання інформації про відображення графічних даних у комірках об'єкта </a:t>
          </a:r>
          <a:r>
            <a:rPr lang="uk-UA" sz="2800" b="1" i="1" noProof="0" dirty="0" err="1">
              <a:solidFill>
                <a:schemeClr val="bg1"/>
              </a:solidFill>
            </a:rPr>
            <a:t>StringGrid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Створення проекту в середовищі програмування </a:t>
          </a:r>
          <a:r>
            <a:rPr lang="uk-UA" sz="2800" b="1" i="1" noProof="0" dirty="0" err="1">
              <a:solidFill>
                <a:srgbClr val="002060"/>
              </a:solidFill>
            </a:rPr>
            <a:t>Lazarus</a:t>
          </a:r>
          <a:r>
            <a:rPr lang="uk-UA" sz="28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3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1. Опрацювання двовимірних масивів.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2. Використання компонентів </a:t>
          </a:r>
          <a:r>
            <a:rPr lang="en-US" b="1" i="1" dirty="0"/>
            <a:t>Image, Edit, Button.</a:t>
          </a:r>
          <a:endParaRPr lang="uk-UA" b="1" i="1" dirty="0"/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3. Відображення графічних даних у комірках об'єкта </a:t>
          </a:r>
          <a:r>
            <a:rPr lang="uk-UA" b="1" i="1" noProof="0" dirty="0" err="1"/>
            <a:t>StringGrid</a:t>
          </a:r>
          <a:r>
            <a:rPr lang="uk-UA" b="1" i="1" noProof="0" dirty="0"/>
            <a:t>.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40184" y="347790"/>
          <a:ext cx="1601226" cy="112085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1</a:t>
          </a:r>
        </a:p>
      </dsp:txBody>
      <dsp:txXfrm rot="-5400000">
        <a:off x="0" y="668035"/>
        <a:ext cx="1120858" cy="480368"/>
      </dsp:txXfrm>
    </dsp:sp>
    <dsp:sp modelId="{3F244AEF-BD16-4508-9A5A-9640B519654B}">
      <dsp:nvSpPr>
        <dsp:cNvPr id="0" name=""/>
        <dsp:cNvSpPr/>
      </dsp:nvSpPr>
      <dsp:spPr>
        <a:xfrm rot="5400000">
          <a:off x="5962484" y="-4836636"/>
          <a:ext cx="1246032" cy="10929283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Підготовка графічних файлів за допомогою графічного редактора.</a:t>
          </a:r>
        </a:p>
      </dsp:txBody>
      <dsp:txXfrm rot="-5400000">
        <a:off x="1120859" y="65815"/>
        <a:ext cx="10868457" cy="1124380"/>
      </dsp:txXfrm>
    </dsp:sp>
    <dsp:sp modelId="{CA699784-EE11-48B7-BD5B-E6C7811778B0}">
      <dsp:nvSpPr>
        <dsp:cNvPr id="0" name=""/>
        <dsp:cNvSpPr/>
      </dsp:nvSpPr>
      <dsp:spPr>
        <a:xfrm rot="5400000">
          <a:off x="-240184" y="1890380"/>
          <a:ext cx="1601226" cy="1120858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2</a:t>
          </a:r>
        </a:p>
      </dsp:txBody>
      <dsp:txXfrm rot="-5400000">
        <a:off x="0" y="2210625"/>
        <a:ext cx="1120858" cy="480368"/>
      </dsp:txXfrm>
    </dsp:sp>
    <dsp:sp modelId="{E5CB376A-E1F5-4E26-86CA-E248F361C893}">
      <dsp:nvSpPr>
        <dsp:cNvPr id="0" name=""/>
        <dsp:cNvSpPr/>
      </dsp:nvSpPr>
      <dsp:spPr>
        <a:xfrm rot="5400000">
          <a:off x="5945004" y="-3294046"/>
          <a:ext cx="1280992" cy="10929283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Пошук в Інтернеті й опрацювання інформації про відображення графічних даних у комірках об'єкта </a:t>
          </a:r>
          <a:r>
            <a:rPr lang="uk-UA" sz="2800" b="1" i="1" kern="1200" noProof="0" dirty="0" err="1">
              <a:solidFill>
                <a:schemeClr val="bg1"/>
              </a:solidFill>
            </a:rPr>
            <a:t>StringGrid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1120859" y="1592632"/>
        <a:ext cx="10866750" cy="1155926"/>
      </dsp:txXfrm>
    </dsp:sp>
    <dsp:sp modelId="{D547829D-0660-4ECE-8B9B-4DD150AEB617}">
      <dsp:nvSpPr>
        <dsp:cNvPr id="0" name=""/>
        <dsp:cNvSpPr/>
      </dsp:nvSpPr>
      <dsp:spPr>
        <a:xfrm rot="5400000">
          <a:off x="-240184" y="3432971"/>
          <a:ext cx="1601226" cy="112085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3753216"/>
        <a:ext cx="1120858" cy="480368"/>
      </dsp:txXfrm>
    </dsp:sp>
    <dsp:sp modelId="{9E04A936-A0BD-4697-B593-D6F4E69814DB}">
      <dsp:nvSpPr>
        <dsp:cNvPr id="0" name=""/>
        <dsp:cNvSpPr/>
      </dsp:nvSpPr>
      <dsp:spPr>
        <a:xfrm rot="5400000">
          <a:off x="5945004" y="-1751455"/>
          <a:ext cx="1280992" cy="10929283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1" kern="1200" noProof="0" dirty="0">
              <a:solidFill>
                <a:srgbClr val="002060"/>
              </a:solidFill>
            </a:rPr>
            <a:t>Створення проекту в середовищі програмування </a:t>
          </a:r>
          <a:r>
            <a:rPr lang="uk-UA" sz="2800" b="1" i="1" kern="1200" noProof="0" dirty="0" err="1">
              <a:solidFill>
                <a:srgbClr val="002060"/>
              </a:solidFill>
            </a:rPr>
            <a:t>Lazarus</a:t>
          </a:r>
          <a:r>
            <a:rPr lang="uk-UA" sz="28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1120859" y="3135223"/>
        <a:ext cx="10866750" cy="1155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10093705" cy="1389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dirty="0">
              <a:solidFill>
                <a:srgbClr val="002060"/>
              </a:solidFill>
            </a:rPr>
            <a:t>1. Опрацювання двовимірних масивів.</a:t>
          </a:r>
        </a:p>
      </dsp:txBody>
      <dsp:txXfrm>
        <a:off x="40710" y="40710"/>
        <a:ext cx="8593866" cy="1308505"/>
      </dsp:txXfrm>
    </dsp:sp>
    <dsp:sp modelId="{BD948475-3A72-4282-A7E2-E1FA6E7405A3}">
      <dsp:nvSpPr>
        <dsp:cNvPr id="0" name=""/>
        <dsp:cNvSpPr/>
      </dsp:nvSpPr>
      <dsp:spPr>
        <a:xfrm>
          <a:off x="890621" y="1621579"/>
          <a:ext cx="10093705" cy="1389925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dirty="0"/>
            <a:t>2. Використання компонентів </a:t>
          </a:r>
          <a:r>
            <a:rPr lang="en-US" sz="3100" b="1" i="1" kern="1200" dirty="0"/>
            <a:t>Image, Edit, Button.</a:t>
          </a:r>
          <a:endParaRPr lang="uk-UA" sz="3100" b="1" i="1" kern="1200" dirty="0"/>
        </a:p>
      </dsp:txBody>
      <dsp:txXfrm>
        <a:off x="931331" y="1662289"/>
        <a:ext cx="8218213" cy="1308505"/>
      </dsp:txXfrm>
    </dsp:sp>
    <dsp:sp modelId="{1145D2C8-A92A-4865-87E9-A87784D21A56}">
      <dsp:nvSpPr>
        <dsp:cNvPr id="0" name=""/>
        <dsp:cNvSpPr/>
      </dsp:nvSpPr>
      <dsp:spPr>
        <a:xfrm>
          <a:off x="1781242" y="3243159"/>
          <a:ext cx="10093705" cy="1389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noProof="0" dirty="0"/>
            <a:t>3. Відображення графічних даних у комірках об'єкта </a:t>
          </a:r>
          <a:r>
            <a:rPr lang="uk-UA" sz="3100" b="1" i="1" kern="1200" noProof="0" dirty="0" err="1"/>
            <a:t>StringGrid</a:t>
          </a:r>
          <a:r>
            <a:rPr lang="uk-UA" sz="3100" b="1" i="1" kern="1200" noProof="0" dirty="0"/>
            <a:t>.</a:t>
          </a:r>
        </a:p>
      </dsp:txBody>
      <dsp:txXfrm>
        <a:off x="1821952" y="3283869"/>
        <a:ext cx="8218213" cy="1308505"/>
      </dsp:txXfrm>
    </dsp:sp>
    <dsp:sp modelId="{DDE98724-F0BF-42B0-9DD4-2E7B480097DD}">
      <dsp:nvSpPr>
        <dsp:cNvPr id="0" name=""/>
        <dsp:cNvSpPr/>
      </dsp:nvSpPr>
      <dsp:spPr>
        <a:xfrm>
          <a:off x="9190254" y="1054026"/>
          <a:ext cx="903451" cy="903451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9393530" y="1054026"/>
        <a:ext cx="496899" cy="679847"/>
      </dsp:txXfrm>
    </dsp:sp>
    <dsp:sp modelId="{35679B1A-FF17-4F85-9F41-FE26B7B9FE9C}">
      <dsp:nvSpPr>
        <dsp:cNvPr id="0" name=""/>
        <dsp:cNvSpPr/>
      </dsp:nvSpPr>
      <dsp:spPr>
        <a:xfrm>
          <a:off x="10080875" y="2666340"/>
          <a:ext cx="903451" cy="903451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10284151" y="2666340"/>
        <a:ext cx="496899" cy="679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91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07/04/2022        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768CA67D-99E1-4EC0-9592-D1D4A4C43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13B9DBBF-8BCA-4886-B91C-FD61B0535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 smtClean="0"/>
              <a:t>Тема уроку : Визначення </a:t>
            </a:r>
            <a:r>
              <a:rPr lang="uk-UA" sz="5400" dirty="0"/>
              <a:t>теми програмного проекту</a:t>
            </a:r>
          </a:p>
        </p:txBody>
      </p:sp>
      <p:pic>
        <p:nvPicPr>
          <p:cNvPr id="1026" name="Picture 2" descr="project launch, software development, startup launch, website launch, website marketing icon">
            <a:extLst>
              <a:ext uri="{FF2B5EF4-FFF2-40B4-BE49-F238E27FC236}">
                <a16:creationId xmlns:a16="http://schemas.microsoft.com/office/drawing/2014/main" id="{A7E98437-C51A-4D2F-9244-EBFD70E3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88" y="3593284"/>
            <a:ext cx="2611946" cy="26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Постановка задачі</a:t>
            </a:r>
            <a:r>
              <a:rPr lang="uk-UA" sz="2800" b="1" i="1" kern="0" dirty="0">
                <a:solidFill>
                  <a:schemeClr val="bg1"/>
                </a:solidFill>
              </a:rPr>
              <a:t>. Двовимірний масив А розмірністю 6</a:t>
            </a:r>
            <a:r>
              <a:rPr lang="en-US" sz="2800" b="1" i="1" kern="0" dirty="0">
                <a:solidFill>
                  <a:schemeClr val="bg1"/>
                </a:solidFill>
              </a:rPr>
              <a:t>x6 </a:t>
            </a:r>
            <a:r>
              <a:rPr lang="uk-UA" sz="2800" b="1" i="1" kern="0" dirty="0">
                <a:solidFill>
                  <a:schemeClr val="bg1"/>
                </a:solidFill>
              </a:rPr>
              <a:t>випадковим чином заповнено нулями та одиницями.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FD4D6-F7A4-4698-A2EA-2DA453AC1847}"/>
              </a:ext>
            </a:extLst>
          </p:cNvPr>
          <p:cNvSpPr txBox="1"/>
          <p:nvPr/>
        </p:nvSpPr>
        <p:spPr>
          <a:xfrm>
            <a:off x="72008" y="267160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</a:t>
            </a:r>
            <a:r>
              <a:rPr lang="en-US" sz="2800" b="1" i="1" kern="0" dirty="0">
                <a:solidFill>
                  <a:schemeClr val="bg1"/>
                </a:solidFill>
              </a:rPr>
              <a:t>A(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uk-UA" sz="2800" b="1" i="1" kern="0" dirty="0">
                <a:solidFill>
                  <a:schemeClr val="bg1"/>
                </a:solidFill>
              </a:rPr>
              <a:t>,</a:t>
            </a:r>
            <a:r>
              <a:rPr lang="en-US" sz="2800" b="1" i="1" kern="0" dirty="0">
                <a:solidFill>
                  <a:schemeClr val="bg1"/>
                </a:solidFill>
              </a:rPr>
              <a:t>j) = 1, </a:t>
            </a:r>
            <a:r>
              <a:rPr lang="uk-UA" sz="2800" b="1" i="1" kern="0" dirty="0">
                <a:solidFill>
                  <a:schemeClr val="bg1"/>
                </a:solidFill>
              </a:rPr>
              <a:t>то у відповідній позиції знаходиться корабель. Гравець задає координати елементу масиву і «стріляє».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9383E6A-7432-4D50-A593-3ECE27493230}"/>
              </a:ext>
            </a:extLst>
          </p:cNvPr>
          <p:cNvSpPr/>
          <p:nvPr/>
        </p:nvSpPr>
        <p:spPr>
          <a:xfrm>
            <a:off x="72008" y="4146441"/>
            <a:ext cx="5972332" cy="8680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елемент з указаними індексами дорівнює 1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91B4082-0E3E-4DF4-8AD2-7FB99DBE4288}"/>
              </a:ext>
            </a:extLst>
          </p:cNvPr>
          <p:cNvSpPr/>
          <p:nvPr/>
        </p:nvSpPr>
        <p:spPr>
          <a:xfrm>
            <a:off x="6149820" y="4146441"/>
            <a:ext cx="5972332" cy="8680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</a:t>
            </a:r>
            <a:r>
              <a:rPr lang="en-US" sz="2400" b="1" i="1" kern="0" dirty="0">
                <a:solidFill>
                  <a:schemeClr val="bg1"/>
                </a:solidFill>
              </a:rPr>
              <a:t>A(</a:t>
            </a:r>
            <a:r>
              <a:rPr lang="en-US" sz="2400" b="1" i="1" kern="0" dirty="0" err="1">
                <a:solidFill>
                  <a:schemeClr val="bg1"/>
                </a:solidFill>
              </a:rPr>
              <a:t>i,j</a:t>
            </a:r>
            <a:r>
              <a:rPr lang="en-US" sz="2400" b="1" i="1" kern="0" dirty="0">
                <a:solidFill>
                  <a:schemeClr val="bg1"/>
                </a:solidFill>
              </a:rPr>
              <a:t>)=0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4A18F4B-A73A-4533-A16F-211A6F059393}"/>
              </a:ext>
            </a:extLst>
          </p:cNvPr>
          <p:cNvSpPr/>
          <p:nvPr/>
        </p:nvSpPr>
        <p:spPr>
          <a:xfrm>
            <a:off x="72008" y="5080506"/>
            <a:ext cx="5972332" cy="15857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то виводиться повідомлення «</a:t>
            </a:r>
            <a:r>
              <a:rPr lang="uk-UA" sz="2400" b="1" i="1" kern="0" dirty="0">
                <a:solidFill>
                  <a:srgbClr val="FFFF00"/>
                </a:solidFill>
              </a:rPr>
              <a:t>Влучив!</a:t>
            </a:r>
            <a:r>
              <a:rPr lang="uk-UA" sz="2400" b="1" i="1" kern="0" dirty="0">
                <a:solidFill>
                  <a:schemeClr val="bg1"/>
                </a:solidFill>
              </a:rPr>
              <a:t>», значення лічильника влучень збільшується на 1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C41B694-A0EA-4C96-8E5A-A91F62361400}"/>
              </a:ext>
            </a:extLst>
          </p:cNvPr>
          <p:cNvSpPr/>
          <p:nvPr/>
        </p:nvSpPr>
        <p:spPr>
          <a:xfrm>
            <a:off x="6149820" y="5080506"/>
            <a:ext cx="5972332" cy="15857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виводиться повідомлення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«</a:t>
            </a:r>
            <a:r>
              <a:rPr lang="uk-UA" sz="2400" b="1" i="1" kern="0" dirty="0">
                <a:solidFill>
                  <a:srgbClr val="FFFF00"/>
                </a:solidFill>
              </a:rPr>
              <a:t>Не влучив!</a:t>
            </a:r>
            <a:r>
              <a:rPr lang="uk-UA" sz="2400" b="1" i="1" kern="0" dirty="0">
                <a:solidFill>
                  <a:schemeClr val="bg1"/>
                </a:solidFill>
              </a:rPr>
              <a:t>», місце влучення позначається кружком.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69C07C19-C462-4AAE-806D-6E1AC2D2DC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D2E7A12-E32B-4BF7-A416-AB59E47E77C6}"/>
              </a:ext>
            </a:extLst>
          </p:cNvPr>
          <p:cNvSpPr/>
          <p:nvPr/>
        </p:nvSpPr>
        <p:spPr>
          <a:xfrm>
            <a:off x="72008" y="1196763"/>
            <a:ext cx="5972332" cy="2285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гравець робить три невдалі спроби, виводиться повідомлення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A7A7839-DD2A-4577-AD9E-6D77EF186493}"/>
              </a:ext>
            </a:extLst>
          </p:cNvPr>
          <p:cNvSpPr/>
          <p:nvPr/>
        </p:nvSpPr>
        <p:spPr>
          <a:xfrm>
            <a:off x="6149820" y="1196763"/>
            <a:ext cx="5972332" cy="2285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ж значення лічильника влучень зрівняється з кількістю кораблів, виводиться повідомлення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198C9DC-7976-4859-898B-BF6670CB4ADD}"/>
              </a:ext>
            </a:extLst>
          </p:cNvPr>
          <p:cNvSpPr/>
          <p:nvPr/>
        </p:nvSpPr>
        <p:spPr>
          <a:xfrm>
            <a:off x="72008" y="3579719"/>
            <a:ext cx="5972332" cy="8349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«Ти програв!»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C26EC7C-D561-45B6-8D6C-A2F30816BE1C}"/>
              </a:ext>
            </a:extLst>
          </p:cNvPr>
          <p:cNvSpPr/>
          <p:nvPr/>
        </p:nvSpPr>
        <p:spPr>
          <a:xfrm>
            <a:off x="6149820" y="3579719"/>
            <a:ext cx="5972332" cy="8349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«Ти виграв!»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6146" name="Picture 2" descr="cartoon, loser, people, sad, sport, sportsman, upset icon">
            <a:extLst>
              <a:ext uri="{FF2B5EF4-FFF2-40B4-BE49-F238E27FC236}">
                <a16:creationId xmlns:a16="http://schemas.microsoft.com/office/drawing/2014/main" id="{2E4C4AEC-2011-4BEC-89B2-3FE7C3472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35" y="4473677"/>
            <a:ext cx="2035277" cy="20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wards, goblet, success, win icon">
            <a:extLst>
              <a:ext uri="{FF2B5EF4-FFF2-40B4-BE49-F238E27FC236}">
                <a16:creationId xmlns:a16="http://schemas.microsoft.com/office/drawing/2014/main" id="{4D277D89-ADC4-472F-9726-0E828D028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347" y="4473676"/>
            <a:ext cx="2035277" cy="20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>
            <a:extLst>
              <a:ext uri="{FF2B5EF4-FFF2-40B4-BE49-F238E27FC236}">
                <a16:creationId xmlns:a16="http://schemas.microsoft.com/office/drawing/2014/main" id="{9300E94C-EE4C-4482-AECF-FFFB6C4F80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Побудова інформаційної моделі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330D0BCE-0850-45E2-9426-0F0A58EB24E3}"/>
              </a:ext>
            </a:extLst>
          </p:cNvPr>
          <p:cNvGraphicFramePr>
            <a:graphicFrameLocks noGrp="1"/>
          </p:cNvGraphicFramePr>
          <p:nvPr/>
        </p:nvGraphicFramePr>
        <p:xfrm>
          <a:off x="72008" y="1876216"/>
          <a:ext cx="12050142" cy="43891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9386624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2663518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i="1" noProof="0" dirty="0"/>
                        <a:t>Параметри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i="1" noProof="0" dirty="0"/>
                        <a:t>Значення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x, y – координати комірок (позиція корабля)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2000" b="1" i="1" noProof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Sum — кількість кораблів на полі для гри.</a:t>
                      </a:r>
                    </a:p>
                    <a:p>
                      <a:r>
                        <a:rPr lang="uk-UA" sz="2000" b="1" i="1" noProof="0"/>
                        <a:t>К — кількість влучень.</a:t>
                      </a:r>
                    </a:p>
                    <a:p>
                      <a:r>
                        <a:rPr lang="uk-UA" sz="2000" b="1" i="1" noProof="0"/>
                        <a:t>sproba — кількість невлучних пострілів поспіль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Розрахункові дані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Повідомлення «Ти програв!», «Ти виграв!»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Результати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Якщо А[х,у] = 1, то К := К+1, А[х,у] := 2;</a:t>
                      </a:r>
                    </a:p>
                    <a:p>
                      <a:r>
                        <a:rPr lang="uk-UA" sz="2000" b="1" i="1" noProof="0"/>
                        <a:t>інакше sproba := sproba+1; A[x,y] := 3;</a:t>
                      </a:r>
                    </a:p>
                    <a:p>
                      <a:r>
                        <a:rPr lang="uk-UA" sz="2000" b="1" i="1" noProof="0"/>
                        <a:t>Якщо К = Sum, то виводиться повідомлення «Ти виграв!»;</a:t>
                      </a:r>
                    </a:p>
                    <a:p>
                      <a:r>
                        <a:rPr lang="uk-UA" sz="2000" b="1" i="1" noProof="0"/>
                        <a:t>Якщо sproba = 3, то виводиться повідомлення «Ти програв!»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Зв’язок між величинами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05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0 &lt;= і &lt;= 5</a:t>
                      </a:r>
                    </a:p>
                    <a:p>
                      <a:r>
                        <a:rPr lang="uk-UA" sz="2000" b="1" i="1" noProof="0"/>
                        <a:t>0 &lt;= j &lt;=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Обмеження на допустимі дані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976384"/>
                  </a:ext>
                </a:extLst>
              </a:tr>
            </a:tbl>
          </a:graphicData>
        </a:graphic>
      </p:graphicFrame>
      <p:sp>
        <p:nvSpPr>
          <p:cNvPr id="8" name="AutoShape 61">
            <a:extLst>
              <a:ext uri="{FF2B5EF4-FFF2-40B4-BE49-F238E27FC236}">
                <a16:creationId xmlns:a16="http://schemas.microsoft.com/office/drawing/2014/main" id="{8C57B550-1A42-4B16-9702-436A9E96C1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Визначення засобів опрацювання даних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886B4CB-5652-4F42-BEB8-178FE507FF9A}"/>
              </a:ext>
            </a:extLst>
          </p:cNvPr>
          <p:cNvGraphicFramePr/>
          <p:nvPr/>
        </p:nvGraphicFramePr>
        <p:xfrm>
          <a:off x="72008" y="1892084"/>
          <a:ext cx="12050142" cy="479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utoShape 61">
            <a:extLst>
              <a:ext uri="{FF2B5EF4-FFF2-40B4-BE49-F238E27FC236}">
                <a16:creationId xmlns:a16="http://schemas.microsoft.com/office/drawing/2014/main" id="{73B29355-4FA9-41D1-A19A-F7F527CEA5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Поетапне виконання задачі засобами ІКТ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B70F-1AAE-4C1E-972F-ADCF72BF225D}"/>
              </a:ext>
            </a:extLst>
          </p:cNvPr>
          <p:cNvSpPr txBox="1"/>
          <p:nvPr/>
        </p:nvSpPr>
        <p:spPr>
          <a:xfrm>
            <a:off x="72008" y="1801824"/>
            <a:ext cx="6132147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Підготовка зображень</a:t>
            </a:r>
            <a:r>
              <a:rPr lang="uk-UA" sz="2800" b="1" i="1" kern="0" dirty="0">
                <a:solidFill>
                  <a:schemeClr val="bg1"/>
                </a:solidFill>
              </a:rPr>
              <a:t>. У графічному редакторі підготуйте чотири малюнки (наприклад, як на рисунку) для відображення різних етапів гри.</a:t>
            </a:r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AAA9593F-F9C2-46CB-87D2-BFBEDAFF8A03}"/>
              </a:ext>
            </a:extLst>
          </p:cNvPr>
          <p:cNvGrpSpPr/>
          <p:nvPr/>
        </p:nvGrpSpPr>
        <p:grpSpPr>
          <a:xfrm>
            <a:off x="6371302" y="1746229"/>
            <a:ext cx="5672191" cy="4864378"/>
            <a:chOff x="6371302" y="1746229"/>
            <a:chExt cx="5672191" cy="4864378"/>
          </a:xfrm>
        </p:grpSpPr>
        <p:grpSp>
          <p:nvGrpSpPr>
            <p:cNvPr id="23" name="Групувати 22">
              <a:extLst>
                <a:ext uri="{FF2B5EF4-FFF2-40B4-BE49-F238E27FC236}">
                  <a16:creationId xmlns:a16="http://schemas.microsoft.com/office/drawing/2014/main" id="{B2342A51-5C18-42C4-BEAF-CD07B59010E4}"/>
                </a:ext>
              </a:extLst>
            </p:cNvPr>
            <p:cNvGrpSpPr/>
            <p:nvPr/>
          </p:nvGrpSpPr>
          <p:grpSpPr>
            <a:xfrm>
              <a:off x="6371302" y="4350179"/>
              <a:ext cx="2086052" cy="2260428"/>
              <a:chOff x="1730152" y="1551039"/>
              <a:chExt cx="3938016" cy="4267200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096CC6B5-FBB8-4323-B60E-B7BEBE590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0152" y="1551039"/>
                <a:ext cx="3938016" cy="4267200"/>
              </a:xfrm>
              <a:prstGeom prst="rect">
                <a:avLst/>
              </a:prstGeom>
            </p:spPr>
          </p:pic>
          <p:cxnSp>
            <p:nvCxnSpPr>
              <p:cNvPr id="11" name="Пряма сполучна лінія 10">
                <a:extLst>
                  <a:ext uri="{FF2B5EF4-FFF2-40B4-BE49-F238E27FC236}">
                    <a16:creationId xmlns:a16="http://schemas.microsoft.com/office/drawing/2014/main" id="{3600D617-7B4B-462F-8AEF-21975810F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53" y="1582994"/>
                <a:ext cx="3864403" cy="4191000"/>
              </a:xfrm>
              <a:prstGeom prst="line">
                <a:avLst/>
              </a:prstGeom>
              <a:ln w="142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 сполучна лінія 11">
                <a:extLst>
                  <a:ext uri="{FF2B5EF4-FFF2-40B4-BE49-F238E27FC236}">
                    <a16:creationId xmlns:a16="http://schemas.microsoft.com/office/drawing/2014/main" id="{BF837A97-DF0B-4B29-A302-5FF65F1BC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30153" y="1582994"/>
                <a:ext cx="3938015" cy="4159045"/>
              </a:xfrm>
              <a:prstGeom prst="line">
                <a:avLst/>
              </a:prstGeom>
              <a:ln w="142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Групувати 21">
              <a:extLst>
                <a:ext uri="{FF2B5EF4-FFF2-40B4-BE49-F238E27FC236}">
                  <a16:creationId xmlns:a16="http://schemas.microsoft.com/office/drawing/2014/main" id="{547DE04E-EEE6-4295-93C6-194AB752A1EB}"/>
                </a:ext>
              </a:extLst>
            </p:cNvPr>
            <p:cNvGrpSpPr/>
            <p:nvPr/>
          </p:nvGrpSpPr>
          <p:grpSpPr>
            <a:xfrm>
              <a:off x="9718372" y="4186992"/>
              <a:ext cx="2325121" cy="2325121"/>
              <a:chOff x="7602882" y="4154553"/>
              <a:chExt cx="2275719" cy="2275719"/>
            </a:xfrm>
          </p:grpSpPr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A35E3EA5-ABD9-44D9-AB2E-E0DFC00D9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2882" y="4154553"/>
                <a:ext cx="2275719" cy="2275719"/>
              </a:xfrm>
              <a:prstGeom prst="rect">
                <a:avLst/>
              </a:prstGeom>
            </p:spPr>
          </p:pic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93FD4BC4-F23D-40F9-878F-071DBD9D240D}"/>
                  </a:ext>
                </a:extLst>
              </p:cNvPr>
              <p:cNvSpPr/>
              <p:nvPr/>
            </p:nvSpPr>
            <p:spPr>
              <a:xfrm>
                <a:off x="8239619" y="4788858"/>
                <a:ext cx="1007107" cy="10071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BC39F80-BC1A-4B01-8C59-F0C2C6C2E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302" y="1801824"/>
              <a:ext cx="2321985" cy="232198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E641007-B788-4F47-921D-463FD8782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906" y="1746229"/>
              <a:ext cx="2086052" cy="2260428"/>
            </a:xfrm>
            <a:prstGeom prst="rect">
              <a:avLst/>
            </a:prstGeom>
          </p:spPr>
        </p:pic>
      </p:grpSp>
      <p:sp>
        <p:nvSpPr>
          <p:cNvPr id="17" name="AutoShape 61">
            <a:extLst>
              <a:ext uri="{FF2B5EF4-FFF2-40B4-BE49-F238E27FC236}">
                <a16:creationId xmlns:a16="http://schemas.microsoft.com/office/drawing/2014/main" id="{9102A8E0-7E6C-4F24-A66E-E9A1A61665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Пошук і повторення матеріалу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042A32B-1F5E-4D56-8297-9EF32A97B497}"/>
              </a:ext>
            </a:extLst>
          </p:cNvPr>
          <p:cNvGraphicFramePr/>
          <p:nvPr/>
        </p:nvGraphicFramePr>
        <p:xfrm>
          <a:off x="247202" y="1892084"/>
          <a:ext cx="11874948" cy="4633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utoShape 61">
            <a:extLst>
              <a:ext uri="{FF2B5EF4-FFF2-40B4-BE49-F238E27FC236}">
                <a16:creationId xmlns:a16="http://schemas.microsoft.com/office/drawing/2014/main" id="{4E8C7CB8-1FA8-48D5-8618-8C5D9184FA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Створення програми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46BAE-44B7-46EE-9739-89B41B7C0EA9}"/>
              </a:ext>
            </a:extLst>
          </p:cNvPr>
          <p:cNvSpPr txBox="1"/>
          <p:nvPr/>
        </p:nvSpPr>
        <p:spPr>
          <a:xfrm>
            <a:off x="72008" y="184292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Розробіть інтерфейс програми. Можливий вигляд вікна програми наведено на рисунку.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CB1BD-C0DD-4A95-9A48-E7680CD58B8F}"/>
              </a:ext>
            </a:extLst>
          </p:cNvPr>
          <p:cNvSpPr txBox="1"/>
          <p:nvPr/>
        </p:nvSpPr>
        <p:spPr>
          <a:xfrm>
            <a:off x="72008" y="2916735"/>
            <a:ext cx="694822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Опишіть як глобальні такі змінні: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3D82E-A841-4545-9BFF-8F688B0DC9BE}"/>
              </a:ext>
            </a:extLst>
          </p:cNvPr>
          <p:cNvSpPr txBox="1"/>
          <p:nvPr/>
        </p:nvSpPr>
        <p:spPr>
          <a:xfrm>
            <a:off x="72008" y="3990546"/>
            <a:ext cx="6948224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Form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 err="1">
                <a:solidFill>
                  <a:schemeClr val="bg1"/>
                </a:solidFill>
              </a:rPr>
              <a:t>TForm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А: </a:t>
            </a:r>
            <a:r>
              <a:rPr lang="en-US" sz="2800" b="1" i="1" kern="0" dirty="0">
                <a:solidFill>
                  <a:schemeClr val="bg1"/>
                </a:solidFill>
              </a:rPr>
              <a:t>array[0..5, 0..5] of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k, sum, </a:t>
            </a:r>
            <a:r>
              <a:rPr lang="en-US" sz="2800" b="1" i="1" kern="0" dirty="0" err="1">
                <a:solidFill>
                  <a:schemeClr val="bg1"/>
                </a:solidFill>
              </a:rPr>
              <a:t>sproba</a:t>
            </a:r>
            <a:r>
              <a:rPr lang="en-US" sz="2800" b="1" i="1" kern="0" dirty="0">
                <a:solidFill>
                  <a:schemeClr val="bg1"/>
                </a:solidFill>
              </a:rPr>
              <a:t>: Integer;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3C73D8-24ED-4A2A-B41A-1C2CF65EC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79" y="2916735"/>
            <a:ext cx="4952071" cy="385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utoShape 61">
            <a:extLst>
              <a:ext uri="{FF2B5EF4-FFF2-40B4-BE49-F238E27FC236}">
                <a16:creationId xmlns:a16="http://schemas.microsoft.com/office/drawing/2014/main" id="{90522C83-0BE7-40C2-8752-4C85ABF142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процедурі обробки події </a:t>
            </a:r>
            <a:r>
              <a:rPr lang="uk-UA" sz="2800" b="1" i="1" kern="0" dirty="0" err="1">
                <a:solidFill>
                  <a:srgbClr val="FFFF00"/>
                </a:solidFill>
              </a:rPr>
              <a:t>OnCreate</a:t>
            </a:r>
            <a:r>
              <a:rPr lang="uk-UA" sz="2800" b="1" i="1" kern="0" dirty="0">
                <a:solidFill>
                  <a:schemeClr val="bg1"/>
                </a:solidFill>
              </a:rPr>
              <a:t> для форми запрограмуйте заповнення випадковим чином нулями та одиницями масиву А і відображення значень </a:t>
            </a:r>
            <a:r>
              <a:rPr lang="uk-UA" sz="2800" b="1" i="1" kern="0" dirty="0">
                <a:solidFill>
                  <a:srgbClr val="FFFF00"/>
                </a:solidFill>
              </a:rPr>
              <a:t>A[</a:t>
            </a:r>
            <a:r>
              <a:rPr lang="uk-UA" sz="2800" b="1" i="1" kern="0" dirty="0" err="1">
                <a:solidFill>
                  <a:srgbClr val="FFFF00"/>
                </a:solidFill>
              </a:rPr>
              <a:t>i,j</a:t>
            </a:r>
            <a:r>
              <a:rPr lang="uk-UA" sz="2800" b="1" i="1" kern="0" dirty="0">
                <a:solidFill>
                  <a:srgbClr val="FFFF00"/>
                </a:solidFill>
              </a:rPr>
              <a:t>]</a:t>
            </a:r>
            <a:r>
              <a:rPr lang="uk-UA" sz="2800" b="1" i="1" kern="0" dirty="0">
                <a:solidFill>
                  <a:schemeClr val="bg1"/>
                </a:solidFill>
              </a:rPr>
              <a:t> у таблиці </a:t>
            </a:r>
            <a:r>
              <a:rPr lang="uk-UA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2DC9B-78D0-4B36-BF68-51601F16C0EB}"/>
              </a:ext>
            </a:extLst>
          </p:cNvPr>
          <p:cNvSpPr txBox="1"/>
          <p:nvPr/>
        </p:nvSpPr>
        <p:spPr>
          <a:xfrm>
            <a:off x="72008" y="3172755"/>
            <a:ext cx="12050142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procedure</a:t>
            </a:r>
            <a:r>
              <a:rPr lang="en-US" sz="2800" b="1" i="1" kern="0" dirty="0">
                <a:solidFill>
                  <a:schemeClr val="bg1"/>
                </a:solidFill>
              </a:rPr>
              <a:t> TForm1.FormCreate(Sender: </a:t>
            </a:r>
            <a:r>
              <a:rPr lang="en-US" sz="28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8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, j: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k := 0; sum := 0; </a:t>
            </a:r>
            <a:r>
              <a:rPr lang="en-US" sz="2800" b="1" i="1" kern="0" dirty="0" err="1">
                <a:solidFill>
                  <a:schemeClr val="bg1"/>
                </a:solidFill>
              </a:rPr>
              <a:t>sproba</a:t>
            </a:r>
            <a:r>
              <a:rPr lang="en-US" sz="2800" b="1" i="1" kern="0" dirty="0">
                <a:solidFill>
                  <a:schemeClr val="bg1"/>
                </a:solidFill>
              </a:rPr>
              <a:t> := 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:= 0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5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StringGrid1.ColWidths[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:= 50;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StringGrid1.RowHeights[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:= 50;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</a:p>
        </p:txBody>
      </p:sp>
      <p:sp>
        <p:nvSpPr>
          <p:cNvPr id="9" name="AutoShape 61">
            <a:extLst>
              <a:ext uri="{FF2B5EF4-FFF2-40B4-BE49-F238E27FC236}">
                <a16:creationId xmlns:a16="http://schemas.microsoft.com/office/drawing/2014/main" id="{E8E5CFCA-C50E-43C5-9270-B753DFFAA8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826029"/>
            <a:ext cx="12050142" cy="403187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Randomize;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uk-UA" sz="3200" b="1" i="1" kern="0" dirty="0">
                <a:solidFill>
                  <a:schemeClr val="bg1"/>
                </a:solidFill>
              </a:rPr>
              <a:t>і := 0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5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</a:t>
            </a: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j:=0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5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en-US" sz="32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A[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 := Random(2);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sum := </a:t>
            </a:r>
            <a:r>
              <a:rPr lang="en-US" sz="3200" b="1" i="1" kern="0" dirty="0" err="1">
                <a:solidFill>
                  <a:schemeClr val="bg1"/>
                </a:solidFill>
              </a:rPr>
              <a:t>sum+A</a:t>
            </a:r>
            <a:r>
              <a:rPr lang="en-US" sz="3200" b="1" i="1" kern="0" dirty="0">
                <a:solidFill>
                  <a:schemeClr val="bg1"/>
                </a:solidFill>
              </a:rPr>
              <a:t>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StringGrid1.Cells[</a:t>
            </a:r>
            <a:r>
              <a:rPr lang="en-US" sz="3200" b="1" i="1" kern="0" dirty="0" err="1">
                <a:solidFill>
                  <a:schemeClr val="bg1"/>
                </a:solidFill>
              </a:rPr>
              <a:t>j,i</a:t>
            </a:r>
            <a:r>
              <a:rPr lang="en-US" sz="3200" b="1" i="1" kern="0" dirty="0">
                <a:solidFill>
                  <a:schemeClr val="bg1"/>
                </a:solidFill>
              </a:rPr>
              <a:t>] := </a:t>
            </a:r>
            <a:r>
              <a:rPr lang="en-US" sz="32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200" b="1" i="1" kern="0" dirty="0">
                <a:solidFill>
                  <a:schemeClr val="bg1"/>
                </a:solidFill>
              </a:rPr>
              <a:t>(A[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</a:t>
            </a: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D45CF-9C11-41E9-8C99-E2A9FF50628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</a:t>
            </a:r>
          </a:p>
        </p:txBody>
      </p:sp>
      <p:sp>
        <p:nvSpPr>
          <p:cNvPr id="9" name="AutoShape 61">
            <a:extLst>
              <a:ext uri="{FF2B5EF4-FFF2-40B4-BE49-F238E27FC236}">
                <a16:creationId xmlns:a16="http://schemas.microsoft.com/office/drawing/2014/main" id="{90DCDEFA-A5B6-4459-8E53-225AFCA306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виведення малюнків у комірки </a:t>
            </a:r>
            <a:r>
              <a:rPr lang="en-US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створіть для цього об'єкта обробник події </a:t>
            </a:r>
            <a:r>
              <a:rPr lang="en-US" sz="2800" b="1" i="1" kern="0" dirty="0" err="1">
                <a:solidFill>
                  <a:srgbClr val="FFFF00"/>
                </a:solidFill>
              </a:rPr>
              <a:t>OnDrawCelL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Процедура </a:t>
            </a:r>
            <a:r>
              <a:rPr lang="en-US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 err="1">
                <a:solidFill>
                  <a:srgbClr val="FFFF00"/>
                </a:solidFill>
              </a:rPr>
              <a:t>DrawCell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викликається під час кожного звернення до комірки </a:t>
            </a:r>
            <a:r>
              <a:rPr lang="en-US" sz="2800" b="1" i="1" kern="0" dirty="0">
                <a:solidFill>
                  <a:srgbClr val="FFFF00"/>
                </a:solidFill>
              </a:rPr>
              <a:t>StringGrid1.Cells[</a:t>
            </a:r>
            <a:r>
              <a:rPr lang="en-US" sz="2800" b="1" i="1" kern="0" dirty="0" err="1">
                <a:solidFill>
                  <a:srgbClr val="FFFF00"/>
                </a:solidFill>
              </a:rPr>
              <a:t>j,i</a:t>
            </a:r>
            <a:r>
              <a:rPr lang="en-US" sz="2800" b="1" i="1" kern="0" dirty="0">
                <a:solidFill>
                  <a:srgbClr val="FFFF00"/>
                </a:solidFill>
              </a:rPr>
              <a:t>]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значення індексів комірки (</a:t>
            </a:r>
            <a:r>
              <a:rPr lang="en-US" sz="2800" b="1" i="1" kern="0" dirty="0" err="1">
                <a:solidFill>
                  <a:schemeClr val="bg1"/>
                </a:solidFill>
              </a:rPr>
              <a:t>j,i</a:t>
            </a:r>
            <a:r>
              <a:rPr lang="en-US" sz="2800" b="1" i="1" kern="0" dirty="0">
                <a:solidFill>
                  <a:schemeClr val="bg1"/>
                </a:solidFill>
              </a:rPr>
              <a:t>) </a:t>
            </a:r>
            <a:r>
              <a:rPr lang="uk-UA" sz="2800" b="1" i="1" kern="0" dirty="0">
                <a:solidFill>
                  <a:schemeClr val="bg1"/>
                </a:solidFill>
              </a:rPr>
              <a:t>надаються параметрам </a:t>
            </a:r>
            <a:r>
              <a:rPr lang="en-US" sz="2800" b="1" i="1" kern="0" dirty="0" err="1">
                <a:solidFill>
                  <a:schemeClr val="bg1"/>
                </a:solidFill>
              </a:rPr>
              <a:t>aCol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chemeClr val="bg1"/>
                </a:solidFill>
              </a:rPr>
              <a:t>aRow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Залежно від текстового значення </a:t>
            </a:r>
            <a:r>
              <a:rPr lang="en-US" sz="2800" b="1" i="1" kern="0" dirty="0" err="1">
                <a:solidFill>
                  <a:schemeClr val="bg1"/>
                </a:solidFill>
              </a:rPr>
              <a:t>StringGrid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.Cells[j,</a:t>
            </a:r>
            <a:r>
              <a:rPr lang="uk-UA" sz="2800" b="1" i="1" kern="0" dirty="0">
                <a:solidFill>
                  <a:schemeClr val="bg1"/>
                </a:solidFill>
              </a:rPr>
              <a:t>і] до комірки виводиться малюнок з одного з об'єктів </a:t>
            </a:r>
            <a:r>
              <a:rPr lang="en-US" sz="2800" b="1" i="1" kern="0" dirty="0">
                <a:solidFill>
                  <a:srgbClr val="FFFF00"/>
                </a:solidFill>
              </a:rPr>
              <a:t>Image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Запишіть програмний код: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3813E-32AA-4862-A3C9-C514C5F5F1C4}"/>
              </a:ext>
            </a:extLst>
          </p:cNvPr>
          <p:cNvSpPr txBox="1"/>
          <p:nvPr/>
        </p:nvSpPr>
        <p:spPr>
          <a:xfrm>
            <a:off x="72008" y="4810118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procedure</a:t>
            </a:r>
            <a:r>
              <a:rPr lang="en-US" sz="2800" b="1" i="1" kern="0" dirty="0">
                <a:solidFill>
                  <a:schemeClr val="bg1"/>
                </a:solidFill>
              </a:rPr>
              <a:t> TForm1.StringGrid1DrawCell(Sender: </a:t>
            </a:r>
            <a:r>
              <a:rPr lang="en-US" sz="28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  <a:r>
              <a:rPr lang="en-US" sz="2800" b="1" i="1" kern="0" dirty="0" err="1">
                <a:solidFill>
                  <a:schemeClr val="bg1"/>
                </a:solidFill>
              </a:rPr>
              <a:t>aCol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chemeClr val="bg1"/>
                </a:solidFill>
              </a:rPr>
              <a:t>aRow</a:t>
            </a:r>
            <a:r>
              <a:rPr lang="en-US" sz="2800" b="1" i="1" kern="0" dirty="0">
                <a:solidFill>
                  <a:schemeClr val="bg1"/>
                </a:solidFill>
              </a:rPr>
              <a:t>: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aRect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 err="1">
                <a:solidFill>
                  <a:schemeClr val="bg1"/>
                </a:solidFill>
              </a:rPr>
              <a:t>TRect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  <a:r>
              <a:rPr lang="en-US" sz="2800" b="1" i="1" kern="0" dirty="0" err="1">
                <a:solidFill>
                  <a:schemeClr val="bg1"/>
                </a:solidFill>
              </a:rPr>
              <a:t>aState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 err="1">
                <a:solidFill>
                  <a:schemeClr val="bg1"/>
                </a:solidFill>
              </a:rPr>
              <a:t>TGridDrawState</a:t>
            </a:r>
            <a:r>
              <a:rPr lang="en-US" sz="28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AutoShape 61">
            <a:extLst>
              <a:ext uri="{FF2B5EF4-FFF2-40B4-BE49-F238E27FC236}">
                <a16:creationId xmlns:a16="http://schemas.microsoft.com/office/drawing/2014/main" id="{DFE3ED50-F35D-4374-BCC5-B026081968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70BD9C-F9C2-4216-91D7-EA6E9C5D2A2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8 класі ви розв'язували задачі, які називають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компетентнісними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B0210-B208-4616-95D2-E52D1C822A21}"/>
              </a:ext>
            </a:extLst>
          </p:cNvPr>
          <p:cNvSpPr txBox="1"/>
          <p:nvPr/>
        </p:nvSpPr>
        <p:spPr>
          <a:xfrm>
            <a:off x="1403648" y="2227267"/>
            <a:ext cx="10718502" cy="31085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Нагадаємо, шо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компетентнісними</a:t>
            </a:r>
            <a:r>
              <a:rPr lang="uk-UA" sz="2800" b="1" i="1" kern="0" dirty="0">
                <a:solidFill>
                  <a:srgbClr val="FFFFFF"/>
                </a:solidFill>
              </a:rPr>
              <a:t> називають задачі з різних галузей діяльності людини, які потребують від людини вміння використовувати набуті знання на практиці. їх розв'язок полягає у вирішенні деякої життєвої проблеми із застосуванням знань, умінь та навичок, які ви отримали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з різних предметів.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0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3B553526-EE2F-47CE-AF55-33266561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26555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88FFF2-52F7-449C-BFC7-2F451025823A}"/>
              </a:ext>
            </a:extLst>
          </p:cNvPr>
          <p:cNvSpPr txBox="1"/>
          <p:nvPr/>
        </p:nvSpPr>
        <p:spPr>
          <a:xfrm>
            <a:off x="72008" y="543932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Значна частина таких задач не обмежуються предметною областю одного навчального предмета, а є міжпредметними.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0C48052F-3353-4AC4-9083-0668E71446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283FA4-241F-4341-9C13-1015D05B5803}"/>
              </a:ext>
            </a:extLst>
          </p:cNvPr>
          <p:cNvSpPr txBox="1"/>
          <p:nvPr/>
        </p:nvSpPr>
        <p:spPr>
          <a:xfrm>
            <a:off x="72008" y="1816197"/>
            <a:ext cx="12050142" cy="433965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StringGrid</a:t>
            </a:r>
            <a:r>
              <a:rPr lang="uk-UA" sz="2300" b="1" i="1" kern="0" dirty="0">
                <a:solidFill>
                  <a:schemeClr val="bg1"/>
                </a:solidFill>
              </a:rPr>
              <a:t>1</a:t>
            </a:r>
            <a:r>
              <a:rPr lang="en-US" sz="2300" b="1" i="1" kern="0" dirty="0">
                <a:solidFill>
                  <a:schemeClr val="bg1"/>
                </a:solidFill>
              </a:rPr>
              <a:t>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‘1’   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   If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sproba</a:t>
            </a:r>
            <a:r>
              <a:rPr lang="en-US" sz="2300" b="1" i="1" kern="0" dirty="0">
                <a:solidFill>
                  <a:schemeClr val="bg1"/>
                </a:solidFill>
              </a:rPr>
              <a:t> &lt; 3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якщо гру не закінчено, малюнок «Хвилі»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   StringGrid1.Canvas.StretchDraw(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Image1.Picture.Graphic)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Else StringGrid1.Canvas.StretchDraw</a:t>
            </a:r>
            <a:r>
              <a:rPr lang="uk-UA" sz="2300" b="1" i="1" kern="0" dirty="0">
                <a:solidFill>
                  <a:schemeClr val="bg1"/>
                </a:solidFill>
              </a:rPr>
              <a:t>(</a:t>
            </a:r>
            <a:r>
              <a:rPr lang="en-US" sz="2300" b="1" i="1" kern="0" dirty="0">
                <a:solidFill>
                  <a:schemeClr val="bg1"/>
                </a:solidFill>
              </a:rPr>
              <a:t>aRect,Image3.Picture.Graphic); 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'2'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якщо влучив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StringGrid1.Canvas.StretchDraw(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Image2.Picture.Graphic);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'0'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StringGrid1 .</a:t>
            </a:r>
            <a:r>
              <a:rPr lang="en-US" sz="2300" b="1" i="1" kern="0" dirty="0" err="1">
                <a:solidFill>
                  <a:schemeClr val="bg1"/>
                </a:solidFill>
              </a:rPr>
              <a:t>Canvas.StretchDraw</a:t>
            </a:r>
            <a:r>
              <a:rPr lang="en-US" sz="2300" b="1" i="1" kern="0" dirty="0">
                <a:solidFill>
                  <a:schemeClr val="bg1"/>
                </a:solidFill>
              </a:rPr>
              <a:t>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Image1.Picture.Graphic);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‘3'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якщо не влучив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StringGrid1.Canvas.StretchDraw(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Image4.Picture.Graphic);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58E1C9-46E5-4F37-85CE-2A4BE7A7CCF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</a:t>
            </a: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id="{A2E45DCF-E0AA-42E0-906E-DF9B180188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Реалізація алгоритму гри здійснюється в обробнику події для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Стріляй!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257E6-1AF6-4733-828C-B9F9FB2F7F58}"/>
              </a:ext>
            </a:extLst>
          </p:cNvPr>
          <p:cNvSpPr txBox="1"/>
          <p:nvPr/>
        </p:nvSpPr>
        <p:spPr>
          <a:xfrm>
            <a:off x="72008" y="2278314"/>
            <a:ext cx="12050142" cy="398570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procedure</a:t>
            </a:r>
            <a:r>
              <a:rPr lang="en-US" sz="2300" b="1" i="1" kern="0" dirty="0">
                <a:solidFill>
                  <a:schemeClr val="bg1"/>
                </a:solidFill>
              </a:rPr>
              <a:t> TForm1.Button1Click(Sender: </a:t>
            </a:r>
            <a:r>
              <a:rPr lang="en-US" sz="23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300" b="1" i="1" kern="0" dirty="0">
                <a:solidFill>
                  <a:schemeClr val="bg1"/>
                </a:solidFill>
              </a:rPr>
              <a:t>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 err="1">
                <a:solidFill>
                  <a:srgbClr val="FFFF00"/>
                </a:solidFill>
              </a:rPr>
              <a:t>var</a:t>
            </a:r>
            <a:r>
              <a:rPr lang="en-US" sz="2300" b="1" i="1" kern="0" dirty="0">
                <a:solidFill>
                  <a:schemeClr val="bg1"/>
                </a:solidFill>
              </a:rPr>
              <a:t> x, </a:t>
            </a:r>
            <a:r>
              <a:rPr lang="uk-UA" sz="2300" b="1" i="1" kern="0" dirty="0">
                <a:solidFill>
                  <a:schemeClr val="bg1"/>
                </a:solidFill>
              </a:rPr>
              <a:t>у, і, </a:t>
            </a:r>
            <a:r>
              <a:rPr lang="en-US" sz="2300" b="1" i="1" kern="0" dirty="0">
                <a:solidFill>
                  <a:schemeClr val="bg1"/>
                </a:solidFill>
              </a:rPr>
              <a:t>j: Integer;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x := </a:t>
            </a:r>
            <a:r>
              <a:rPr lang="en-US" sz="2300" b="1" i="1" kern="0" dirty="0" err="1">
                <a:solidFill>
                  <a:schemeClr val="bg1"/>
                </a:solidFill>
              </a:rPr>
              <a:t>StrToInt</a:t>
            </a:r>
            <a:r>
              <a:rPr lang="en-US" sz="2300" b="1" i="1" kern="0" dirty="0">
                <a:solidFill>
                  <a:schemeClr val="bg1"/>
                </a:solidFill>
              </a:rPr>
              <a:t>(Edit1.Text);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введення координат корабля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chemeClr val="bg1"/>
                </a:solidFill>
              </a:rPr>
              <a:t>у := </a:t>
            </a:r>
            <a:r>
              <a:rPr lang="en-US" sz="2300" b="1" i="1" kern="0" dirty="0" err="1">
                <a:solidFill>
                  <a:schemeClr val="bg1"/>
                </a:solidFill>
              </a:rPr>
              <a:t>StrToInt</a:t>
            </a:r>
            <a:r>
              <a:rPr lang="en-US" sz="2300" b="1" i="1" kern="0" dirty="0">
                <a:solidFill>
                  <a:schemeClr val="bg1"/>
                </a:solidFill>
              </a:rPr>
              <a:t>(Edit2.Text);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= 1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sproba</a:t>
            </a:r>
            <a:r>
              <a:rPr lang="en-US" sz="2300" b="1" i="1" kern="0" dirty="0">
                <a:solidFill>
                  <a:schemeClr val="bg1"/>
                </a:solidFill>
              </a:rPr>
              <a:t> := 0; </a:t>
            </a:r>
            <a:r>
              <a:rPr lang="uk-UA" sz="2300" b="1" i="1" kern="0" dirty="0">
                <a:solidFill>
                  <a:schemeClr val="bg1"/>
                </a:solidFill>
              </a:rPr>
              <a:t>к := </a:t>
            </a:r>
            <a:r>
              <a:rPr lang="en-US" sz="2300" b="1" i="1" kern="0" dirty="0">
                <a:solidFill>
                  <a:schemeClr val="bg1"/>
                </a:solidFill>
              </a:rPr>
              <a:t>k+1;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:= 2; 	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y,x</a:t>
            </a:r>
            <a:r>
              <a:rPr lang="en-US" sz="2300" b="1" i="1" kern="0" dirty="0">
                <a:solidFill>
                  <a:schemeClr val="bg1"/>
                </a:solidFill>
              </a:rPr>
              <a:t>] := </a:t>
            </a:r>
            <a:r>
              <a:rPr lang="en-US" sz="23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300" b="1" i="1" kern="0" dirty="0">
                <a:solidFill>
                  <a:schemeClr val="bg1"/>
                </a:solidFill>
              </a:rPr>
              <a:t>(A[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]);   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endParaRPr lang="en-US" sz="2300" b="1" i="1" kern="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</a:t>
            </a:r>
            <a:r>
              <a:rPr lang="en-US" sz="2300" b="1" i="1" kern="0" dirty="0">
                <a:solidFill>
                  <a:srgbClr val="FFFF00"/>
                </a:solidFill>
              </a:rPr>
              <a:t>Else</a:t>
            </a:r>
            <a:r>
              <a:rPr lang="en-US" sz="2300" b="1" i="1" kern="0" dirty="0">
                <a:solidFill>
                  <a:schemeClr val="bg1"/>
                </a:solidFill>
              </a:rPr>
              <a:t>   </a:t>
            </a: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= 0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  <a:r>
              <a:rPr lang="en-US" sz="2300" b="1" i="1" kern="0" dirty="0">
                <a:solidFill>
                  <a:schemeClr val="bg1"/>
                </a:solidFill>
              </a:rPr>
              <a:t>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:= 3;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	   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y,x</a:t>
            </a:r>
            <a:r>
              <a:rPr lang="en-US" sz="2300" b="1" i="1" kern="0" dirty="0">
                <a:solidFill>
                  <a:schemeClr val="bg1"/>
                </a:solidFill>
              </a:rPr>
              <a:t>] := </a:t>
            </a:r>
            <a:r>
              <a:rPr lang="en-US" sz="23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300" b="1" i="1" kern="0" dirty="0">
                <a:solidFill>
                  <a:schemeClr val="bg1"/>
                </a:solidFill>
              </a:rPr>
              <a:t>(A[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	    </a:t>
            </a:r>
            <a:r>
              <a:rPr lang="en-US" sz="2300" b="1" i="1" kern="0" dirty="0" err="1">
                <a:solidFill>
                  <a:schemeClr val="bg1"/>
                </a:solidFill>
              </a:rPr>
              <a:t>sproba</a:t>
            </a:r>
            <a:r>
              <a:rPr lang="en-US" sz="2300" b="1" i="1" kern="0" dirty="0">
                <a:solidFill>
                  <a:schemeClr val="bg1"/>
                </a:solidFill>
              </a:rPr>
              <a:t> := sproba+1;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Label2.Caption := '</a:t>
            </a:r>
            <a:r>
              <a:rPr lang="uk-UA" sz="2300" b="1" i="1" kern="0" dirty="0">
                <a:solidFill>
                  <a:schemeClr val="bg1"/>
                </a:solidFill>
              </a:rPr>
              <a:t>Мимо!';             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AutoShape 61">
            <a:extLst>
              <a:ext uri="{FF2B5EF4-FFF2-40B4-BE49-F238E27FC236}">
                <a16:creationId xmlns:a16="http://schemas.microsoft.com/office/drawing/2014/main" id="{984FE7BA-47F2-4180-89C9-09527FE180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If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 err="1">
                <a:solidFill>
                  <a:schemeClr val="bg1"/>
                </a:solidFill>
              </a:rPr>
              <a:t>sproba</a:t>
            </a:r>
            <a:r>
              <a:rPr lang="en-US" sz="2400" b="1" i="1" kern="0" dirty="0">
                <a:solidFill>
                  <a:schemeClr val="bg1"/>
                </a:solidFill>
              </a:rPr>
              <a:t> = 3 </a:t>
            </a:r>
            <a:r>
              <a:rPr lang="en-US" sz="2400" b="1" i="1" kern="0" dirty="0">
                <a:solidFill>
                  <a:srgbClr val="FFFF00"/>
                </a:solidFill>
              </a:rPr>
              <a:t>Then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  <a:r>
              <a:rPr lang="en-US" sz="2400" b="1" i="1" kern="0" dirty="0">
                <a:solidFill>
                  <a:schemeClr val="bg1"/>
                </a:solidFill>
              </a:rPr>
              <a:t> Label2.Caption := </a:t>
            </a:r>
            <a:r>
              <a:rPr lang="uk-UA" sz="2400" b="1" i="1" kern="0" dirty="0">
                <a:solidFill>
                  <a:schemeClr val="bg1"/>
                </a:solidFill>
              </a:rPr>
              <a:t>Ти програв!’;</a:t>
            </a:r>
            <a:endParaRPr lang="en-US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Edit1.Visible := False; Edit2.Visible := False;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Button1.Visible := False;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i="1" kern="0" dirty="0">
                <a:solidFill>
                  <a:schemeClr val="bg1"/>
                </a:solidFill>
              </a:rPr>
              <a:t>{ </a:t>
            </a:r>
            <a:r>
              <a:rPr lang="uk-UA" sz="2400" i="1" kern="0" dirty="0">
                <a:solidFill>
                  <a:schemeClr val="bg1"/>
                </a:solidFill>
              </a:rPr>
              <a:t>якщо гру програно, виводяться кораблі, в які не влучили }</a:t>
            </a:r>
            <a:endParaRPr lang="en-US" sz="2400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rgbClr val="FFFF00"/>
                </a:solidFill>
              </a:rPr>
              <a:t>For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і := 0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5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rgbClr val="FFFF00"/>
                </a:solidFill>
              </a:rPr>
              <a:t>For</a:t>
            </a:r>
            <a:r>
              <a:rPr lang="en-US" sz="2400" b="1" i="1" kern="0" dirty="0">
                <a:solidFill>
                  <a:schemeClr val="bg1"/>
                </a:solidFill>
              </a:rPr>
              <a:t> j := 0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5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  <a:r>
              <a:rPr lang="en-US" sz="24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400" b="1" i="1" kern="0" dirty="0" err="1">
                <a:solidFill>
                  <a:schemeClr val="bg1"/>
                </a:solidFill>
              </a:rPr>
              <a:t>j,i</a:t>
            </a:r>
            <a:r>
              <a:rPr lang="en-US" sz="2400" b="1" i="1" kern="0" dirty="0">
                <a:solidFill>
                  <a:schemeClr val="bg1"/>
                </a:solidFill>
              </a:rPr>
              <a:t>] := </a:t>
            </a:r>
            <a:r>
              <a:rPr lang="en-US" sz="24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400" b="1" i="1" kern="0" dirty="0">
                <a:solidFill>
                  <a:schemeClr val="bg1"/>
                </a:solidFill>
              </a:rPr>
              <a:t>(A[</a:t>
            </a:r>
            <a:r>
              <a:rPr lang="en-US" sz="2400" b="1" i="1" kern="0" dirty="0" err="1">
                <a:solidFill>
                  <a:schemeClr val="bg1"/>
                </a:solidFill>
              </a:rPr>
              <a:t>i,j</a:t>
            </a:r>
            <a:r>
              <a:rPr lang="en-US" sz="2400" b="1" i="1" kern="0" dirty="0">
                <a:solidFill>
                  <a:schemeClr val="bg1"/>
                </a:solidFill>
              </a:rPr>
              <a:t>]);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If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к = </a:t>
            </a:r>
            <a:r>
              <a:rPr lang="en-US" sz="2400" b="1" i="1" kern="0" dirty="0">
                <a:solidFill>
                  <a:schemeClr val="bg1"/>
                </a:solidFill>
              </a:rPr>
              <a:t>sum </a:t>
            </a:r>
            <a:r>
              <a:rPr lang="en-US" sz="2400" b="1" i="1" kern="0" dirty="0">
                <a:solidFill>
                  <a:srgbClr val="FFFF00"/>
                </a:solidFill>
              </a:rPr>
              <a:t>Then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  <a:r>
              <a:rPr lang="en-US" sz="2400" b="1" i="1" kern="0" dirty="0">
                <a:solidFill>
                  <a:schemeClr val="bg1"/>
                </a:solidFill>
              </a:rPr>
              <a:t> Label2.Caption := ‘</a:t>
            </a:r>
            <a:r>
              <a:rPr lang="uk-UA" sz="2400" b="1" i="1" kern="0" dirty="0">
                <a:solidFill>
                  <a:schemeClr val="bg1"/>
                </a:solidFill>
              </a:rPr>
              <a:t>Ти виграв!’;</a:t>
            </a:r>
            <a:endParaRPr lang="en-US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Edit1.Visible := False;        Edit2.Visible: = False;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Button1.Visible := False; </a:t>
            </a:r>
            <a:r>
              <a:rPr lang="en-US" sz="2400" b="1" i="1" kern="0" dirty="0" err="1">
                <a:solidFill>
                  <a:schemeClr val="bg1"/>
                </a:solidFill>
              </a:rPr>
              <a:t>sproba</a:t>
            </a:r>
            <a:r>
              <a:rPr lang="en-US" sz="2400" b="1" i="1" kern="0" dirty="0">
                <a:solidFill>
                  <a:schemeClr val="bg1"/>
                </a:solidFill>
              </a:rPr>
              <a:t> =- 3;   </a:t>
            </a:r>
            <a:r>
              <a:rPr lang="en-US" sz="2400" i="1" kern="0" dirty="0">
                <a:solidFill>
                  <a:schemeClr val="bg1"/>
                </a:solidFill>
              </a:rPr>
              <a:t>// </a:t>
            </a:r>
            <a:r>
              <a:rPr lang="uk-UA" sz="2400" i="1" kern="0" dirty="0">
                <a:solidFill>
                  <a:schemeClr val="bg1"/>
                </a:solidFill>
              </a:rPr>
              <a:t>кінець гри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    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6" name="AutoShape 61">
            <a:extLst>
              <a:ext uri="{FF2B5EF4-FFF2-40B4-BE49-F238E27FC236}">
                <a16:creationId xmlns:a16="http://schemas.microsoft.com/office/drawing/2014/main" id="{33298163-4177-4A90-A196-4BF791B551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499160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Аналіз результатів</a:t>
            </a:r>
            <a:r>
              <a:rPr lang="uk-UA" sz="2800" b="1" i="1" kern="0" dirty="0">
                <a:solidFill>
                  <a:schemeClr val="bg1"/>
                </a:solidFill>
              </a:rPr>
              <a:t>. Перевірте роботу програми. Оцініть повноту і вірогідність результатів розв'язання задачі.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BD10AE-A258-4AAE-9A99-5E87605A9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432" y="1196762"/>
            <a:ext cx="6930718" cy="5315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Результат пошуку зображень за запитом &quot;Аналіз результатів&quot;">
            <a:extLst>
              <a:ext uri="{FF2B5EF4-FFF2-40B4-BE49-F238E27FC236}">
                <a16:creationId xmlns:a16="http://schemas.microsoft.com/office/drawing/2014/main" id="{9428C17D-289C-48C3-9CD7-651C377A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3" b="8412"/>
          <a:stretch/>
        </p:blipFill>
        <p:spPr bwMode="auto">
          <a:xfrm>
            <a:off x="72007" y="4275007"/>
            <a:ext cx="4991605" cy="21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>
            <a:extLst>
              <a:ext uri="{FF2B5EF4-FFF2-40B4-BE49-F238E27FC236}">
                <a16:creationId xmlns:a16="http://schemas.microsoft.com/office/drawing/2014/main" id="{5BC080D9-CDF0-41EA-B90E-0C6A3EC778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31, ст.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</a:t>
            </a:r>
            <a:r>
              <a:rPr lang="uk-UA" dirty="0"/>
              <a:t>05-</a:t>
            </a:r>
            <a:r>
              <a:rPr lang="en-US" dirty="0"/>
              <a:t>2</a:t>
            </a:r>
            <a:r>
              <a:rPr lang="uk-UA" dirty="0"/>
              <a:t>0</a:t>
            </a:r>
            <a:r>
              <a:rPr lang="uk-UA"/>
              <a:t>6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609A64AA-D8C4-4949-B8ED-B3EAC1BE1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oject launch, software development, startup launch, website launch, website marketing icon">
            <a:extLst>
              <a:ext uri="{FF2B5EF4-FFF2-40B4-BE49-F238E27FC236}">
                <a16:creationId xmlns:a16="http://schemas.microsoft.com/office/drawing/2014/main" id="{5638B4CB-57F4-43C6-8EC9-755303CB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88" y="3593284"/>
            <a:ext cx="2611946" cy="26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Задачі, які пропонуються нижче, передбачають використання умінь здійснювати: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E769E-D406-4A04-8F05-7C83954487C7}"/>
              </a:ext>
            </a:extLst>
          </p:cNvPr>
          <p:cNvSpPr txBox="1"/>
          <p:nvPr/>
        </p:nvSpPr>
        <p:spPr>
          <a:xfrm>
            <a:off x="72008" y="227806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пошук, відбір, критичний аналіз потрібних відомостей,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7BBC2-72D5-4854-B567-774F950DABF4}"/>
              </a:ext>
            </a:extLst>
          </p:cNvPr>
          <p:cNvSpPr txBox="1"/>
          <p:nvPr/>
        </p:nvSpPr>
        <p:spPr>
          <a:xfrm>
            <a:off x="72008" y="3339686"/>
            <a:ext cx="7978688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їх опрацювання та подання результатів опрацювання з використанням відповідних інформаційно-комунікаційних технологій.</a:t>
            </a:r>
          </a:p>
        </p:txBody>
      </p:sp>
      <p:pic>
        <p:nvPicPr>
          <p:cNvPr id="1026" name="Picture 2" descr="Пов’язане зображення">
            <a:extLst>
              <a:ext uri="{FF2B5EF4-FFF2-40B4-BE49-F238E27FC236}">
                <a16:creationId xmlns:a16="http://schemas.microsoft.com/office/drawing/2014/main" id="{E6C4DCF6-840F-41D7-9C5B-BC623E640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5" b="8006"/>
          <a:stretch/>
        </p:blipFill>
        <p:spPr bwMode="auto">
          <a:xfrm>
            <a:off x="8169965" y="3339686"/>
            <a:ext cx="3952185" cy="33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>
            <a:extLst>
              <a:ext uri="{FF2B5EF4-FFF2-40B4-BE49-F238E27FC236}">
                <a16:creationId xmlns:a16="http://schemas.microsoft.com/office/drawing/2014/main" id="{86CE286F-18DD-4A48-9D31-EFC56DD3F9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9-му класі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інформатики ви ознайомилися з новими видами програмного забезпечення: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F937AC2-C5F4-4C55-8915-030499F2844C}"/>
              </a:ext>
            </a:extLst>
          </p:cNvPr>
          <p:cNvSpPr/>
          <p:nvPr/>
        </p:nvSpPr>
        <p:spPr>
          <a:xfrm>
            <a:off x="77546" y="2264031"/>
            <a:ext cx="3951825" cy="2285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i="1" kern="0" dirty="0">
                <a:solidFill>
                  <a:srgbClr val="FFFFFF"/>
                </a:solidFill>
              </a:rPr>
              <a:t>програмами для забезпечення обміну даними в комп'ютерних мережах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4660E42-EC70-401C-BDE2-4E0F7E06AD7C}"/>
              </a:ext>
            </a:extLst>
          </p:cNvPr>
          <p:cNvSpPr/>
          <p:nvPr/>
        </p:nvSpPr>
        <p:spPr>
          <a:xfrm>
            <a:off x="4110552" y="2264031"/>
            <a:ext cx="1992074" cy="22858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пошуку й захисту даних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DAE41F5-2A68-481E-85D9-9A5F6D5F248F}"/>
              </a:ext>
            </a:extLst>
          </p:cNvPr>
          <p:cNvSpPr/>
          <p:nvPr/>
        </p:nvSpPr>
        <p:spPr>
          <a:xfrm>
            <a:off x="6183806" y="2264031"/>
            <a:ext cx="2887061" cy="2285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створення комп'ютерних моделей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22BDEDC-C37F-4902-9C20-EB986E055044}"/>
              </a:ext>
            </a:extLst>
          </p:cNvPr>
          <p:cNvSpPr/>
          <p:nvPr/>
        </p:nvSpPr>
        <p:spPr>
          <a:xfrm>
            <a:off x="9235089" y="2265949"/>
            <a:ext cx="2887061" cy="22858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опрацювання комп'ютерних публікацій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F38FE94-CCBE-4D82-83FB-412A681BF910}"/>
              </a:ext>
            </a:extLst>
          </p:cNvPr>
          <p:cNvSpPr/>
          <p:nvPr/>
        </p:nvSpPr>
        <p:spPr>
          <a:xfrm>
            <a:off x="72007" y="4664912"/>
            <a:ext cx="3973050" cy="14874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опрацювання векторних зображень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A4B09E8-B878-4F47-91C9-8A0FDD532FC5}"/>
              </a:ext>
            </a:extLst>
          </p:cNvPr>
          <p:cNvSpPr/>
          <p:nvPr/>
        </p:nvSpPr>
        <p:spPr>
          <a:xfrm>
            <a:off x="4110552" y="4664912"/>
            <a:ext cx="3973050" cy="14874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розміщення різноманітних даних в Інтернеті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BEA7D68-0DB1-4F6C-9CB9-8ACC21277D51}"/>
              </a:ext>
            </a:extLst>
          </p:cNvPr>
          <p:cNvSpPr/>
          <p:nvPr/>
        </p:nvSpPr>
        <p:spPr>
          <a:xfrm>
            <a:off x="8149100" y="4664912"/>
            <a:ext cx="3973050" cy="14874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опрацювання даних у «хмарах» і групах тощо</a:t>
            </a:r>
          </a:p>
        </p:txBody>
      </p:sp>
      <p:sp>
        <p:nvSpPr>
          <p:cNvPr id="15" name="AutoShape 61">
            <a:extLst>
              <a:ext uri="{FF2B5EF4-FFF2-40B4-BE49-F238E27FC236}">
                <a16:creationId xmlns:a16="http://schemas.microsoft.com/office/drawing/2014/main" id="{7E9991E0-F721-4F40-9F27-718BE52AED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Удосконалили свої знання та вміння: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98C59-01FA-4CA0-8CE9-93AFEF92428C}"/>
              </a:ext>
            </a:extLst>
          </p:cNvPr>
          <p:cNvSpPr txBox="1"/>
          <p:nvPr/>
        </p:nvSpPr>
        <p:spPr>
          <a:xfrm>
            <a:off x="72008" y="516247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розв'язування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компетентнісних</a:t>
            </a:r>
            <a:r>
              <a:rPr lang="uk-UA" sz="2800" b="1" i="1" kern="0" dirty="0">
                <a:solidFill>
                  <a:srgbClr val="FFFF00"/>
                </a:solidFill>
              </a:rPr>
              <a:t> задач </a:t>
            </a:r>
            <a:r>
              <a:rPr lang="uk-UA" sz="2800" b="1" i="1" kern="0" dirty="0">
                <a:solidFill>
                  <a:srgbClr val="FFFFFF"/>
                </a:solidFill>
              </a:rPr>
              <a:t>ви повинні продемонструвати вміння застосовувати це програмне забезпечення.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687BB24-2E94-4A2C-9B94-1A4973D7F093}"/>
              </a:ext>
            </a:extLst>
          </p:cNvPr>
          <p:cNvSpPr/>
          <p:nvPr/>
        </p:nvSpPr>
        <p:spPr>
          <a:xfrm>
            <a:off x="72008" y="1801825"/>
            <a:ext cx="3973050" cy="1007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програмування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8AFA28F-2C71-478F-AFFB-AF62F4F23D0D}"/>
              </a:ext>
            </a:extLst>
          </p:cNvPr>
          <p:cNvSpPr/>
          <p:nvPr/>
        </p:nvSpPr>
        <p:spPr>
          <a:xfrm>
            <a:off x="4110553" y="1801825"/>
            <a:ext cx="3973050" cy="1007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Опрацювання числових даних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98BB326-D853-4341-9269-CB01069B80A3}"/>
              </a:ext>
            </a:extLst>
          </p:cNvPr>
          <p:cNvSpPr/>
          <p:nvPr/>
        </p:nvSpPr>
        <p:spPr>
          <a:xfrm>
            <a:off x="8149101" y="1801825"/>
            <a:ext cx="3973050" cy="1007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Опрацювання презентацій</a:t>
            </a:r>
          </a:p>
        </p:txBody>
      </p:sp>
      <p:pic>
        <p:nvPicPr>
          <p:cNvPr id="12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CAAFCD5B-7D5F-4A1E-AAE6-C530D096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21" y="2899818"/>
            <a:ext cx="2172224" cy="21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lh3.ggpht.com/GkNfqm17WFuzaIR87_oz690ErF63hL08Ngj73QtDxyWlCOF80d2gWd2GHrPLJJ-YmHYS=w300">
            <a:extLst>
              <a:ext uri="{FF2B5EF4-FFF2-40B4-BE49-F238E27FC236}">
                <a16:creationId xmlns:a16="http://schemas.microsoft.com/office/drawing/2014/main" id="{D6F96A49-5ECA-4E4E-899A-E90A89F6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50" y="2916735"/>
            <a:ext cx="2113393" cy="21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id="{8264302F-D2FC-416D-B4C0-90D1A5DC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29" y="2899818"/>
            <a:ext cx="2113393" cy="21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61">
            <a:extLst>
              <a:ext uri="{FF2B5EF4-FFF2-40B4-BE49-F238E27FC236}">
                <a16:creationId xmlns:a16="http://schemas.microsoft.com/office/drawing/2014/main" id="{8EE59AC4-A816-4102-8831-AF16D98370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 етапи розв'язування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компетентнісних</a:t>
            </a:r>
            <a:r>
              <a:rPr lang="uk-UA" sz="2800" b="1" i="1" kern="0" dirty="0">
                <a:solidFill>
                  <a:srgbClr val="FFFFFF"/>
                </a:solidFill>
              </a:rPr>
              <a:t> задач, нагадаємо їх та програмне забезпечення, що може бути використано на кожному з них.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17B8C63-FBAD-4C0F-BCD6-666D00969107}"/>
              </a:ext>
            </a:extLst>
          </p:cNvPr>
          <p:cNvSpPr/>
          <p:nvPr/>
        </p:nvSpPr>
        <p:spPr>
          <a:xfrm>
            <a:off x="72007" y="2696127"/>
            <a:ext cx="5642993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Етапи розв’язування задач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B72F4A6-44E4-482F-802D-75B673FBEBC8}"/>
              </a:ext>
            </a:extLst>
          </p:cNvPr>
          <p:cNvSpPr/>
          <p:nvPr/>
        </p:nvSpPr>
        <p:spPr>
          <a:xfrm>
            <a:off x="6271591" y="2696127"/>
            <a:ext cx="5850559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Приклади програмного забезпечення, джерел даних</a:t>
            </a:r>
          </a:p>
        </p:txBody>
      </p:sp>
      <p:sp>
        <p:nvSpPr>
          <p:cNvPr id="10" name="Виноска: зі стрілкою вниз 9">
            <a:extLst>
              <a:ext uri="{FF2B5EF4-FFF2-40B4-BE49-F238E27FC236}">
                <a16:creationId xmlns:a16="http://schemas.microsoft.com/office/drawing/2014/main" id="{D36B995A-565E-416A-9C19-4A593ED7832A}"/>
              </a:ext>
            </a:extLst>
          </p:cNvPr>
          <p:cNvSpPr/>
          <p:nvPr/>
        </p:nvSpPr>
        <p:spPr>
          <a:xfrm>
            <a:off x="72007" y="3821665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EF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Змістовний аналіз, формулювання задачі</a:t>
            </a:r>
          </a:p>
        </p:txBody>
      </p:sp>
      <p:sp>
        <p:nvSpPr>
          <p:cNvPr id="13" name="Виноска: зі стрілкою вниз 12">
            <a:extLst>
              <a:ext uri="{FF2B5EF4-FFF2-40B4-BE49-F238E27FC236}">
                <a16:creationId xmlns:a16="http://schemas.microsoft.com/office/drawing/2014/main" id="{B5BEA190-184A-4AC0-AF3B-2981869826B5}"/>
              </a:ext>
            </a:extLst>
          </p:cNvPr>
          <p:cNvSpPr/>
          <p:nvPr/>
        </p:nvSpPr>
        <p:spPr>
          <a:xfrm>
            <a:off x="72007" y="5247861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 інформаційних матеріалів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11F8BBC-248F-41DE-8ACB-031834EE5540}"/>
              </a:ext>
            </a:extLst>
          </p:cNvPr>
          <p:cNvSpPr/>
          <p:nvPr/>
        </p:nvSpPr>
        <p:spPr>
          <a:xfrm>
            <a:off x="6271591" y="4472607"/>
            <a:ext cx="5850559" cy="17294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Пошукові системи, добірки посилань, пошукові каталоги, експертні системи, бібліотеки</a:t>
            </a:r>
          </a:p>
        </p:txBody>
      </p:sp>
      <p:sp>
        <p:nvSpPr>
          <p:cNvPr id="3" name="Стрілка: вліво-вправо 2">
            <a:extLst>
              <a:ext uri="{FF2B5EF4-FFF2-40B4-BE49-F238E27FC236}">
                <a16:creationId xmlns:a16="http://schemas.microsoft.com/office/drawing/2014/main" id="{EED725A8-9B0B-4E17-BE04-FC1DF1C19948}"/>
              </a:ext>
            </a:extLst>
          </p:cNvPr>
          <p:cNvSpPr/>
          <p:nvPr/>
        </p:nvSpPr>
        <p:spPr>
          <a:xfrm>
            <a:off x="5541065" y="524786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Виноска: зі стрілкою вниз 7">
            <a:extLst>
              <a:ext uri="{FF2B5EF4-FFF2-40B4-BE49-F238E27FC236}">
                <a16:creationId xmlns:a16="http://schemas.microsoft.com/office/drawing/2014/main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Побудова інформаційної моделі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1729409"/>
          </a:xfrm>
          <a:prstGeom prst="rect">
            <a:avLst/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карт знань, графічний редактор, текстовий процесор,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презентацій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Виноска: зі стрілкою вниз 11">
            <a:extLst>
              <a:ext uri="{FF2B5EF4-FFF2-40B4-BE49-F238E27FC236}">
                <a16:creationId xmlns:a16="http://schemas.microsoft.com/office/drawing/2014/main" id="{C33765AA-7821-4DB5-98F1-115D806C83FA}"/>
              </a:ext>
            </a:extLst>
          </p:cNvPr>
          <p:cNvSpPr/>
          <p:nvPr/>
        </p:nvSpPr>
        <p:spPr>
          <a:xfrm>
            <a:off x="54672" y="3264430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Вибір засобів опрацювання даних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8605B89-41E5-42C8-8475-1E638ED34900}"/>
              </a:ext>
            </a:extLst>
          </p:cNvPr>
          <p:cNvSpPr/>
          <p:nvPr/>
        </p:nvSpPr>
        <p:spPr>
          <a:xfrm>
            <a:off x="6271591" y="3649993"/>
            <a:ext cx="5850559" cy="2880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 тощо</a:t>
            </a:r>
          </a:p>
        </p:txBody>
      </p:sp>
      <p:sp>
        <p:nvSpPr>
          <p:cNvPr id="14" name="Виноска: зі стрілкою вниз 13">
            <a:extLst>
              <a:ext uri="{FF2B5EF4-FFF2-40B4-BE49-F238E27FC236}">
                <a16:creationId xmlns:a16="http://schemas.microsoft.com/office/drawing/2014/main" id="{791FD77B-5EF4-425A-A9CA-754BC024B366}"/>
              </a:ext>
            </a:extLst>
          </p:cNvPr>
          <p:cNvSpPr/>
          <p:nvPr/>
        </p:nvSpPr>
        <p:spPr>
          <a:xfrm>
            <a:off x="72008" y="4690626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Опрацювання даних</a:t>
            </a:r>
          </a:p>
        </p:txBody>
      </p:sp>
      <p:sp>
        <p:nvSpPr>
          <p:cNvPr id="15" name="Стрілка: вліво-вправо 14">
            <a:extLst>
              <a:ext uri="{FF2B5EF4-FFF2-40B4-BE49-F238E27FC236}">
                <a16:creationId xmlns:a16="http://schemas.microsoft.com/office/drawing/2014/main" id="{7FA6911E-4F6F-46F1-A046-D40908A226E3}"/>
              </a:ext>
            </a:extLst>
          </p:cNvPr>
          <p:cNvSpPr/>
          <p:nvPr/>
        </p:nvSpPr>
        <p:spPr>
          <a:xfrm>
            <a:off x="5541065" y="491982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815A818C-32A6-441F-AD03-B53FACD407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Подання результатів розв'язування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3826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даних, редактор презентацій чи публікацій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50" name="Picture 2" descr="history, log, plan, results, statistic icon">
            <a:extLst>
              <a:ext uri="{FF2B5EF4-FFF2-40B4-BE49-F238E27FC236}">
                <a16:creationId xmlns:a16="http://schemas.microsoft.com/office/drawing/2014/main" id="{F7C60B2D-94EF-4BD0-AFF4-51AA563C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16" y="3343939"/>
            <a:ext cx="31527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>
            <a:extLst>
              <a:ext uri="{FF2B5EF4-FFF2-40B4-BE49-F238E27FC236}">
                <a16:creationId xmlns:a16="http://schemas.microsoft.com/office/drawing/2014/main" id="{D8066452-DE20-4284-89DD-C5CF170ABA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</a:t>
            </a:r>
            <a:r>
              <a:rPr lang="uk-UA" sz="2800" b="1" i="1" kern="0" dirty="0" err="1">
                <a:solidFill>
                  <a:schemeClr val="bg1"/>
                </a:solidFill>
              </a:rPr>
              <a:t>компетентнісну</a:t>
            </a:r>
            <a:r>
              <a:rPr lang="uk-UA" sz="2800" b="1" i="1" kern="0" dirty="0">
                <a:solidFill>
                  <a:schemeClr val="bg1"/>
                </a:solidFill>
              </a:rPr>
              <a:t> задачу.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36BCF-9A5D-41D4-9405-93AF7E1F73E4}"/>
              </a:ext>
            </a:extLst>
          </p:cNvPr>
          <p:cNvSpPr txBox="1"/>
          <p:nvPr/>
        </p:nvSpPr>
        <p:spPr>
          <a:xfrm>
            <a:off x="72008" y="1806681"/>
            <a:ext cx="343810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</a:t>
            </a:r>
            <a:r>
              <a:rPr lang="uk-UA" sz="2800" b="1" i="1" kern="0" dirty="0">
                <a:solidFill>
                  <a:schemeClr val="bg1"/>
                </a:solidFill>
              </a:rPr>
              <a:t>. Створити програму, яка реалізує гру «Морський бій».</a:t>
            </a:r>
          </a:p>
        </p:txBody>
      </p:sp>
      <p:pic>
        <p:nvPicPr>
          <p:cNvPr id="5122" name="Picture 2" descr="Результат пошуку зображень за запитом &quot;морской бой&quot;">
            <a:extLst>
              <a:ext uri="{FF2B5EF4-FFF2-40B4-BE49-F238E27FC236}">
                <a16:creationId xmlns:a16="http://schemas.microsoft.com/office/drawing/2014/main" id="{7652702B-2182-4A2F-AB04-9630DE04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65" y="1801824"/>
            <a:ext cx="8444886" cy="47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>
            <a:extLst>
              <a:ext uri="{FF2B5EF4-FFF2-40B4-BE49-F238E27FC236}">
                <a16:creationId xmlns:a16="http://schemas.microsoft.com/office/drawing/2014/main" id="{DB0D6269-BB82-452D-970B-69999C55FD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68826</TotalTime>
  <Words>1188</Words>
  <Application>Microsoft Office PowerPoint</Application>
  <PresentationFormat>Широкоэкранный</PresentationFormat>
  <Paragraphs>201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Тема уроку : Визначення теми програмного проекту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523</cp:revision>
  <dcterms:created xsi:type="dcterms:W3CDTF">2016-06-06T19:48:43Z</dcterms:created>
  <dcterms:modified xsi:type="dcterms:W3CDTF">2022-04-07T09:23:56Z</dcterms:modified>
</cp:coreProperties>
</file>