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sldIdLst>
    <p:sldId id="379" r:id="rId2"/>
    <p:sldId id="478" r:id="rId3"/>
    <p:sldId id="487" r:id="rId4"/>
    <p:sldId id="493" r:id="rId5"/>
    <p:sldId id="497" r:id="rId6"/>
    <p:sldId id="494" r:id="rId7"/>
    <p:sldId id="498" r:id="rId8"/>
    <p:sldId id="499" r:id="rId9"/>
    <p:sldId id="500" r:id="rId10"/>
    <p:sldId id="460" r:id="rId11"/>
    <p:sldId id="344" r:id="rId12"/>
    <p:sldId id="501" r:id="rId13"/>
    <p:sldId id="34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006600"/>
    <a:srgbClr val="800000"/>
    <a:srgbClr val="000066"/>
    <a:srgbClr val="000099"/>
    <a:srgbClr val="003300"/>
    <a:srgbClr val="FFFF66"/>
    <a:srgbClr val="FFFF99"/>
    <a:srgbClr val="FF66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9647" autoAdjust="0"/>
  </p:normalViewPr>
  <p:slideViewPr>
    <p:cSldViewPr>
      <p:cViewPr varScale="1">
        <p:scale>
          <a:sx n="70" d="100"/>
          <a:sy n="70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8" y="228601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gif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8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1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3" Type="http://schemas.openxmlformats.org/officeDocument/2006/relationships/image" Target="../media/image21.jpeg" /><Relationship Id="rId7" Type="http://schemas.openxmlformats.org/officeDocument/2006/relationships/image" Target="../media/image25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10" Type="http://schemas.openxmlformats.org/officeDocument/2006/relationships/image" Target="../media/image5.png" /><Relationship Id="rId4" Type="http://schemas.openxmlformats.org/officeDocument/2006/relationships/image" Target="../media/image22.png" /><Relationship Id="rId9" Type="http://schemas.openxmlformats.org/officeDocument/2006/relationships/image" Target="../media/image27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3" Type="http://schemas.openxmlformats.org/officeDocument/2006/relationships/image" Target="../media/image24.png" /><Relationship Id="rId7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28.png" /><Relationship Id="rId9" Type="http://schemas.openxmlformats.org/officeDocument/2006/relationships/image" Target="../media/image30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 /><Relationship Id="rId3" Type="http://schemas.openxmlformats.org/officeDocument/2006/relationships/image" Target="../media/image24.png" /><Relationship Id="rId7" Type="http://schemas.openxmlformats.org/officeDocument/2006/relationships/image" Target="../media/image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28.png" /><Relationship Id="rId9" Type="http://schemas.openxmlformats.org/officeDocument/2006/relationships/image" Target="../media/image3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1.png" /><Relationship Id="rId4" Type="http://schemas.openxmlformats.org/officeDocument/2006/relationships/image" Target="../media/image10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2.jpeg" /><Relationship Id="rId4" Type="http://schemas.openxmlformats.org/officeDocument/2006/relationships/image" Target="../media/image10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3.png" /><Relationship Id="rId5" Type="http://schemas.openxmlformats.org/officeDocument/2006/relationships/image" Target="../media/image12.jpeg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4.png" /><Relationship Id="rId5" Type="http://schemas.openxmlformats.org/officeDocument/2006/relationships/image" Target="../media/image12.jpeg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4.png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0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7.png" /><Relationship Id="rId4" Type="http://schemas.openxmlformats.org/officeDocument/2006/relationships/image" Target="../media/image1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978026" y="586724"/>
            <a:ext cx="8058470" cy="4642476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" y="917046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120896" y="798288"/>
            <a:ext cx="7771584" cy="4224040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>
                <a:latin typeface="Calibri" pitchFamily="34" charset="0"/>
                <a:cs typeface="Calibri" pitchFamily="34" charset="0"/>
              </a:rPr>
              <a:t>Складання та виконання алгоритмів з елементами управління. 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4400" b="1" dirty="0">
                <a:latin typeface="Calibri" pitchFamily="34" charset="0"/>
                <a:cs typeface="Calibri" pitchFamily="34" charset="0"/>
              </a:rPr>
              <a:t>Елемент для введення даних: </a:t>
            </a:r>
            <a:r>
              <a:rPr lang="uk-UA" sz="4800" b="1" dirty="0">
                <a:latin typeface="Calibri" pitchFamily="34" charset="0"/>
                <a:cs typeface="Calibri" pitchFamily="34" charset="0"/>
              </a:rPr>
              <a:t>прапорець</a:t>
            </a:r>
            <a:endParaRPr lang="uk-UA" sz="4800" b="1" kern="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26696" y="4547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491884" y="45470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" y="5964561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15" y="6003565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46" y="104927"/>
            <a:ext cx="4758830" cy="108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Пов’язане зображе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7738"/>
            <a:ext cx="3279812" cy="23937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42392"/>
            <a:ext cx="5544616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latin typeface="Calibri" pitchFamily="34" charset="0"/>
                <a:cs typeface="Calibri" pitchFamily="34" charset="0"/>
              </a:rPr>
              <a:t>Домашнє завдання</a:t>
            </a: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83999" y="1133954"/>
            <a:ext cx="8464465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Вивчити §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с.1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61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-16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uk-UA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 всі запитання </a:t>
            </a:r>
          </a:p>
          <a:p>
            <a:pPr marL="811213" lvl="3" indent="0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 завдання з рубрик</a:t>
            </a: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</a:t>
            </a:r>
            <a:b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словничок </a:t>
            </a:r>
          </a:p>
          <a:p>
            <a:pPr marL="0" indent="0">
              <a:buNone/>
            </a:pP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" y="128880"/>
            <a:ext cx="1295400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8588" y="190853"/>
            <a:ext cx="137541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:\Documents and Settings\User\Рабочий стол\Новая папка\Інформатика_8_Морз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25" y="1441586"/>
            <a:ext cx="2013142" cy="314672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52400" h="1524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2" y="3228429"/>
            <a:ext cx="2939450" cy="44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" y="3906262"/>
            <a:ext cx="2937736" cy="34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43" y="3278596"/>
            <a:ext cx="1171575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99792" y="5068733"/>
            <a:ext cx="5961803" cy="697885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25400" algn="ctr"/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Прапорець, перемикач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40" y="3804091"/>
            <a:ext cx="2414885" cy="3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5" y="5229999"/>
            <a:ext cx="2043596" cy="8304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651" y="346925"/>
            <a:ext cx="673285" cy="6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" y="242392"/>
            <a:ext cx="947857" cy="842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31" y="340036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82836" y="2132856"/>
            <a:ext cx="8221611" cy="77134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uk-UA" sz="32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3</a:t>
            </a:r>
            <a:r>
              <a:rPr lang="uk-UA" sz="280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6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Замовлення квітів</a:t>
            </a:r>
            <a:endParaRPr lang="uk-UA" sz="2800" b="1" spc="50" dirty="0">
              <a:ln w="11430"/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214246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899" y="5353049"/>
            <a:ext cx="1933834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7650"/>
            <a:ext cx="1872208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499920" y="17180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644976" y="167438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07" y="4834292"/>
            <a:ext cx="2086297" cy="1854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37215"/>
            <a:ext cx="1848641" cy="18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1" y="3077350"/>
            <a:ext cx="3600400" cy="3513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05" y="3064774"/>
            <a:ext cx="3594627" cy="352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31" y="340036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82836" y="2132856"/>
            <a:ext cx="8221611" cy="77134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uk-UA" sz="32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4</a:t>
            </a:r>
            <a:r>
              <a:rPr lang="uk-UA" sz="280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6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Кольорова форма</a:t>
            </a:r>
            <a:endParaRPr lang="uk-UA" sz="2800" b="1" spc="50" dirty="0">
              <a:ln w="11430"/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214246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899" y="5353049"/>
            <a:ext cx="1933834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7650"/>
            <a:ext cx="1872208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499920" y="17180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644976" y="167438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07" y="4834292"/>
            <a:ext cx="2086297" cy="1854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37215"/>
            <a:ext cx="1848641" cy="18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6" y="3206923"/>
            <a:ext cx="3387521" cy="289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89" y="3087363"/>
            <a:ext cx="4529781" cy="359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5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7"/>
          </a:xfrm>
        </p:spPr>
        <p:txBody>
          <a:bodyPr/>
          <a:lstStyle/>
          <a:p>
            <a:pPr eaLnBrk="1" hangingPunct="1"/>
            <a:r>
              <a:rPr lang="uk-UA" altLang="uk-UA" sz="3100" b="1" dirty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8" y="1708152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ru-RU" dirty="0">
                <a:solidFill>
                  <a:schemeClr val="bg1">
                    <a:lumMod val="90000"/>
                  </a:schemeClr>
                </a:solidFill>
              </a:rPr>
              <a:t> О.Ф., </a:t>
            </a:r>
            <a:r>
              <a:rPr lang="ru-RU" dirty="0" err="1">
                <a:solidFill>
                  <a:schemeClr val="bg1">
                    <a:lumMod val="90000"/>
                  </a:schemeClr>
                </a:solidFill>
              </a:rPr>
              <a:t>вчитель</a:t>
            </a:r>
            <a:r>
              <a:rPr lang="ru-RU" dirty="0">
                <a:solidFill>
                  <a:schemeClr val="bg1">
                    <a:lumMod val="9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0000"/>
                  </a:schemeClr>
                </a:solidFill>
              </a:rPr>
              <a:t>інформатики</a:t>
            </a:r>
            <a:r>
              <a:rPr lang="ru-RU" dirty="0">
                <a:solidFill>
                  <a:schemeClr val="bg1">
                    <a:lumMod val="90000"/>
                  </a:schemeClr>
                </a:solidFill>
              </a:rPr>
              <a:t> ЗОШ№23, </a:t>
            </a:r>
            <a:r>
              <a:rPr lang="ru-RU" dirty="0" err="1">
                <a:solidFill>
                  <a:schemeClr val="bg1">
                    <a:lumMod val="90000"/>
                  </a:schemeClr>
                </a:solidFill>
              </a:rPr>
              <a:t>Луцьк</a:t>
            </a: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8" y="332656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95" y="130832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Елементи управління логічного значення величини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1507894" y="1916832"/>
            <a:ext cx="6519679" cy="7679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Для реалізації розгалуження в проекті можна використати елементи управління:</a:t>
            </a: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94" y="2108007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87" y="2060848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58" y="3420390"/>
            <a:ext cx="8409406" cy="16627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2" name="TextBox 31"/>
          <p:cNvSpPr txBox="1"/>
          <p:nvPr/>
        </p:nvSpPr>
        <p:spPr>
          <a:xfrm>
            <a:off x="729784" y="2750405"/>
            <a:ext cx="3421457" cy="510778"/>
          </a:xfrm>
          <a:prstGeom prst="wedgeRoundRectCallout">
            <a:avLst>
              <a:gd name="adj1" fmla="val 117181"/>
              <a:gd name="adj2" fmla="val 214595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Прапорець</a:t>
            </a:r>
            <a:r>
              <a:rPr lang="uk-UA" sz="24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CheckBox</a:t>
            </a:r>
            <a:endParaRPr lang="uk-UA" sz="2400" b="1" kern="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3728" y="5460533"/>
            <a:ext cx="3715314" cy="510778"/>
          </a:xfrm>
          <a:prstGeom prst="wedgeRoundRectCallout">
            <a:avLst>
              <a:gd name="adj1" fmla="val 80553"/>
              <a:gd name="adj2" fmla="val -194419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Перемикач</a:t>
            </a:r>
            <a:r>
              <a:rPr lang="uk-UA" sz="24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RadioButton</a:t>
            </a:r>
            <a:endParaRPr lang="uk-UA" sz="2400" b="1" kern="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Прямокутник 16"/>
          <p:cNvSpPr/>
          <p:nvPr/>
        </p:nvSpPr>
        <p:spPr>
          <a:xfrm>
            <a:off x="6180941" y="4159716"/>
            <a:ext cx="479291" cy="493420"/>
          </a:xfrm>
          <a:prstGeom prst="rect">
            <a:avLst/>
          </a:prstGeom>
          <a:noFill/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кутник 16"/>
          <p:cNvSpPr/>
          <p:nvPr/>
        </p:nvSpPr>
        <p:spPr>
          <a:xfrm>
            <a:off x="6840895" y="4159716"/>
            <a:ext cx="479291" cy="493420"/>
          </a:xfrm>
          <a:prstGeom prst="rect">
            <a:avLst/>
          </a:prstGeom>
          <a:noFill/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94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Елементи управління логічного значення величини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26132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6" y="1916832"/>
            <a:ext cx="7235024" cy="68445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22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Дані елементи можуть набувати один із двох виглядів:</a:t>
            </a:r>
            <a:endParaRPr lang="uk-UA" sz="2200" kern="12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2" y="2030608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76" y="2030608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87697" y="2812535"/>
            <a:ext cx="3928505" cy="461665"/>
          </a:xfrm>
          <a:prstGeom prst="flowChartOnlineStorag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Увімкнений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4427984" y="2823319"/>
            <a:ext cx="3774856" cy="461665"/>
          </a:xfrm>
          <a:prstGeom prst="flowChartOnlineStorag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Не увімкнений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7852" y="3356992"/>
            <a:ext cx="8308296" cy="1084421"/>
          </a:xfrm>
          <a:prstGeom prst="downArrowCallout">
            <a:avLst>
              <a:gd name="adj1" fmla="val 27517"/>
              <a:gd name="adj2" fmla="val 382422"/>
              <a:gd name="adj3" fmla="val 26258"/>
              <a:gd name="adj4" fmla="val 6749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Тому за їх допомогою у програмний код можна передати логічне значення:</a:t>
            </a:r>
          </a:p>
        </p:txBody>
      </p:sp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09" y="2789204"/>
            <a:ext cx="656139" cy="5083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70" y="4911174"/>
            <a:ext cx="1015752" cy="7869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Результат пошуку зображень за запитом &quot;перемикач false tru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37" y="4312953"/>
            <a:ext cx="2223125" cy="646769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олилиния 34"/>
          <p:cNvSpPr/>
          <p:nvPr/>
        </p:nvSpPr>
        <p:spPr>
          <a:xfrm>
            <a:off x="973215" y="4585720"/>
            <a:ext cx="3363728" cy="1437835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153" tIns="91440" rIns="662153" bIns="91440" numCol="1" spcCol="1270" anchor="ctr" anchorCtr="0">
            <a:noAutofit/>
          </a:bodyPr>
          <a:lstStyle/>
          <a:p>
            <a:pPr lvl="0" algn="ctr" defTabSz="1066800">
              <a:spcAft>
                <a:spcPts val="0"/>
              </a:spcAft>
            </a:pPr>
            <a:r>
              <a:rPr lang="en-US" sz="6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True</a:t>
            </a:r>
            <a:endParaRPr lang="uk-UA" sz="6000" b="1" kern="12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 flipH="1">
            <a:off x="4554112" y="4585720"/>
            <a:ext cx="3270753" cy="1437835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143" tIns="91440" rIns="711143" bIns="91440" numCol="1" spcCol="1270" anchor="ctr" anchorCtr="0">
            <a:noAutofit/>
          </a:bodyPr>
          <a:lstStyle/>
          <a:p>
            <a:pPr algn="ctr" defTabSz="1066800">
              <a:spcAft>
                <a:spcPts val="0"/>
              </a:spcAft>
            </a:pP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False</a:t>
            </a:r>
            <a:endParaRPr lang="uk-UA" sz="6000" b="1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Елементи управління логічного значення величин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6" y="1916832"/>
            <a:ext cx="7235024" cy="6844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Компонент </a:t>
            </a:r>
            <a:r>
              <a:rPr lang="en-US" sz="20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CheckBox</a:t>
            </a: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має особливі стандартні властивості:</a:t>
            </a: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8" y="2030607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65" y="202872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кутник 6"/>
          <p:cNvSpPr/>
          <p:nvPr/>
        </p:nvSpPr>
        <p:spPr>
          <a:xfrm>
            <a:off x="379361" y="2745210"/>
            <a:ext cx="1706155" cy="1154162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Checked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79438" y="4574290"/>
            <a:ext cx="5522376" cy="1200329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Стан прапорця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Дає змогу задавати стан увімкнення прапорця за одним із параметрів: </a:t>
            </a:r>
            <a:r>
              <a:rPr lang="uk-UA" b="1" kern="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увімкнений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cb</a:t>
            </a:r>
            <a:r>
              <a:rPr lang="uk-UA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hecked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b="1" kern="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не увімкнений </a:t>
            </a:r>
            <a:r>
              <a:rPr 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cbUnChecked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проміжний стан (</a:t>
            </a:r>
            <a:r>
              <a:rPr lang="uk-UA" kern="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сірий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b="1" kern="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cbGrayed</a:t>
            </a:r>
            <a:endParaRPr lang="en-US" b="1" kern="0" dirty="0">
              <a:solidFill>
                <a:schemeClr val="accent1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Прямокутник 8"/>
          <p:cNvSpPr/>
          <p:nvPr/>
        </p:nvSpPr>
        <p:spPr>
          <a:xfrm>
            <a:off x="305177" y="4574290"/>
            <a:ext cx="1780339" cy="1014950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State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64759" y="2745210"/>
            <a:ext cx="5637054" cy="1477328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Зміна стану прапорця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: якщо значення цієї властивості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True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то прапорець </a:t>
            </a:r>
            <a:r>
              <a:rPr lang="uk-UA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увімкнений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;  якщо значення властивості </a:t>
            </a:r>
            <a:r>
              <a: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False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то прапорець </a:t>
            </a:r>
            <a:r>
              <a:rPr lang="uk-UA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не увімкнений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(немає позначки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),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значення змінюється автоматично, хоча його також можна змінити у програмному коді</a:t>
            </a:r>
          </a:p>
        </p:txBody>
      </p:sp>
      <p:pic>
        <p:nvPicPr>
          <p:cNvPr id="35" name="Picture 2" descr="Результат пошуку зображень за запитом &quot;перемикач false tru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12" y="2745210"/>
            <a:ext cx="797026" cy="262800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7" y="3748108"/>
            <a:ext cx="821129" cy="94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2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Елементи управління логічного значення величин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6" y="1916832"/>
            <a:ext cx="7235024" cy="6844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Компонент </a:t>
            </a:r>
            <a:r>
              <a:rPr lang="en-US" sz="20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CheckBox</a:t>
            </a: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має особливі стандартні властивості:</a:t>
            </a: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8" y="2030607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65" y="202872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кутник 6"/>
          <p:cNvSpPr/>
          <p:nvPr/>
        </p:nvSpPr>
        <p:spPr>
          <a:xfrm>
            <a:off x="379361" y="2745210"/>
            <a:ext cx="1706155" cy="1154162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OnClick</a:t>
            </a:r>
            <a:endParaRPr lang="uk-UA" sz="2400" b="1" kern="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2099" y="4388911"/>
            <a:ext cx="5522376" cy="1323439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Виникає, коли користувач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вмикає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чи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вимикає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прапорець, якщо користувач мишею увімкнув-вимкнув прапорець, чи якщо така зміна передбачена у програмному коді</a:t>
            </a:r>
            <a:endParaRPr lang="en-US" sz="2000" kern="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Прямокутник 8"/>
          <p:cNvSpPr/>
          <p:nvPr/>
        </p:nvSpPr>
        <p:spPr>
          <a:xfrm>
            <a:off x="305177" y="4574290"/>
            <a:ext cx="1780339" cy="1014950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1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OnChange</a:t>
            </a:r>
            <a:r>
              <a:rPr lang="en-US" sz="21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64760" y="2860626"/>
            <a:ext cx="5637054" cy="1015663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Виникає кожного разу, коли користувач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вмикає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чи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вимикає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прапорець на формі після запуску програми на виконання</a:t>
            </a:r>
          </a:p>
        </p:txBody>
      </p:sp>
      <p:pic>
        <p:nvPicPr>
          <p:cNvPr id="35" name="Picture 2" descr="Результат пошуку зображень за запитом &quot;перемикач false tru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12" y="2745210"/>
            <a:ext cx="797026" cy="262800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4" y="3899372"/>
            <a:ext cx="5810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7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Елементи управління логічного значення величин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6" y="1916832"/>
            <a:ext cx="7235024" cy="91200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spcAft>
                <a:spcPts val="0"/>
              </a:spcAft>
            </a:pP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Зміна передбачена у програмному коді, що виконується після натиснення деякої кнопки, за допомогою команди:</a:t>
            </a: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2" y="2144385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03" y="2144384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33140" y="2875002"/>
            <a:ext cx="7643495" cy="646331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ChB</a:t>
            </a:r>
            <a:r>
              <a:rPr lang="uk-UA" sz="36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.Checked:=</a:t>
            </a:r>
            <a:r>
              <a:rPr lang="uk-UA" sz="36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not</a:t>
            </a:r>
            <a:r>
              <a:rPr lang="uk-UA" sz="36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ChB</a:t>
            </a:r>
            <a:r>
              <a:rPr lang="uk-UA" sz="36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.Checked;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9250" y="3648240"/>
            <a:ext cx="3852136" cy="1938992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При натисненні на таку кнопку стан прапорця зміниться на протилежний — відбудеться </a:t>
            </a:r>
            <a:r>
              <a:rPr lang="en-US" sz="20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OnChange</a:t>
            </a:r>
            <a:r>
              <a:rPr lang="en-US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,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а подія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en-US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en-US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uk-UA" sz="20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іск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— ні, адже мишею на прапорці не клацали.</a:t>
            </a:r>
            <a:endParaRPr lang="uk-UA" sz="20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11038" y="3648240"/>
            <a:ext cx="3777387" cy="1938992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Щоб додати до програмного коду процедуру опрацювання однієї з цих подій, можна двічі клацнути на ній у таблиці вікна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Інспектор об'єктів</a:t>
            </a:r>
          </a:p>
          <a:p>
            <a:pPr algn="ctr"/>
            <a:endParaRPr lang="uk-UA" sz="2000" b="1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Прямокутник 6"/>
          <p:cNvSpPr/>
          <p:nvPr/>
        </p:nvSpPr>
        <p:spPr>
          <a:xfrm flipH="1">
            <a:off x="4939679" y="5602870"/>
            <a:ext cx="1721773" cy="761099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OnClick</a:t>
            </a:r>
            <a:endParaRPr lang="uk-UA" sz="2400" b="1" kern="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Прямокутник 8"/>
          <p:cNvSpPr/>
          <p:nvPr/>
        </p:nvSpPr>
        <p:spPr>
          <a:xfrm>
            <a:off x="2413533" y="5581588"/>
            <a:ext cx="1780339" cy="815967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OnChange</a:t>
            </a:r>
            <a:r>
              <a:rPr lang="en-US" sz="21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1" y="5654688"/>
            <a:ext cx="5810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2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Елементи управління логічного значення величин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6" y="1916832"/>
            <a:ext cx="7235024" cy="136815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spcAft>
                <a:spcPts val="0"/>
              </a:spcAft>
            </a:pP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Властивість </a:t>
            </a:r>
            <a:r>
              <a:rPr lang="en-US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Checked</a:t>
            </a:r>
            <a:r>
              <a:rPr lang="en-US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елемента управління </a:t>
            </a:r>
            <a:r>
              <a:rPr lang="en-US" sz="20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RadioButton</a:t>
            </a:r>
            <a:r>
              <a:rPr lang="en-US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яка визначає стан перемикача, не може бути змінена у програмному коді, на відміну від аналогічної в елемента управління </a:t>
            </a:r>
            <a:r>
              <a:rPr lang="en-US" sz="20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CheckBox</a:t>
            </a:r>
            <a:endParaRPr lang="uk-UA" sz="2000" b="1" kern="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8" y="237193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02" y="2372832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2" y="3502665"/>
            <a:ext cx="2311607" cy="9671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67" y="3590999"/>
            <a:ext cx="4394396" cy="7904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5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Елементи управління логічного значення величини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1507894" y="1916832"/>
            <a:ext cx="6519679" cy="7679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19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На форму можна додати компоненти, якщо необхідно розмістити декілька груп прапорців чи перемикачів</a:t>
            </a: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94" y="2108007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87" y="2060848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кутник 16"/>
          <p:cNvSpPr/>
          <p:nvPr/>
        </p:nvSpPr>
        <p:spPr>
          <a:xfrm>
            <a:off x="6840894" y="1367486"/>
            <a:ext cx="479291" cy="493420"/>
          </a:xfrm>
          <a:prstGeom prst="rect">
            <a:avLst/>
          </a:prstGeom>
          <a:noFill/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5"/>
          <a:stretch/>
        </p:blipFill>
        <p:spPr bwMode="auto">
          <a:xfrm>
            <a:off x="410281" y="3573016"/>
            <a:ext cx="8203191" cy="131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кутник 16"/>
          <p:cNvSpPr/>
          <p:nvPr/>
        </p:nvSpPr>
        <p:spPr>
          <a:xfrm>
            <a:off x="5364088" y="4060014"/>
            <a:ext cx="1231776" cy="593121"/>
          </a:xfrm>
          <a:prstGeom prst="rect">
            <a:avLst/>
          </a:prstGeom>
          <a:noFill/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TextBox 31"/>
          <p:cNvSpPr txBox="1"/>
          <p:nvPr/>
        </p:nvSpPr>
        <p:spPr>
          <a:xfrm>
            <a:off x="519990" y="2965299"/>
            <a:ext cx="3933619" cy="442674"/>
          </a:xfrm>
          <a:prstGeom prst="wedgeRoundRectCallout">
            <a:avLst>
              <a:gd name="adj1" fmla="val 72192"/>
              <a:gd name="adj2" fmla="val 234032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Група перемикачів </a:t>
            </a:r>
            <a:r>
              <a:rPr lang="en-US" sz="20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RadioGroup</a:t>
            </a:r>
            <a:endParaRPr lang="uk-UA" sz="2000" b="1" kern="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4791" y="5229200"/>
            <a:ext cx="3474528" cy="442674"/>
          </a:xfrm>
          <a:prstGeom prst="wedgeRoundRectCallout">
            <a:avLst>
              <a:gd name="adj1" fmla="val 73708"/>
              <a:gd name="adj2" fmla="val -195446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Група прапорців </a:t>
            </a:r>
            <a:r>
              <a:rPr lang="en-US" sz="20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CheckGroup</a:t>
            </a:r>
            <a:endParaRPr lang="uk-UA" sz="2000" b="1" kern="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1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Елементи управління логічного значення величин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6" y="1916832"/>
            <a:ext cx="7235024" cy="6844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Елементи управління </a:t>
            </a:r>
            <a:r>
              <a:rPr lang="en-US" sz="20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RadioGroup</a:t>
            </a:r>
            <a:r>
              <a:rPr lang="en-US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en-US" sz="20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CheckGroup</a:t>
            </a:r>
            <a:r>
              <a:rPr lang="en-US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мають  властивості :</a:t>
            </a: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8" y="2030607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65" y="202872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кутник 6"/>
          <p:cNvSpPr/>
          <p:nvPr/>
        </p:nvSpPr>
        <p:spPr>
          <a:xfrm>
            <a:off x="379361" y="2564904"/>
            <a:ext cx="1706155" cy="738664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Caption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64758" y="2745210"/>
            <a:ext cx="5071537" cy="369332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Заголовок групи</a:t>
            </a:r>
          </a:p>
        </p:txBody>
      </p:sp>
      <p:sp>
        <p:nvSpPr>
          <p:cNvPr id="27" name="Прямокутник 6"/>
          <p:cNvSpPr/>
          <p:nvPr/>
        </p:nvSpPr>
        <p:spPr>
          <a:xfrm>
            <a:off x="379361" y="3259094"/>
            <a:ext cx="1706155" cy="738664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Columns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64759" y="3212976"/>
            <a:ext cx="5408606" cy="646331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Кількість стовпців елементів у групі. За замовчуванням — 1</a:t>
            </a:r>
          </a:p>
        </p:txBody>
      </p:sp>
      <p:sp>
        <p:nvSpPr>
          <p:cNvPr id="34" name="Прямокутник 6"/>
          <p:cNvSpPr/>
          <p:nvPr/>
        </p:nvSpPr>
        <p:spPr>
          <a:xfrm>
            <a:off x="366405" y="3986480"/>
            <a:ext cx="1706155" cy="738664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Itemlndex</a:t>
            </a:r>
            <a:endParaRPr lang="en-US" b="1" kern="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51802" y="3933056"/>
            <a:ext cx="5650011" cy="923330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uk-UA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Визначає номер (починаючи з 0) елемента управління, який виділений у групі. Якщо не виділений жоден, то значення властивості дорівнює -1</a:t>
            </a:r>
          </a:p>
        </p:txBody>
      </p:sp>
      <p:sp>
        <p:nvSpPr>
          <p:cNvPr id="37" name="Прямокутник 6"/>
          <p:cNvSpPr/>
          <p:nvPr/>
        </p:nvSpPr>
        <p:spPr>
          <a:xfrm>
            <a:off x="301801" y="4897684"/>
            <a:ext cx="1706155" cy="738664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Items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87198" y="4939490"/>
            <a:ext cx="5940375" cy="1200329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uk-UA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Містить список заголовків елементів групи. Для введення заголовків відкривається редактор, який викликають за допомогою кнопки </a:t>
            </a:r>
            <a:r>
              <a:rPr lang="uk-UA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Q, </a:t>
            </a:r>
            <a:r>
              <a:rPr lang="uk-UA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розташованої праворуч у рядку властивості </a:t>
            </a:r>
            <a:r>
              <a:rPr lang="uk-UA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Items</a:t>
            </a:r>
            <a:endParaRPr lang="uk-UA" b="1" kern="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262" y="2718724"/>
            <a:ext cx="695325" cy="7239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652255"/>
            <a:ext cx="695325" cy="7424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1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27" grpId="0" animBg="1"/>
      <p:bldP spid="32" grpId="0" animBg="1"/>
      <p:bldP spid="34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4319</TotalTime>
  <Words>838</Words>
  <Application>Microsoft Office PowerPoint</Application>
  <PresentationFormat>Экран (4:3)</PresentationFormat>
  <Paragraphs>135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з комп'ютером</vt:lpstr>
      <vt:lpstr>Робота з комп'ютером</vt:lpstr>
      <vt:lpstr>Працюємо за комп’ютером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Chashuk</dc:creator>
  <cp:lastModifiedBy>380680591203</cp:lastModifiedBy>
  <cp:revision>619</cp:revision>
  <dcterms:created xsi:type="dcterms:W3CDTF">2012-03-12T11:25:56Z</dcterms:created>
  <dcterms:modified xsi:type="dcterms:W3CDTF">2022-04-07T09:41:25Z</dcterms:modified>
</cp:coreProperties>
</file>