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0" r:id="rId3"/>
    <p:sldId id="266" r:id="rId4"/>
    <p:sldId id="261" r:id="rId5"/>
    <p:sldId id="263" r:id="rId6"/>
    <p:sldId id="264" r:id="rId7"/>
    <p:sldId id="265" r:id="rId8"/>
    <p:sldId id="267" r:id="rId9"/>
    <p:sldId id="262" r:id="rId10"/>
    <p:sldId id="268" r:id="rId11"/>
    <p:sldId id="269" r:id="rId1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51306" autoAdjust="0"/>
  </p:normalViewPr>
  <p:slideViewPr>
    <p:cSldViewPr snapToGrid="0">
      <p:cViewPr>
        <p:scale>
          <a:sx n="92" d="100"/>
          <a:sy n="92" d="100"/>
        </p:scale>
        <p:origin x="-106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18B1F9-6826-4A60-B3A8-F74978D54DC9}" type="datetimeFigureOut">
              <a:rPr lang="uk-UA" smtClean="0"/>
              <a:t>03.05.2022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8C857C-2227-4979-9971-7644E5FA469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79841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C857C-2227-4979-9971-7644E5FA4690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79742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E2B7-F9BA-4850-92BF-C4BA422C7432}" type="datetimeFigureOut">
              <a:rPr lang="uk-UA" smtClean="0"/>
              <a:t>03.05.2022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AF5DD-4B2A-412A-BA5A-0D8C69DFEB4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85027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E2B7-F9BA-4850-92BF-C4BA422C7432}" type="datetimeFigureOut">
              <a:rPr lang="uk-UA" smtClean="0"/>
              <a:t>03.05.2022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AF5DD-4B2A-412A-BA5A-0D8C69DFEB4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61043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E2B7-F9BA-4850-92BF-C4BA422C7432}" type="datetimeFigureOut">
              <a:rPr lang="uk-UA" smtClean="0"/>
              <a:t>03.05.2022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AF5DD-4B2A-412A-BA5A-0D8C69DFEB4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9187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E2B7-F9BA-4850-92BF-C4BA422C7432}" type="datetimeFigureOut">
              <a:rPr lang="uk-UA" smtClean="0"/>
              <a:t>03.05.2022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AF5DD-4B2A-412A-BA5A-0D8C69DFEB4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992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E2B7-F9BA-4850-92BF-C4BA422C7432}" type="datetimeFigureOut">
              <a:rPr lang="uk-UA" smtClean="0"/>
              <a:t>03.05.2022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AF5DD-4B2A-412A-BA5A-0D8C69DFEB4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90496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E2B7-F9BA-4850-92BF-C4BA422C7432}" type="datetimeFigureOut">
              <a:rPr lang="uk-UA" smtClean="0"/>
              <a:t>03.05.2022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AF5DD-4B2A-412A-BA5A-0D8C69DFEB4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64109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E2B7-F9BA-4850-92BF-C4BA422C7432}" type="datetimeFigureOut">
              <a:rPr lang="uk-UA" smtClean="0"/>
              <a:t>03.05.2022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AF5DD-4B2A-412A-BA5A-0D8C69DFEB4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65031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E2B7-F9BA-4850-92BF-C4BA422C7432}" type="datetimeFigureOut">
              <a:rPr lang="uk-UA" smtClean="0"/>
              <a:t>03.05.2022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AF5DD-4B2A-412A-BA5A-0D8C69DFEB4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69303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E2B7-F9BA-4850-92BF-C4BA422C7432}" type="datetimeFigureOut">
              <a:rPr lang="uk-UA" smtClean="0"/>
              <a:t>03.05.2022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AF5DD-4B2A-412A-BA5A-0D8C69DFEB4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75388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E2B7-F9BA-4850-92BF-C4BA422C7432}" type="datetimeFigureOut">
              <a:rPr lang="uk-UA" smtClean="0"/>
              <a:t>03.05.2022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AF5DD-4B2A-412A-BA5A-0D8C69DFEB4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23835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E2B7-F9BA-4850-92BF-C4BA422C7432}" type="datetimeFigureOut">
              <a:rPr lang="uk-UA" smtClean="0"/>
              <a:t>03.05.2022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AF5DD-4B2A-412A-BA5A-0D8C69DFEB4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01518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FE2B7-F9BA-4850-92BF-C4BA422C7432}" type="datetimeFigureOut">
              <a:rPr lang="uk-UA" smtClean="0"/>
              <a:t>03.05.2022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AF5DD-4B2A-412A-BA5A-0D8C69DFEB4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26551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join.naurok.ua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94972" y="711994"/>
            <a:ext cx="9144000" cy="2387600"/>
          </a:xfrm>
        </p:spPr>
        <p:txBody>
          <a:bodyPr>
            <a:noAutofit/>
          </a:bodyPr>
          <a:lstStyle/>
          <a:p>
            <a:r>
              <a:rPr lang="uk-UA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Непрямий масаж серця, як спосіб відновлення діяльності серцево-судинної системи, методика його виконання.</a:t>
            </a:r>
            <a:endParaRPr lang="uk-UA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40134" y="616373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uk-UA" dirty="0"/>
          </a:p>
        </p:txBody>
      </p:sp>
      <p:pic>
        <p:nvPicPr>
          <p:cNvPr id="1028" name="Picture 4" descr="https://uahistory.co/pidruchniki/garasimiv-national-defense-bases-medical-knowledge-boys-10-class-2018/garasimiv-national-defense-bases-medical-knowledge-boys-10-class-2018.files/image3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1041" y="3877203"/>
            <a:ext cx="3232677" cy="2286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0640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/>
              <a:t>Підведення підсумків заняття</a:t>
            </a:r>
            <a:endParaRPr lang="uk-UA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1. Що таке непрямий масаж серця?</a:t>
            </a:r>
          </a:p>
          <a:p>
            <a:r>
              <a:rPr lang="uk-UA" dirty="0"/>
              <a:t>2</a:t>
            </a:r>
            <a:r>
              <a:rPr lang="uk-UA" dirty="0" smtClean="0"/>
              <a:t>. З якого глибиною здійснюється натискання на грудну клітку під час непрямого масажу серця в осіб різного виду?</a:t>
            </a:r>
          </a:p>
          <a:p>
            <a:r>
              <a:rPr lang="uk-UA" dirty="0"/>
              <a:t>3</a:t>
            </a:r>
            <a:r>
              <a:rPr lang="uk-UA" dirty="0" smtClean="0"/>
              <a:t>. Яка частота натискань?</a:t>
            </a:r>
          </a:p>
          <a:p>
            <a:r>
              <a:rPr lang="uk-UA" dirty="0" smtClean="0"/>
              <a:t>4. Які ознаки ефективності проведення непрямого масажу серця?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29207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5389"/>
          </a:xfrm>
        </p:spPr>
        <p:txBody>
          <a:bodyPr>
            <a:normAutofit/>
          </a:bodyPr>
          <a:lstStyle/>
          <a:p>
            <a:r>
              <a:rPr lang="uk-UA" sz="3200" b="1" dirty="0" smtClean="0"/>
              <a:t>Домашнє завдання</a:t>
            </a:r>
            <a:endParaRPr lang="uk-UA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0514"/>
            <a:ext cx="8900886" cy="4898571"/>
          </a:xfrm>
        </p:spPr>
        <p:txBody>
          <a:bodyPr/>
          <a:lstStyle/>
          <a:p>
            <a:r>
              <a:rPr lang="uk-UA" dirty="0" smtClean="0"/>
              <a:t>1. $ 7-8 опрацювати</a:t>
            </a:r>
          </a:p>
          <a:p>
            <a:r>
              <a:rPr lang="uk-UA" dirty="0" smtClean="0"/>
              <a:t>2. Перегляд відео  </a:t>
            </a:r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3. Виконати тест за посиланням</a:t>
            </a:r>
            <a:r>
              <a:rPr lang="ru-RU" dirty="0" smtClean="0"/>
              <a:t> </a:t>
            </a:r>
            <a:r>
              <a:rPr lang="en-US" u="sng" dirty="0" smtClean="0">
                <a:hlinkClick r:id="rId2"/>
              </a:rPr>
              <a:t>join.naurok.ua</a:t>
            </a:r>
            <a:endParaRPr lang="uk-UA" u="sng" dirty="0" smtClean="0"/>
          </a:p>
          <a:p>
            <a:pPr marL="0" indent="0">
              <a:buNone/>
            </a:pPr>
            <a:r>
              <a:rPr lang="ru-RU" dirty="0"/>
              <a:t>Код доступу </a:t>
            </a:r>
            <a:r>
              <a:rPr lang="ru-RU" b="1" dirty="0"/>
              <a:t>6375932</a:t>
            </a:r>
            <a:endParaRPr lang="uk-UA" dirty="0"/>
          </a:p>
        </p:txBody>
      </p:sp>
      <p:pic>
        <p:nvPicPr>
          <p:cNvPr id="5" name="Picture 2" descr="https://naurok.com.ua/uploads/files/66757/128279/139882_html/images/128279.00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7632" y="2152423"/>
            <a:ext cx="1794150" cy="1839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265" y="741665"/>
            <a:ext cx="3702092" cy="2057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522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492" y="1914312"/>
            <a:ext cx="7116804" cy="3170215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u-RU" sz="3600" dirty="0" smtClean="0">
                <a:solidFill>
                  <a:srgbClr val="000000"/>
                </a:solidFill>
              </a:rPr>
              <a:t>1. В </a:t>
            </a:r>
            <a:r>
              <a:rPr lang="ru-RU" sz="3600" dirty="0" err="1" smtClean="0">
                <a:solidFill>
                  <a:srgbClr val="000000"/>
                </a:solidFill>
              </a:rPr>
              <a:t>яких</a:t>
            </a:r>
            <a:r>
              <a:rPr lang="ru-RU" sz="3600" dirty="0" smtClean="0">
                <a:solidFill>
                  <a:srgbClr val="000000"/>
                </a:solidFill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</a:rPr>
              <a:t>випадках</a:t>
            </a:r>
            <a:r>
              <a:rPr lang="ru-RU" sz="3600" dirty="0" smtClean="0">
                <a:solidFill>
                  <a:srgbClr val="000000"/>
                </a:solidFill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</a:rPr>
              <a:t>потрібно</a:t>
            </a:r>
            <a:r>
              <a:rPr lang="ru-RU" sz="3600" dirty="0" smtClean="0">
                <a:solidFill>
                  <a:srgbClr val="000000"/>
                </a:solidFill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</a:rPr>
              <a:t>здійснювати</a:t>
            </a:r>
            <a:r>
              <a:rPr lang="ru-RU" sz="3600" dirty="0" smtClean="0"/>
              <a:t> </a:t>
            </a:r>
            <a:r>
              <a:rPr lang="ru-RU" sz="3600" dirty="0" err="1" smtClean="0">
                <a:solidFill>
                  <a:srgbClr val="000000"/>
                </a:solidFill>
              </a:rPr>
              <a:t>непрямий</a:t>
            </a:r>
            <a:r>
              <a:rPr lang="ru-RU" sz="3600" dirty="0" smtClean="0">
                <a:solidFill>
                  <a:srgbClr val="000000"/>
                </a:solidFill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</a:rPr>
              <a:t>масаж</a:t>
            </a:r>
            <a:r>
              <a:rPr lang="ru-RU" sz="3600" dirty="0" smtClean="0">
                <a:solidFill>
                  <a:srgbClr val="000000"/>
                </a:solidFill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</a:rPr>
              <a:t>серця</a:t>
            </a:r>
            <a:r>
              <a:rPr lang="ru-RU" sz="3600" dirty="0" smtClean="0">
                <a:solidFill>
                  <a:srgbClr val="000000"/>
                </a:solidFill>
              </a:rPr>
              <a:t>?</a:t>
            </a:r>
            <a:br>
              <a:rPr lang="ru-RU" sz="3600" dirty="0" smtClean="0">
                <a:solidFill>
                  <a:srgbClr val="000000"/>
                </a:solidFill>
              </a:rPr>
            </a:br>
            <a:r>
              <a:rPr lang="ru-RU" sz="3600" dirty="0" smtClean="0">
                <a:solidFill>
                  <a:srgbClr val="000000"/>
                </a:solidFill>
              </a:rPr>
              <a:t>2.  </a:t>
            </a:r>
            <a:r>
              <a:rPr lang="ru-RU" sz="3600" dirty="0" err="1" smtClean="0">
                <a:solidFill>
                  <a:srgbClr val="000000"/>
                </a:solidFill>
              </a:rPr>
              <a:t>Які</a:t>
            </a:r>
            <a:r>
              <a:rPr lang="ru-RU" sz="3600" dirty="0" smtClean="0">
                <a:solidFill>
                  <a:srgbClr val="000000"/>
                </a:solidFill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</a:rPr>
              <a:t>ознаки</a:t>
            </a:r>
            <a:r>
              <a:rPr lang="ru-RU" sz="3600" dirty="0" smtClean="0">
                <a:solidFill>
                  <a:srgbClr val="000000"/>
                </a:solidFill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</a:rPr>
              <a:t>припинення</a:t>
            </a:r>
            <a:r>
              <a:rPr lang="ru-RU" sz="3600" dirty="0" smtClean="0">
                <a:solidFill>
                  <a:srgbClr val="000000"/>
                </a:solidFill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</a:rPr>
              <a:t>серцевої</a:t>
            </a:r>
            <a:r>
              <a:rPr lang="ru-RU" sz="3600" dirty="0" smtClean="0">
                <a:solidFill>
                  <a:srgbClr val="000000"/>
                </a:solidFill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</a:rPr>
              <a:t>діяльності</a:t>
            </a:r>
            <a:r>
              <a:rPr lang="ru-RU" sz="3600" dirty="0" smtClean="0">
                <a:solidFill>
                  <a:srgbClr val="000000"/>
                </a:solidFill>
              </a:rPr>
              <a:t>?</a:t>
            </a:r>
            <a:br>
              <a:rPr lang="ru-RU" sz="3600" dirty="0" smtClean="0">
                <a:solidFill>
                  <a:srgbClr val="000000"/>
                </a:solidFill>
              </a:rPr>
            </a:br>
            <a:r>
              <a:rPr lang="ru-RU" sz="3600" dirty="0" smtClean="0">
                <a:solidFill>
                  <a:srgbClr val="000000"/>
                </a:solidFill>
              </a:rPr>
              <a:t>3. </a:t>
            </a:r>
            <a:r>
              <a:rPr lang="ru-RU" sz="3600" dirty="0" err="1" smtClean="0">
                <a:solidFill>
                  <a:srgbClr val="000000"/>
                </a:solidFill>
              </a:rPr>
              <a:t>Що</a:t>
            </a:r>
            <a:r>
              <a:rPr lang="ru-RU" sz="3600" dirty="0" smtClean="0">
                <a:solidFill>
                  <a:srgbClr val="000000"/>
                </a:solidFill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</a:rPr>
              <a:t>таке</a:t>
            </a:r>
            <a:r>
              <a:rPr lang="ru-RU" sz="3600" dirty="0" smtClean="0">
                <a:solidFill>
                  <a:srgbClr val="000000"/>
                </a:solidFill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</a:rPr>
              <a:t>реанімаційні</a:t>
            </a:r>
            <a:r>
              <a:rPr lang="ru-RU" sz="3600" dirty="0" smtClean="0">
                <a:solidFill>
                  <a:srgbClr val="000000"/>
                </a:solidFill>
              </a:rPr>
              <a:t> заходи?</a:t>
            </a:r>
            <a:r>
              <a:rPr lang="ru-RU" dirty="0" smtClean="0">
                <a:solidFill>
                  <a:srgbClr val="000000"/>
                </a:solidFill>
              </a:rPr>
              <a:t/>
            </a:r>
            <a:br>
              <a:rPr lang="ru-RU" dirty="0" smtClean="0">
                <a:solidFill>
                  <a:srgbClr val="000000"/>
                </a:solidFill>
              </a:rPr>
            </a:br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694265" y="237066"/>
            <a:ext cx="72474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Актуалізація опорних знань:</a:t>
            </a:r>
            <a:endParaRPr lang="uk-UA" sz="3600" b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069" y="773089"/>
            <a:ext cx="3844119" cy="2282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48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07069"/>
            <a:ext cx="10515600" cy="868588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 smtClean="0"/>
              <a:t>Причини зупинки серця</a:t>
            </a:r>
            <a:endParaRPr lang="uk-UA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75657"/>
            <a:ext cx="10515600" cy="5001306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спазм </a:t>
            </a:r>
            <a:r>
              <a:rPr lang="uk-UA" dirty="0"/>
              <a:t>коронарних судин; </a:t>
            </a:r>
            <a:endParaRPr lang="uk-UA" dirty="0" smtClean="0"/>
          </a:p>
          <a:p>
            <a:r>
              <a:rPr lang="uk-UA" dirty="0" smtClean="0"/>
              <a:t>гостра </a:t>
            </a:r>
            <a:r>
              <a:rPr lang="uk-UA" dirty="0"/>
              <a:t>серцева недостатність</a:t>
            </a:r>
            <a:r>
              <a:rPr lang="uk-UA" dirty="0" smtClean="0"/>
              <a:t>;</a:t>
            </a:r>
          </a:p>
          <a:p>
            <a:r>
              <a:rPr lang="uk-UA" dirty="0" smtClean="0"/>
              <a:t> </a:t>
            </a:r>
            <a:r>
              <a:rPr lang="uk-UA" dirty="0"/>
              <a:t>інфаркт міокарда; </a:t>
            </a:r>
            <a:endParaRPr lang="uk-UA" dirty="0" smtClean="0"/>
          </a:p>
          <a:p>
            <a:r>
              <a:rPr lang="uk-UA" dirty="0" smtClean="0"/>
              <a:t>ураження </a:t>
            </a:r>
            <a:r>
              <a:rPr lang="uk-UA" dirty="0"/>
              <a:t>електричним струмом або блискавкою</a:t>
            </a:r>
            <a:r>
              <a:rPr lang="uk-UA" dirty="0" smtClean="0"/>
              <a:t>;</a:t>
            </a:r>
          </a:p>
          <a:p>
            <a:r>
              <a:rPr lang="uk-UA" dirty="0" smtClean="0"/>
              <a:t> </a:t>
            </a:r>
            <a:r>
              <a:rPr lang="uk-UA" dirty="0"/>
              <a:t>важкі травми. </a:t>
            </a:r>
            <a:endParaRPr lang="uk-UA" dirty="0" smtClean="0"/>
          </a:p>
          <a:p>
            <a:pPr marL="0" indent="0" algn="ctr">
              <a:buNone/>
            </a:pPr>
            <a:r>
              <a:rPr lang="uk-UA" dirty="0" smtClean="0"/>
              <a:t>	</a:t>
            </a:r>
            <a:r>
              <a:rPr lang="uk-UA" sz="3800" b="1" dirty="0" smtClean="0">
                <a:latin typeface="+mj-lt"/>
              </a:rPr>
              <a:t>Ознаки зупинки серця:</a:t>
            </a:r>
          </a:p>
          <a:p>
            <a:r>
              <a:rPr lang="uk-UA" dirty="0" smtClean="0"/>
              <a:t>різка блідість; </a:t>
            </a:r>
          </a:p>
          <a:p>
            <a:r>
              <a:rPr lang="uk-UA" dirty="0" smtClean="0"/>
              <a:t>втрата </a:t>
            </a:r>
            <a:r>
              <a:rPr lang="uk-UA" dirty="0"/>
              <a:t>свідомості</a:t>
            </a:r>
            <a:r>
              <a:rPr lang="uk-UA" dirty="0" smtClean="0"/>
              <a:t>;</a:t>
            </a:r>
          </a:p>
          <a:p>
            <a:r>
              <a:rPr lang="uk-UA" dirty="0" smtClean="0"/>
              <a:t>зникнення </a:t>
            </a:r>
            <a:r>
              <a:rPr lang="uk-UA" dirty="0"/>
              <a:t>пульсу; </a:t>
            </a:r>
            <a:endParaRPr lang="uk-UA" dirty="0" smtClean="0"/>
          </a:p>
          <a:p>
            <a:r>
              <a:rPr lang="uk-UA" dirty="0" smtClean="0"/>
              <a:t>припинення </a:t>
            </a:r>
            <a:r>
              <a:rPr lang="uk-UA" dirty="0"/>
              <a:t>дихання або </a:t>
            </a:r>
            <a:r>
              <a:rPr lang="uk-UA" dirty="0" smtClean="0"/>
              <a:t>поява </a:t>
            </a:r>
            <a:r>
              <a:rPr lang="uk-UA" dirty="0"/>
              <a:t>судомних і рідкісних </a:t>
            </a:r>
            <a:r>
              <a:rPr lang="uk-UA" dirty="0" smtClean="0"/>
              <a:t>вдихів;</a:t>
            </a:r>
          </a:p>
          <a:p>
            <a:r>
              <a:rPr lang="uk-UA" dirty="0" smtClean="0"/>
              <a:t> розширення </a:t>
            </a:r>
            <a:r>
              <a:rPr lang="uk-UA" dirty="0"/>
              <a:t>зіниць.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5258" y="463210"/>
            <a:ext cx="3199279" cy="2491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616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4217" y="153090"/>
            <a:ext cx="10515600" cy="695049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 smtClean="0"/>
              <a:t>Техніка виконання непрямого масажу серця </a:t>
            </a:r>
            <a:endParaRPr lang="uk-UA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25287" y="1028079"/>
            <a:ext cx="978010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uk-UA" dirty="0" smtClean="0">
                <a:cs typeface="Times New Roman" panose="02020603050405020304" pitchFamily="18" charset="0"/>
              </a:rPr>
              <a:t>Покласти </a:t>
            </a:r>
            <a:r>
              <a:rPr lang="uk-UA" dirty="0">
                <a:cs typeface="Times New Roman" panose="02020603050405020304" pitchFamily="18" charset="0"/>
              </a:rPr>
              <a:t>постраждалого на тверду поверхню й стати на коліна з лівої від нього сторони. </a:t>
            </a:r>
            <a:endParaRPr lang="uk-UA" dirty="0" smtClean="0">
              <a:cs typeface="Times New Roman" panose="02020603050405020304" pitchFamily="18" charset="0"/>
            </a:endParaRPr>
          </a:p>
          <a:p>
            <a:r>
              <a:rPr lang="ru-RU" dirty="0">
                <a:cs typeface="Times New Roman" panose="02020603050405020304" pitchFamily="18" charset="0"/>
              </a:rPr>
              <a:t/>
            </a:r>
            <a:br>
              <a:rPr lang="ru-RU" dirty="0">
                <a:cs typeface="Times New Roman" panose="02020603050405020304" pitchFamily="18" charset="0"/>
              </a:rPr>
            </a:br>
            <a:r>
              <a:rPr lang="ru-RU" dirty="0">
                <a:cs typeface="Times New Roman" panose="02020603050405020304" pitchFamily="18" charset="0"/>
              </a:rPr>
              <a:t>2. </a:t>
            </a:r>
            <a:r>
              <a:rPr lang="ru-RU" dirty="0" err="1" smtClean="0">
                <a:cs typeface="Times New Roman" panose="02020603050405020304" pitchFamily="18" charset="0"/>
              </a:rPr>
              <a:t>Знайдіть</a:t>
            </a:r>
            <a:r>
              <a:rPr lang="ru-RU" dirty="0" smtClean="0">
                <a:cs typeface="Times New Roman" panose="02020603050405020304" pitchFamily="18" charset="0"/>
              </a:rPr>
              <a:t> середину </a:t>
            </a:r>
            <a:r>
              <a:rPr lang="ru-RU" dirty="0" err="1" smtClean="0">
                <a:cs typeface="Times New Roman" panose="02020603050405020304" pitchFamily="18" charset="0"/>
              </a:rPr>
              <a:t>грудної</a:t>
            </a:r>
            <a:r>
              <a:rPr lang="ru-RU" dirty="0" smtClean="0"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cs typeface="Times New Roman" panose="02020603050405020304" pitchFamily="18" charset="0"/>
              </a:rPr>
              <a:t>клітки</a:t>
            </a:r>
            <a:r>
              <a:rPr lang="ru-RU" dirty="0" smtClean="0"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cs typeface="Times New Roman" panose="02020603050405020304" pitchFamily="18" charset="0"/>
              </a:rPr>
              <a:t>постраждалого</a:t>
            </a:r>
            <a:r>
              <a:rPr lang="ru-RU" dirty="0" smtClean="0"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uk-UA" dirty="0" smtClean="0">
                <a:cs typeface="Times New Roman" panose="02020603050405020304" pitchFamily="18" charset="0"/>
              </a:rPr>
              <a:t>На </a:t>
            </a:r>
            <a:r>
              <a:rPr lang="uk-UA" dirty="0">
                <a:cs typeface="Times New Roman" panose="02020603050405020304" pitchFamily="18" charset="0"/>
              </a:rPr>
              <a:t>місце проекції серця на грудині покласти долоню однієї руки, а зверху іншу долоню (долоні одна на другій), пальці тримати піднятими, великі пальці повинні дивитися в різні сторони; </a:t>
            </a:r>
            <a:endParaRPr lang="uk-UA" dirty="0" smtClean="0"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cs typeface="Times New Roman" panose="02020603050405020304" pitchFamily="18" charset="0"/>
              </a:rPr>
              <a:t/>
            </a:r>
            <a:br>
              <a:rPr lang="ru-RU" dirty="0">
                <a:cs typeface="Times New Roman" panose="02020603050405020304" pitchFamily="18" charset="0"/>
              </a:rPr>
            </a:br>
            <a:r>
              <a:rPr lang="ru-RU" dirty="0">
                <a:cs typeface="Times New Roman" panose="02020603050405020304" pitchFamily="18" charset="0"/>
              </a:rPr>
              <a:t>3. </a:t>
            </a:r>
            <a:r>
              <a:rPr lang="uk-UA" dirty="0" smtClean="0">
                <a:cs typeface="Times New Roman" panose="02020603050405020304" pitchFamily="18" charset="0"/>
              </a:rPr>
              <a:t>Давити </a:t>
            </a:r>
            <a:r>
              <a:rPr lang="uk-UA" dirty="0">
                <a:cs typeface="Times New Roman" panose="02020603050405020304" pitchFamily="18" charset="0"/>
              </a:rPr>
              <a:t>на грудину необхідно тільки прямими руками, при цьому використовуючи масу тіла (плечового поясу, спини й верхньої половини тулуба). При проведенні непрямого масажу серця у дитини можна використовувати одну руку, а в немовляти </a:t>
            </a:r>
            <a:r>
              <a:rPr lang="uk-UA" dirty="0" smtClean="0">
                <a:cs typeface="Times New Roman" panose="02020603050405020304" pitchFamily="18" charset="0"/>
              </a:rPr>
              <a:t>– вказівний і середній палець.</a:t>
            </a:r>
          </a:p>
          <a:p>
            <a:pPr lvl="0"/>
            <a:endParaRPr lang="ru-RU" dirty="0" smtClean="0">
              <a:cs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612775" algn="l"/>
              </a:tabLst>
            </a:pPr>
            <a:r>
              <a:rPr lang="ru-RU" dirty="0" smtClean="0">
                <a:cs typeface="Times New Roman" panose="02020603050405020304" pitchFamily="18" charset="0"/>
              </a:rPr>
              <a:t>4</a:t>
            </a:r>
            <a:r>
              <a:rPr lang="ru-RU" dirty="0">
                <a:cs typeface="Times New Roman" panose="02020603050405020304" pitchFamily="18" charset="0"/>
              </a:rPr>
              <a:t>. </a:t>
            </a:r>
            <a:r>
              <a:rPr lang="uk-UA" dirty="0" smtClean="0">
                <a:cs typeface="Times New Roman" panose="02020603050405020304" pitchFamily="18" charset="0"/>
              </a:rPr>
              <a:t>Долоні </a:t>
            </a:r>
            <a:r>
              <a:rPr lang="uk-UA" dirty="0">
                <a:cs typeface="Times New Roman" panose="02020603050405020304" pitchFamily="18" charset="0"/>
              </a:rPr>
              <a:t>не повинні відриватися від грудини постраждалого, і кожний наступний рух необхідно робити тільки після того, як грудна клітка повернеться у вихідне положення; </a:t>
            </a:r>
            <a:endParaRPr lang="uk-UA" dirty="0" smtClean="0">
              <a:cs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612775" algn="l"/>
              </a:tabLst>
            </a:pPr>
            <a:endParaRPr lang="uk-UA" dirty="0" smtClean="0">
              <a:cs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612775" algn="l"/>
              </a:tabLst>
            </a:pPr>
            <a:r>
              <a:rPr lang="uk-UA" altLang="uk-UA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5. Ритмічні </a:t>
            </a:r>
            <a:r>
              <a:rPr lang="uk-UA" altLang="uk-UA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натиснення на грудну клітку необхідно робити з такою силою, щоб грудна клітка здавлювалася в дорослої людини на </a:t>
            </a:r>
            <a:r>
              <a:rPr lang="uk-UA" altLang="uk-UA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5-6 </a:t>
            </a:r>
            <a:r>
              <a:rPr lang="uk-UA" altLang="uk-UA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см, у </a:t>
            </a:r>
            <a:r>
              <a:rPr lang="uk-UA" altLang="uk-UA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дитини 1-8 років </a:t>
            </a:r>
            <a:r>
              <a:rPr lang="uk-UA" altLang="uk-UA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 на </a:t>
            </a:r>
            <a:r>
              <a:rPr lang="uk-UA" altLang="uk-UA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4 см</a:t>
            </a:r>
            <a:r>
              <a:rPr lang="uk-UA" altLang="uk-UA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altLang="uk-UA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в немовля (до 1 року)- </a:t>
            </a:r>
            <a:r>
              <a:rPr lang="uk-UA" altLang="uk-UA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uk-UA" altLang="uk-UA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3 сантиметри;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612775" algn="l"/>
              </a:tabLst>
            </a:pPr>
            <a:endParaRPr lang="uk-UA" dirty="0"/>
          </a:p>
          <a:p>
            <a:pPr lvl="0"/>
            <a:r>
              <a:rPr lang="uk-UA" dirty="0" smtClean="0"/>
              <a:t>6. Ритм </a:t>
            </a:r>
            <a:r>
              <a:rPr lang="uk-UA" dirty="0"/>
              <a:t>натиснень на грудну клітку </a:t>
            </a:r>
            <a:r>
              <a:rPr lang="uk-UA" dirty="0" smtClean="0"/>
              <a:t>– 100-120 разів за хвилину (трохи менше ніж 2 натиски за секунду)</a:t>
            </a:r>
            <a:endParaRPr lang="ru-RU" dirty="0" smtClean="0"/>
          </a:p>
          <a:p>
            <a:endParaRPr lang="uk-UA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4500" y="880352"/>
            <a:ext cx="2224585" cy="171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035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uahistory.co/pidruchniki/garasimiv-national-defense-bases-medical-knowledge-boys-10-class-2018/garasimiv-national-defense-bases-medical-knowledge-boys-10-class-2018.files/image3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9061" y="993370"/>
            <a:ext cx="7406898" cy="1824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93183" y="139484"/>
            <a:ext cx="98556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 smtClean="0"/>
              <a:t>Визначення місця натискання на грудній клітці</a:t>
            </a:r>
            <a:endParaRPr lang="uk-UA" sz="2800" dirty="0"/>
          </a:p>
        </p:txBody>
      </p:sp>
      <p:pic>
        <p:nvPicPr>
          <p:cNvPr id="3076" name="Picture 4" descr="https://uahistory.co/pidruchniki/garasimiv-national-defense-bases-medical-knowledge-boys-10-class-2018/garasimiv-national-defense-bases-medical-knowledge-boys-10-class-2018.files/image31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9061" y="4232256"/>
            <a:ext cx="7406898" cy="1824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93183" y="2970978"/>
            <a:ext cx="98556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200" dirty="0" smtClean="0"/>
          </a:p>
          <a:p>
            <a:pPr algn="ctr"/>
            <a:r>
              <a:rPr lang="ru-RU" sz="2800" dirty="0" err="1" smtClean="0"/>
              <a:t>Розташування</a:t>
            </a:r>
            <a:r>
              <a:rPr lang="ru-RU" sz="2800" dirty="0" smtClean="0"/>
              <a:t> </a:t>
            </a:r>
            <a:r>
              <a:rPr lang="ru-RU" sz="2800" dirty="0" err="1"/>
              <a:t>основи</a:t>
            </a:r>
            <a:r>
              <a:rPr lang="ru-RU" sz="2800" dirty="0"/>
              <a:t> </a:t>
            </a:r>
            <a:r>
              <a:rPr lang="ru-RU" sz="2800" dirty="0" err="1"/>
              <a:t>долоні</a:t>
            </a:r>
            <a:r>
              <a:rPr lang="ru-RU" sz="2800" dirty="0"/>
              <a:t> у </a:t>
            </a:r>
            <a:r>
              <a:rPr lang="ru-RU" sz="2800" dirty="0" err="1"/>
              <a:t>визначеній</a:t>
            </a:r>
            <a:r>
              <a:rPr lang="ru-RU" sz="2800" dirty="0"/>
              <a:t> </a:t>
            </a:r>
            <a:r>
              <a:rPr lang="ru-RU" sz="2800" dirty="0" err="1"/>
              <a:t>точці</a:t>
            </a:r>
            <a:r>
              <a:rPr lang="ru-RU" sz="2800" dirty="0"/>
              <a:t> </a:t>
            </a:r>
            <a:r>
              <a:rPr lang="ru-RU" sz="2800" dirty="0" err="1"/>
              <a:t>натискання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823283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uahistory.co/pidruchniki/garasimiv-national-defense-bases-medical-knowledge-boys-10-class-2018/garasimiv-national-defense-bases-medical-knowledge-boys-10-class-2018.files/image320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44" y="2307263"/>
            <a:ext cx="3749537" cy="2652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0045" y="1151536"/>
            <a:ext cx="478926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 err="1"/>
              <a:t>Розташування</a:t>
            </a:r>
            <a:r>
              <a:rPr lang="ru-RU" sz="2800" dirty="0"/>
              <a:t> рук </a:t>
            </a:r>
            <a:r>
              <a:rPr lang="ru-RU" sz="2800" dirty="0" smtClean="0"/>
              <a:t>на </a:t>
            </a:r>
          </a:p>
          <a:p>
            <a:pPr algn="ctr"/>
            <a:r>
              <a:rPr lang="ru-RU" sz="2800" dirty="0" err="1" smtClean="0"/>
              <a:t>грудній</a:t>
            </a:r>
            <a:r>
              <a:rPr lang="ru-RU" sz="2800" dirty="0" smtClean="0"/>
              <a:t> </a:t>
            </a:r>
            <a:r>
              <a:rPr lang="ru-RU" sz="2800" dirty="0" err="1" smtClean="0"/>
              <a:t>клітці</a:t>
            </a:r>
            <a:r>
              <a:rPr lang="ru-RU" sz="2800" dirty="0" smtClean="0"/>
              <a:t> </a:t>
            </a:r>
            <a:r>
              <a:rPr lang="ru-RU" sz="2800" dirty="0" err="1" smtClean="0"/>
              <a:t>постраждалого</a:t>
            </a:r>
            <a:endParaRPr lang="uk-UA" sz="2800" dirty="0"/>
          </a:p>
        </p:txBody>
      </p:sp>
      <p:sp>
        <p:nvSpPr>
          <p:cNvPr id="5" name="AutoShape 4" descr="https://uahistory.co/pidruchniki/garasimiv-national-defense-bases-medical-knowledge-boys-10-class-2018/garasimiv-national-defense-bases-medical-knowledge-boys-10-class-2018.files/image32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4102" name="Picture 6" descr="https://uahistory.co/pidruchniki/garasimiv-national-defense-bases-medical-knowledge-boys-10-class-2018/garasimiv-national-defense-bases-medical-knowledge-boys-10-class-2018.files/image32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347" y="2294565"/>
            <a:ext cx="3583705" cy="2664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527347" y="1151536"/>
            <a:ext cx="37288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err="1"/>
              <a:t>Техніка</a:t>
            </a:r>
            <a:r>
              <a:rPr lang="ru-RU" sz="2800" dirty="0"/>
              <a:t> </a:t>
            </a:r>
            <a:r>
              <a:rPr lang="ru-RU" sz="2800" dirty="0" err="1"/>
              <a:t>натискання</a:t>
            </a:r>
            <a:r>
              <a:rPr lang="ru-RU" sz="2800" dirty="0"/>
              <a:t> </a:t>
            </a:r>
            <a:endParaRPr lang="ru-RU" sz="2800" dirty="0" smtClean="0"/>
          </a:p>
          <a:p>
            <a:pPr algn="ctr"/>
            <a:r>
              <a:rPr lang="ru-RU" sz="2800" dirty="0" smtClean="0"/>
              <a:t>на </a:t>
            </a:r>
            <a:r>
              <a:rPr lang="ru-RU" sz="2800" dirty="0" err="1"/>
              <a:t>грудну</a:t>
            </a:r>
            <a:r>
              <a:rPr lang="ru-RU" sz="2800" dirty="0"/>
              <a:t> </a:t>
            </a:r>
            <a:r>
              <a:rPr lang="ru-RU" sz="2800" dirty="0" err="1"/>
              <a:t>клітку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325351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4087445"/>
              </p:ext>
            </p:extLst>
          </p:nvPr>
        </p:nvGraphicFramePr>
        <p:xfrm>
          <a:off x="809172" y="1311796"/>
          <a:ext cx="10515600" cy="3200400"/>
        </p:xfrm>
        <a:graphic>
          <a:graphicData uri="http://schemas.openxmlformats.org/drawingml/2006/table">
            <a:tbl>
              <a:tblPr/>
              <a:tblGrid>
                <a:gridCol w="2628900">
                  <a:extLst>
                    <a:ext uri="{9D8B030D-6E8A-4147-A177-3AD203B41FA5}">
                      <a16:colId xmlns="" xmlns:a16="http://schemas.microsoft.com/office/drawing/2014/main" val="982013648"/>
                    </a:ext>
                  </a:extLst>
                </a:gridCol>
                <a:gridCol w="2628900">
                  <a:extLst>
                    <a:ext uri="{9D8B030D-6E8A-4147-A177-3AD203B41FA5}">
                      <a16:colId xmlns="" xmlns:a16="http://schemas.microsoft.com/office/drawing/2014/main" val="1589130852"/>
                    </a:ext>
                  </a:extLst>
                </a:gridCol>
                <a:gridCol w="2628900">
                  <a:extLst>
                    <a:ext uri="{9D8B030D-6E8A-4147-A177-3AD203B41FA5}">
                      <a16:colId xmlns="" xmlns:a16="http://schemas.microsoft.com/office/drawing/2014/main" val="1962543400"/>
                    </a:ext>
                  </a:extLst>
                </a:gridCol>
                <a:gridCol w="2628900">
                  <a:extLst>
                    <a:ext uri="{9D8B030D-6E8A-4147-A177-3AD203B41FA5}">
                      <a16:colId xmlns="" xmlns:a16="http://schemas.microsoft.com/office/drawing/2014/main" val="3711283007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/>
                      <a:r>
                        <a:rPr lang="uk-UA" b="1" dirty="0">
                          <a:effectLst/>
                        </a:rPr>
                        <a:t>Вік</a:t>
                      </a:r>
                      <a:endParaRPr lang="uk-UA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>
                          <a:effectLst/>
                        </a:rPr>
                        <a:t>Дорослий (понад 8 років)</a:t>
                      </a:r>
                      <a:endParaRPr lang="uk-UA">
                        <a:effectLst/>
                      </a:endParaRPr>
                    </a:p>
                  </a:txBody>
                  <a:tcPr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>
                          <a:effectLst/>
                        </a:rPr>
                        <a:t>Дитина (1-8 років)</a:t>
                      </a:r>
                      <a:endParaRPr lang="uk-UA" dirty="0">
                        <a:effectLst/>
                      </a:endParaRPr>
                    </a:p>
                  </a:txBody>
                  <a:tcPr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>
                          <a:effectLst/>
                        </a:rPr>
                        <a:t>Немовля (до 1 року)</a:t>
                      </a:r>
                      <a:endParaRPr lang="uk-UA">
                        <a:effectLst/>
                      </a:endParaRPr>
                    </a:p>
                  </a:txBody>
                  <a:tcPr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93679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/>
                      <a:r>
                        <a:rPr lang="uk-UA">
                          <a:effectLst/>
                        </a:rPr>
                        <a:t>Положення рук</a:t>
                      </a:r>
                    </a:p>
                  </a:txBody>
                  <a:tcPr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Дві руки на середині грудної клітки</a:t>
                      </a:r>
                    </a:p>
                  </a:txBody>
                  <a:tcPr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Одна рука на середині грудної клітки (іл. 48.5)</a:t>
                      </a:r>
                    </a:p>
                  </a:txBody>
                  <a:tcPr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Два пальці на середині грудної клітки (іл. 48.6)</a:t>
                      </a:r>
                    </a:p>
                  </a:txBody>
                  <a:tcPr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726371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/>
                      <a:r>
                        <a:rPr lang="uk-UA">
                          <a:effectLst/>
                        </a:rPr>
                        <a:t>Глибина натискань</a:t>
                      </a:r>
                    </a:p>
                  </a:txBody>
                  <a:tcPr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>
                          <a:effectLst/>
                        </a:rPr>
                        <a:t>5-6 см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3 см (приблизно 1/3 товщини грудної клітки)</a:t>
                      </a:r>
                    </a:p>
                  </a:txBody>
                  <a:tcPr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2 см (приблизно 1/3 товщини грудної клітки)</a:t>
                      </a:r>
                    </a:p>
                  </a:txBody>
                  <a:tcPr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19799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/>
                      <a:r>
                        <a:rPr lang="uk-UA">
                          <a:effectLst/>
                        </a:rPr>
                        <a:t>Темп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30 натискань з частотою 100-120 за 1 хв</a:t>
                      </a: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15 натискань з частотою 100-120 за 1 хв</a:t>
                      </a: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15 натискань з частотою 100-120 за 1 хв</a:t>
                      </a: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773047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uk-UA">
                          <a:effectLst/>
                        </a:rPr>
                        <a:t>Цикл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>
                          <a:effectLst/>
                        </a:rPr>
                        <a:t>30 натискань:</a:t>
                      </a:r>
                    </a:p>
                    <a:p>
                      <a:pPr algn="ctr"/>
                      <a:r>
                        <a:rPr lang="uk-UA">
                          <a:effectLst/>
                        </a:rPr>
                        <a:t>2 вдування</a:t>
                      </a:r>
                    </a:p>
                  </a:txBody>
                  <a:tcPr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>
                          <a:effectLst/>
                        </a:rPr>
                        <a:t>15 натискань:</a:t>
                      </a:r>
                    </a:p>
                    <a:p>
                      <a:pPr algn="ctr"/>
                      <a:r>
                        <a:rPr lang="uk-UA">
                          <a:effectLst/>
                        </a:rPr>
                        <a:t>2 вдування</a:t>
                      </a:r>
                    </a:p>
                  </a:txBody>
                  <a:tcPr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effectLst/>
                        </a:rPr>
                        <a:t>15 натискань:</a:t>
                      </a:r>
                    </a:p>
                    <a:p>
                      <a:pPr algn="ctr"/>
                      <a:r>
                        <a:rPr lang="uk-UA" dirty="0">
                          <a:effectLst/>
                        </a:rPr>
                        <a:t>2 вдування</a:t>
                      </a:r>
                    </a:p>
                  </a:txBody>
                  <a:tcPr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09317071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09172" y="623893"/>
            <a:ext cx="105155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0" dirty="0" err="1" smtClean="0">
                <a:solidFill>
                  <a:srgbClr val="292B2C"/>
                </a:solidFill>
                <a:effectLst/>
                <a:latin typeface="+mj-lt"/>
              </a:rPr>
              <a:t>Особливості</a:t>
            </a:r>
            <a:r>
              <a:rPr lang="ru-RU" sz="2800" b="1" i="0" dirty="0" smtClean="0">
                <a:solidFill>
                  <a:srgbClr val="292B2C"/>
                </a:solidFill>
                <a:effectLst/>
                <a:latin typeface="+mj-lt"/>
              </a:rPr>
              <a:t> </a:t>
            </a:r>
            <a:r>
              <a:rPr lang="ru-RU" sz="2800" b="1" i="0" dirty="0" err="1" smtClean="0">
                <a:solidFill>
                  <a:srgbClr val="292B2C"/>
                </a:solidFill>
                <a:effectLst/>
                <a:latin typeface="+mj-lt"/>
              </a:rPr>
              <a:t>натискань</a:t>
            </a:r>
            <a:r>
              <a:rPr lang="ru-RU" sz="2800" b="1" i="0" dirty="0" smtClean="0">
                <a:solidFill>
                  <a:srgbClr val="292B2C"/>
                </a:solidFill>
                <a:effectLst/>
                <a:latin typeface="+mj-lt"/>
              </a:rPr>
              <a:t> на </a:t>
            </a:r>
            <a:r>
              <a:rPr lang="ru-RU" sz="2800" b="1" i="0" dirty="0" err="1" smtClean="0">
                <a:solidFill>
                  <a:srgbClr val="292B2C"/>
                </a:solidFill>
                <a:effectLst/>
                <a:latin typeface="+mj-lt"/>
              </a:rPr>
              <a:t>грудну</a:t>
            </a:r>
            <a:r>
              <a:rPr lang="ru-RU" sz="2800" b="1" i="0" dirty="0" smtClean="0">
                <a:solidFill>
                  <a:srgbClr val="292B2C"/>
                </a:solidFill>
                <a:effectLst/>
                <a:latin typeface="+mj-lt"/>
              </a:rPr>
              <a:t> </a:t>
            </a:r>
            <a:r>
              <a:rPr lang="ru-RU" sz="2800" b="1" i="0" dirty="0" err="1" smtClean="0">
                <a:solidFill>
                  <a:srgbClr val="292B2C"/>
                </a:solidFill>
                <a:effectLst/>
                <a:latin typeface="+mj-lt"/>
              </a:rPr>
              <a:t>клітку</a:t>
            </a:r>
            <a:r>
              <a:rPr lang="ru-RU" sz="2800" b="1" i="0" dirty="0" smtClean="0">
                <a:solidFill>
                  <a:srgbClr val="292B2C"/>
                </a:solidFill>
                <a:effectLst/>
                <a:latin typeface="+mj-lt"/>
              </a:rPr>
              <a:t> в людей </a:t>
            </a:r>
            <a:r>
              <a:rPr lang="ru-RU" sz="2800" b="1" i="0" dirty="0" err="1" smtClean="0">
                <a:solidFill>
                  <a:srgbClr val="292B2C"/>
                </a:solidFill>
                <a:effectLst/>
                <a:latin typeface="+mj-lt"/>
              </a:rPr>
              <a:t>різного</a:t>
            </a:r>
            <a:r>
              <a:rPr lang="ru-RU" sz="2800" b="1" i="0" dirty="0" smtClean="0">
                <a:solidFill>
                  <a:srgbClr val="292B2C"/>
                </a:solidFill>
                <a:effectLst/>
                <a:latin typeface="+mj-lt"/>
              </a:rPr>
              <a:t> </a:t>
            </a:r>
            <a:r>
              <a:rPr lang="ru-RU" sz="2800" b="1" i="0" dirty="0" err="1" smtClean="0">
                <a:solidFill>
                  <a:srgbClr val="292B2C"/>
                </a:solidFill>
                <a:effectLst/>
                <a:latin typeface="+mj-lt"/>
              </a:rPr>
              <a:t>віку</a:t>
            </a:r>
            <a:endParaRPr lang="uk-UA" sz="2800" b="1" dirty="0">
              <a:latin typeface="+mj-lt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1958" y="4676879"/>
            <a:ext cx="3601585" cy="215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7629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ru-RU" dirty="0" smtClean="0"/>
              <a:t>	</a:t>
            </a:r>
            <a:r>
              <a:rPr lang="ru-RU" dirty="0" err="1" smtClean="0"/>
              <a:t>Непрямий</a:t>
            </a:r>
            <a:r>
              <a:rPr lang="ru-RU" dirty="0" smtClean="0"/>
              <a:t> </a:t>
            </a:r>
            <a:r>
              <a:rPr lang="ru-RU" dirty="0" err="1"/>
              <a:t>масаж</a:t>
            </a:r>
            <a:r>
              <a:rPr lang="ru-RU" dirty="0"/>
              <a:t> </a:t>
            </a:r>
            <a:r>
              <a:rPr lang="ru-RU" dirty="0" err="1"/>
              <a:t>серця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проводити</a:t>
            </a:r>
            <a:r>
              <a:rPr lang="ru-RU" dirty="0"/>
              <a:t> до </a:t>
            </a:r>
            <a:r>
              <a:rPr lang="ru-RU" dirty="0" err="1"/>
              <a:t>відновлення</a:t>
            </a:r>
            <a:r>
              <a:rPr lang="ru-RU" dirty="0"/>
              <a:t> </a:t>
            </a:r>
            <a:r>
              <a:rPr lang="ru-RU" dirty="0" err="1"/>
              <a:t>серцевого</a:t>
            </a:r>
            <a:r>
              <a:rPr lang="ru-RU" dirty="0"/>
              <a:t> </a:t>
            </a:r>
            <a:r>
              <a:rPr lang="ru-RU" dirty="0" smtClean="0"/>
              <a:t>ритму, до </a:t>
            </a:r>
            <a:r>
              <a:rPr lang="ru-RU" dirty="0" err="1" smtClean="0"/>
              <a:t>фізичного</a:t>
            </a:r>
            <a:r>
              <a:rPr lang="ru-RU" dirty="0" smtClean="0"/>
              <a:t> </a:t>
            </a:r>
            <a:r>
              <a:rPr lang="ru-RU" dirty="0" err="1" smtClean="0"/>
              <a:t>виснаження</a:t>
            </a:r>
            <a:r>
              <a:rPr lang="ru-RU" dirty="0" smtClean="0"/>
              <a:t> і </a:t>
            </a:r>
            <a:r>
              <a:rPr lang="ru-RU" dirty="0" err="1" smtClean="0"/>
              <a:t>неможливості</a:t>
            </a:r>
            <a:r>
              <a:rPr lang="ru-RU" dirty="0" smtClean="0"/>
              <a:t> </a:t>
            </a:r>
            <a:r>
              <a:rPr lang="ru-RU" dirty="0" err="1" smtClean="0"/>
              <a:t>далі</a:t>
            </a:r>
            <a:r>
              <a:rPr lang="ru-RU" dirty="0" smtClean="0"/>
              <a:t> </a:t>
            </a:r>
            <a:r>
              <a:rPr lang="ru-RU" dirty="0" err="1" smtClean="0"/>
              <a:t>проводити</a:t>
            </a:r>
            <a:r>
              <a:rPr lang="ru-RU" dirty="0" smtClean="0"/>
              <a:t> </a:t>
            </a:r>
            <a:r>
              <a:rPr lang="ru-RU" dirty="0" err="1" smtClean="0"/>
              <a:t>реанімаційні</a:t>
            </a:r>
            <a:r>
              <a:rPr lang="ru-RU" dirty="0" smtClean="0"/>
              <a:t> заходи,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/>
              <a:t>до </a:t>
            </a:r>
            <a:r>
              <a:rPr lang="ru-RU" dirty="0" err="1"/>
              <a:t>прибуття</a:t>
            </a:r>
            <a:r>
              <a:rPr lang="ru-RU" dirty="0"/>
              <a:t> </a:t>
            </a:r>
            <a:r>
              <a:rPr lang="ru-RU" dirty="0" err="1"/>
              <a:t>кваліфікованого</a:t>
            </a:r>
            <a:r>
              <a:rPr lang="ru-RU" dirty="0"/>
              <a:t> медперсоналу,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продовжить</a:t>
            </a:r>
            <a:r>
              <a:rPr lang="ru-RU" dirty="0"/>
              <a:t> </a:t>
            </a:r>
            <a:r>
              <a:rPr lang="ru-RU" dirty="0" err="1"/>
              <a:t>реанімаційні</a:t>
            </a:r>
            <a:r>
              <a:rPr lang="ru-RU" dirty="0"/>
              <a:t> заходи на новому </a:t>
            </a:r>
            <a:r>
              <a:rPr lang="ru-RU" dirty="0" err="1"/>
              <a:t>рівні</a:t>
            </a:r>
            <a:r>
              <a:rPr lang="ru-RU" dirty="0"/>
              <a:t>, </a:t>
            </a:r>
            <a:r>
              <a:rPr lang="ru-RU" dirty="0" err="1"/>
              <a:t>можливо</a:t>
            </a:r>
            <a:r>
              <a:rPr lang="ru-RU" dirty="0"/>
              <a:t>,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застосуванням</a:t>
            </a:r>
            <a:r>
              <a:rPr lang="ru-RU" dirty="0"/>
              <a:t> </a:t>
            </a:r>
            <a:r>
              <a:rPr lang="ru-RU" dirty="0" err="1"/>
              <a:t>медикаментів</a:t>
            </a:r>
            <a:r>
              <a:rPr lang="ru-RU" dirty="0"/>
              <a:t> і </a:t>
            </a:r>
            <a:r>
              <a:rPr lang="ru-RU" dirty="0" err="1" smtClean="0"/>
              <a:t>дефібрилятора</a:t>
            </a:r>
            <a:r>
              <a:rPr lang="ru-RU" dirty="0" smtClean="0"/>
              <a:t>.</a:t>
            </a:r>
            <a:br>
              <a:rPr lang="ru-RU" dirty="0" smtClean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98447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2715" y="495754"/>
            <a:ext cx="10515600" cy="665389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/>
              <a:t>Про </a:t>
            </a:r>
            <a:r>
              <a:rPr lang="ru-RU" sz="3200" b="1" dirty="0" err="1"/>
              <a:t>позитивний</a:t>
            </a:r>
            <a:r>
              <a:rPr lang="ru-RU" sz="3200" b="1" dirty="0"/>
              <a:t> </a:t>
            </a:r>
            <a:r>
              <a:rPr lang="ru-RU" sz="3200" b="1" dirty="0" err="1"/>
              <a:t>ефект</a:t>
            </a:r>
            <a:r>
              <a:rPr lang="ru-RU" sz="3200" b="1" dirty="0"/>
              <a:t> </a:t>
            </a:r>
            <a:r>
              <a:rPr lang="ru-RU" sz="3200" b="1" dirty="0" err="1" smtClean="0"/>
              <a:t>від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реанімаційних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заходів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свідчать</a:t>
            </a:r>
            <a:r>
              <a:rPr lang="ru-RU" sz="3200" b="1" dirty="0" smtClean="0"/>
              <a:t> </a:t>
            </a:r>
            <a:r>
              <a:rPr lang="ru-RU" sz="3200" b="1" dirty="0" err="1"/>
              <a:t>наступні</a:t>
            </a:r>
            <a:r>
              <a:rPr lang="ru-RU" sz="3200" b="1" dirty="0"/>
              <a:t> </a:t>
            </a:r>
            <a:r>
              <a:rPr lang="ru-RU" sz="3200" b="1" dirty="0" err="1"/>
              <a:t>ознаки</a:t>
            </a:r>
            <a:r>
              <a:rPr lang="ru-RU" sz="3200" b="1" dirty="0"/>
              <a:t> у </a:t>
            </a:r>
            <a:r>
              <a:rPr lang="ru-RU" sz="3200" b="1" dirty="0" err="1"/>
              <a:t>пацієнта</a:t>
            </a:r>
            <a:r>
              <a:rPr lang="ru-RU" sz="3200" b="1" dirty="0"/>
              <a:t>: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uk-UA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5087" y="1161144"/>
            <a:ext cx="11364684" cy="5544456"/>
          </a:xfrm>
        </p:spPr>
        <p:txBody>
          <a:bodyPr>
            <a:normAutofit/>
          </a:bodyPr>
          <a:lstStyle/>
          <a:p>
            <a:pPr lvl="0"/>
            <a:r>
              <a:rPr lang="uk-UA" dirty="0"/>
              <a:t>відновлення дихання; </a:t>
            </a:r>
            <a:endParaRPr lang="uk-UA" dirty="0" smtClean="0"/>
          </a:p>
          <a:p>
            <a:pPr lvl="0"/>
            <a:r>
              <a:rPr lang="uk-UA" dirty="0" smtClean="0"/>
              <a:t>звуження </a:t>
            </a:r>
            <a:r>
              <a:rPr lang="uk-UA" dirty="0"/>
              <a:t>зіниць; </a:t>
            </a:r>
            <a:endParaRPr lang="uk-UA" dirty="0" smtClean="0"/>
          </a:p>
          <a:p>
            <a:pPr lvl="0"/>
            <a:r>
              <a:rPr lang="uk-UA" dirty="0" smtClean="0"/>
              <a:t>відновлення </a:t>
            </a:r>
            <a:r>
              <a:rPr lang="uk-UA" dirty="0"/>
              <a:t>пульсу (в першу чергу сонні артерії пульсують в такт з натисками</a:t>
            </a:r>
            <a:r>
              <a:rPr lang="uk-UA" dirty="0" smtClean="0"/>
              <a:t>);</a:t>
            </a:r>
          </a:p>
          <a:p>
            <a:pPr lvl="0"/>
            <a:r>
              <a:rPr lang="uk-UA" dirty="0" smtClean="0"/>
              <a:t> </a:t>
            </a:r>
            <a:r>
              <a:rPr lang="uk-UA" dirty="0"/>
              <a:t>шкірні та слизові покриви набувають більш здоровий вигляд.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Найголовнішим фактором, що визначає подальше життя пацієнта з клінічною смертю, є перші 7 хвилин після зупинки серця. Клітини головного мозку починають гинути після 3 – 5 хвилин припинення надходження в них крові. Після 30 хвилин будь-які реанімаційні заходи будуть марними.</a:t>
            </a:r>
            <a:br>
              <a:rPr lang="uk-UA" dirty="0" smtClean="0"/>
            </a:b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432101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329</Words>
  <Application>Microsoft Office PowerPoint</Application>
  <PresentationFormat>Произвольный</PresentationFormat>
  <Paragraphs>79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Непрямий масаж серця, як спосіб відновлення діяльності серцево-судинної системи, методика його виконання.</vt:lpstr>
      <vt:lpstr>1. В яких випадках потрібно здійснювати непрямий масаж серця? 2.  Які ознаки припинення серцевої діяльності? 3. Що таке реанімаційні заходи? </vt:lpstr>
      <vt:lpstr>Причини зупинки серця</vt:lpstr>
      <vt:lpstr>Техніка виконання непрямого масажу серця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Про позитивний ефект від реанімаційних заходів свідчать наступні ознаки у пацієнта: </vt:lpstr>
      <vt:lpstr>Підведення підсумків заняття</vt:lpstr>
      <vt:lpstr>Домашнє завдання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Непрямий масаж серця, як спосіб відновлення діяльності серцево-судинної системи, методика його виконання. Застосування автоматичного зовнішнього дефібрилятору.</dc:title>
  <dc:creator>HP</dc:creator>
  <cp:lastModifiedBy>Admin</cp:lastModifiedBy>
  <cp:revision>22</cp:revision>
  <dcterms:created xsi:type="dcterms:W3CDTF">2021-11-01T11:08:21Z</dcterms:created>
  <dcterms:modified xsi:type="dcterms:W3CDTF">2022-05-03T19:15:08Z</dcterms:modified>
</cp:coreProperties>
</file>