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15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259" r:id="rId12"/>
    <p:sldId id="416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у першому наборі було п'ять елементів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sz="2800" b="1" i="1" noProof="0" dirty="0"/>
        </a:p>
      </dgm:t>
    </dgm:pt>
    <dgm:pt modelId="{710B442C-69F8-43CB-AC0E-8FBFECC5AC10}" type="sibTrans" cxnId="{76465998-EBCE-4C05-ADEE-C1430D25230E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b="1" i="1" noProof="0" dirty="0"/>
            <a:t>у другому — чотири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sz="2800" b="1" i="1" noProof="0" dirty="0"/>
        </a:p>
      </dgm:t>
    </dgm:pt>
    <dgm:pt modelId="{33BDFB39-484F-49E3-A06C-69E36B24AB17}" type="sibTrans" cxnId="{54531BAE-3FD7-42FB-96B7-221E9B9E1BE8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7066BC1C-376E-4712-B695-CCB0DDF0D40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у третьому — три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sz="2800" b="1" i="1" noProof="0" dirty="0"/>
        </a:p>
      </dgm:t>
    </dgm:pt>
    <dgm:pt modelId="{66F12583-0E12-4B55-BA19-55BF93511EBE}" type="sibTrans" cxnId="{B76BB4B4-6CFA-4272-95F4-12F6E63388A7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65EF1962-DCA6-4260-B5C9-B458D238A8E3}">
      <dgm:prSet phldrT="[Текст]" custT="1"/>
      <dgm:spPr/>
      <dgm:t>
        <a:bodyPr/>
        <a:lstStyle/>
        <a:p>
          <a:r>
            <a:rPr lang="uk-UA" sz="2800" b="1" i="1" noProof="0" dirty="0"/>
            <a:t>у четвертому — два</a:t>
          </a:r>
        </a:p>
      </dgm:t>
    </dgm:pt>
    <dgm:pt modelId="{6C55AC66-D74D-4B47-9CA2-8BA9F280646F}" type="parTrans" cxnId="{CCD67BFC-24E8-4551-98C3-F637D06B0129}">
      <dgm:prSet/>
      <dgm:spPr/>
      <dgm:t>
        <a:bodyPr/>
        <a:lstStyle/>
        <a:p>
          <a:endParaRPr lang="uk-UA" sz="2800" i="1" noProof="0" dirty="0"/>
        </a:p>
      </dgm:t>
    </dgm:pt>
    <dgm:pt modelId="{DA84CEF9-F796-4F71-9E95-A4FE07083F4E}" type="sibTrans" cxnId="{CCD67BFC-24E8-4551-98C3-F637D06B0129}">
      <dgm:prSet/>
      <dgm:spPr/>
      <dgm:t>
        <a:bodyPr/>
        <a:lstStyle/>
        <a:p>
          <a:endParaRPr lang="uk-UA" sz="2800" i="1" noProof="0" dirty="0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719B15DD-6030-4A1B-A805-8857413278D9}" type="pres">
      <dgm:prSet presAssocID="{9BAFEA03-2235-4AA1-A280-6B9B79FC826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04EF-2E58-45B9-81CC-B2A0918AF3FF}" type="pres">
      <dgm:prSet presAssocID="{9BAFEA03-2235-4AA1-A280-6B9B79FC826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4B30C-5DF0-4D74-ACB9-F4A1530B3A5C}" type="pres">
      <dgm:prSet presAssocID="{9BAFEA03-2235-4AA1-A280-6B9B79FC826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CDCE-0134-4700-8954-1879DADCDAE6}" type="pres">
      <dgm:prSet presAssocID="{9BAFEA03-2235-4AA1-A280-6B9B79FC826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14F0-50B4-4E08-9227-F899E0E6F1E5}" type="pres">
      <dgm:prSet presAssocID="{9BAFEA03-2235-4AA1-A280-6B9B79FC826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03AFD-7293-4CC4-B1A0-B08F217027FD}" type="pres">
      <dgm:prSet presAssocID="{9BAFEA03-2235-4AA1-A280-6B9B79FC826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A5452-8C9D-454E-9FD8-771107B630CA}" type="pres">
      <dgm:prSet presAssocID="{9BAFEA03-2235-4AA1-A280-6B9B79FC826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DFF8-15CA-4434-8F08-5DC98169378F}" type="pres">
      <dgm:prSet presAssocID="{9BAFEA03-2235-4AA1-A280-6B9B79FC8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A34E1-5B05-429A-978D-26BF2F3D59FF}" type="pres">
      <dgm:prSet presAssocID="{9BAFEA03-2235-4AA1-A280-6B9B79FC8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6F292-8CE5-4EA7-8A2D-CB77AC4491F0}" type="pres">
      <dgm:prSet presAssocID="{9BAFEA03-2235-4AA1-A280-6B9B79FC826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68390-5757-4F95-B31D-5A5289E18CBD}" type="pres">
      <dgm:prSet presAssocID="{9BAFEA03-2235-4AA1-A280-6B9B79FC826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E8933-48C8-4DB3-9E99-99C38704DF59}" type="presOf" srcId="{66F12583-0E12-4B55-BA19-55BF93511EBE}" destId="{92BA5452-8C9D-454E-9FD8-771107B630CA}" srcOrd="0" destOrd="0" presId="urn:microsoft.com/office/officeart/2005/8/layout/vProcess5"/>
    <dgm:cxn modelId="{CCD67BFC-24E8-4551-98C3-F637D06B0129}" srcId="{9BAFEA03-2235-4AA1-A280-6B9B79FC8268}" destId="{65EF1962-DCA6-4260-B5C9-B458D238A8E3}" srcOrd="3" destOrd="0" parTransId="{6C55AC66-D74D-4B47-9CA2-8BA9F280646F}" sibTransId="{DA84CEF9-F796-4F71-9E95-A4FE07083F4E}"/>
    <dgm:cxn modelId="{374DCC1F-F776-4F51-8E0E-BED34F37F328}" type="presOf" srcId="{710B442C-69F8-43CB-AC0E-8FBFECC5AC10}" destId="{5A3B14F0-50B4-4E08-9227-F899E0E6F1E5}" srcOrd="0" destOrd="0" presId="urn:microsoft.com/office/officeart/2005/8/layout/vProcess5"/>
    <dgm:cxn modelId="{E2E71AFF-431C-49CC-952E-C1B332BBC737}" type="presOf" srcId="{33BDFB39-484F-49E3-A06C-69E36B24AB17}" destId="{F9B03AFD-7293-4CC4-B1A0-B08F217027FD}" srcOrd="0" destOrd="0" presId="urn:microsoft.com/office/officeart/2005/8/layout/vProcess5"/>
    <dgm:cxn modelId="{84DB357B-4E58-4E58-9A1E-DED0F235A094}" type="presOf" srcId="{9672D0FE-FD98-44E8-8FC5-FFBDCB668F57}" destId="{D41A34E1-5B05-429A-978D-26BF2F3D59FF}" srcOrd="1" destOrd="0" presId="urn:microsoft.com/office/officeart/2005/8/layout/vProcess5"/>
    <dgm:cxn modelId="{E20CB0F1-174B-42CB-A4C9-78720F294250}" type="presOf" srcId="{B64DB2D8-7AEE-40AF-9FD6-5A3051345C1E}" destId="{719B15DD-6030-4A1B-A805-8857413278D9}" srcOrd="0" destOrd="0" presId="urn:microsoft.com/office/officeart/2005/8/layout/vProcess5"/>
    <dgm:cxn modelId="{2B9FD6C8-68E6-4A43-9DD6-475D5DC30894}" type="presOf" srcId="{65EF1962-DCA6-4260-B5C9-B458D238A8E3}" destId="{7E0FCDCE-0134-4700-8954-1879DADCDAE6}" srcOrd="0" destOrd="0" presId="urn:microsoft.com/office/officeart/2005/8/layout/vProcess5"/>
    <dgm:cxn modelId="{25B567E8-E4B5-4AE7-B99B-438F7819F2CB}" type="presOf" srcId="{7066BC1C-376E-4712-B695-CCB0DDF0D40E}" destId="{DE06F292-8CE5-4EA7-8A2D-CB77AC4491F0}" srcOrd="1" destOrd="0" presId="urn:microsoft.com/office/officeart/2005/8/layout/vProcess5"/>
    <dgm:cxn modelId="{91374724-CABC-40E4-B6F7-FCB4FD32CE89}" type="presOf" srcId="{B64DB2D8-7AEE-40AF-9FD6-5A3051345C1E}" destId="{B1A3DFF8-15CA-4434-8F08-5DC98169378F}" srcOrd="1" destOrd="0" presId="urn:microsoft.com/office/officeart/2005/8/layout/vProcess5"/>
    <dgm:cxn modelId="{222942B8-AF4C-402D-89EF-D5CA3B21B6BD}" type="presOf" srcId="{9672D0FE-FD98-44E8-8FC5-FFBDCB668F57}" destId="{9D3604EF-2E58-45B9-81CC-B2A0918AF3FF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D9DB862B-CA5B-408A-925B-1367E55D0EBB}" type="presOf" srcId="{65EF1962-DCA6-4260-B5C9-B458D238A8E3}" destId="{97E68390-5757-4F95-B31D-5A5289E18CBD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96049AC9-56C5-4B59-8EDE-655ECA4F531A}" type="presOf" srcId="{7066BC1C-376E-4712-B695-CCB0DDF0D40E}" destId="{CB54B30C-5DF0-4D74-ACB9-F4A1530B3A5C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B1546F07-267C-409E-8C12-9C3687EC31C4}" type="presParOf" srcId="{ADA37DD7-FAE6-400D-BADB-FFA90717EE37}" destId="{719B15DD-6030-4A1B-A805-8857413278D9}" srcOrd="1" destOrd="0" presId="urn:microsoft.com/office/officeart/2005/8/layout/vProcess5"/>
    <dgm:cxn modelId="{F78D4049-92B7-43F1-ADFB-0F4D34D1932F}" type="presParOf" srcId="{ADA37DD7-FAE6-400D-BADB-FFA90717EE37}" destId="{9D3604EF-2E58-45B9-81CC-B2A0918AF3FF}" srcOrd="2" destOrd="0" presId="urn:microsoft.com/office/officeart/2005/8/layout/vProcess5"/>
    <dgm:cxn modelId="{AF02AA50-559A-40F6-BB96-2A4DF507C16B}" type="presParOf" srcId="{ADA37DD7-FAE6-400D-BADB-FFA90717EE37}" destId="{CB54B30C-5DF0-4D74-ACB9-F4A1530B3A5C}" srcOrd="3" destOrd="0" presId="urn:microsoft.com/office/officeart/2005/8/layout/vProcess5"/>
    <dgm:cxn modelId="{F9CE03A1-487C-4D18-8E19-6C7BC20B7F11}" type="presParOf" srcId="{ADA37DD7-FAE6-400D-BADB-FFA90717EE37}" destId="{7E0FCDCE-0134-4700-8954-1879DADCDAE6}" srcOrd="4" destOrd="0" presId="urn:microsoft.com/office/officeart/2005/8/layout/vProcess5"/>
    <dgm:cxn modelId="{2305DD54-B9A8-4AEE-B41D-EEB65CF36FF5}" type="presParOf" srcId="{ADA37DD7-FAE6-400D-BADB-FFA90717EE37}" destId="{5A3B14F0-50B4-4E08-9227-F899E0E6F1E5}" srcOrd="5" destOrd="0" presId="urn:microsoft.com/office/officeart/2005/8/layout/vProcess5"/>
    <dgm:cxn modelId="{0B0A0AAB-F3BA-442D-8521-F2F424C337FD}" type="presParOf" srcId="{ADA37DD7-FAE6-400D-BADB-FFA90717EE37}" destId="{F9B03AFD-7293-4CC4-B1A0-B08F217027FD}" srcOrd="6" destOrd="0" presId="urn:microsoft.com/office/officeart/2005/8/layout/vProcess5"/>
    <dgm:cxn modelId="{DB24DD06-FCF5-4890-98F5-5B2E50895595}" type="presParOf" srcId="{ADA37DD7-FAE6-400D-BADB-FFA90717EE37}" destId="{92BA5452-8C9D-454E-9FD8-771107B630CA}" srcOrd="7" destOrd="0" presId="urn:microsoft.com/office/officeart/2005/8/layout/vProcess5"/>
    <dgm:cxn modelId="{90500D33-E8F1-4011-8E60-37CC93B921B2}" type="presParOf" srcId="{ADA37DD7-FAE6-400D-BADB-FFA90717EE37}" destId="{B1A3DFF8-15CA-4434-8F08-5DC98169378F}" srcOrd="8" destOrd="0" presId="urn:microsoft.com/office/officeart/2005/8/layout/vProcess5"/>
    <dgm:cxn modelId="{AE0E3724-EB9B-4FC1-B2F4-6FF3DF72F8A1}" type="presParOf" srcId="{ADA37DD7-FAE6-400D-BADB-FFA90717EE37}" destId="{D41A34E1-5B05-429A-978D-26BF2F3D59FF}" srcOrd="9" destOrd="0" presId="urn:microsoft.com/office/officeart/2005/8/layout/vProcess5"/>
    <dgm:cxn modelId="{661BDDC0-A96C-48F1-9F2F-24F960738FE8}" type="presParOf" srcId="{ADA37DD7-FAE6-400D-BADB-FFA90717EE37}" destId="{DE06F292-8CE5-4EA7-8A2D-CB77AC4491F0}" srcOrd="10" destOrd="0" presId="urn:microsoft.com/office/officeart/2005/8/layout/vProcess5"/>
    <dgm:cxn modelId="{A258A957-B15A-440D-BC46-82A2AC53CBC3}" type="presParOf" srcId="{ADA37DD7-FAE6-400D-BADB-FFA90717EE37}" destId="{97E68390-5757-4F95-B31D-5A5289E18C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B15DD-6030-4A1B-A805-8857413278D9}">
      <dsp:nvSpPr>
        <dsp:cNvPr id="0" name=""/>
        <dsp:cNvSpPr/>
      </dsp:nvSpPr>
      <dsp:spPr>
        <a:xfrm>
          <a:off x="0" y="0"/>
          <a:ext cx="9499958" cy="74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у першому наборі було п'ять елементів</a:t>
          </a:r>
        </a:p>
      </dsp:txBody>
      <dsp:txXfrm>
        <a:off x="21936" y="21936"/>
        <a:ext cx="8628505" cy="705070"/>
      </dsp:txXfrm>
    </dsp:sp>
    <dsp:sp modelId="{9D3604EF-2E58-45B9-81CC-B2A0918AF3FF}">
      <dsp:nvSpPr>
        <dsp:cNvPr id="0" name=""/>
        <dsp:cNvSpPr/>
      </dsp:nvSpPr>
      <dsp:spPr>
        <a:xfrm>
          <a:off x="795621" y="885113"/>
          <a:ext cx="9499958" cy="74894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другому — чотири</a:t>
          </a:r>
        </a:p>
      </dsp:txBody>
      <dsp:txXfrm>
        <a:off x="817557" y="907049"/>
        <a:ext cx="8173652" cy="705070"/>
      </dsp:txXfrm>
    </dsp:sp>
    <dsp:sp modelId="{CB54B30C-5DF0-4D74-ACB9-F4A1530B3A5C}">
      <dsp:nvSpPr>
        <dsp:cNvPr id="0" name=""/>
        <dsp:cNvSpPr/>
      </dsp:nvSpPr>
      <dsp:spPr>
        <a:xfrm>
          <a:off x="1579368" y="1770227"/>
          <a:ext cx="9499958" cy="74894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третьому — три</a:t>
          </a:r>
        </a:p>
      </dsp:txBody>
      <dsp:txXfrm>
        <a:off x="1601304" y="1792163"/>
        <a:ext cx="8185527" cy="705070"/>
      </dsp:txXfrm>
    </dsp:sp>
    <dsp:sp modelId="{7E0FCDCE-0134-4700-8954-1879DADCDAE6}">
      <dsp:nvSpPr>
        <dsp:cNvPr id="0" name=""/>
        <dsp:cNvSpPr/>
      </dsp:nvSpPr>
      <dsp:spPr>
        <a:xfrm>
          <a:off x="2374989" y="2655340"/>
          <a:ext cx="9499958" cy="74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четвертому — два</a:t>
          </a:r>
        </a:p>
      </dsp:txBody>
      <dsp:txXfrm>
        <a:off x="2396925" y="2677276"/>
        <a:ext cx="8173652" cy="705070"/>
      </dsp:txXfrm>
    </dsp:sp>
    <dsp:sp modelId="{5A3B14F0-50B4-4E08-9227-F899E0E6F1E5}">
      <dsp:nvSpPr>
        <dsp:cNvPr id="0" name=""/>
        <dsp:cNvSpPr/>
      </dsp:nvSpPr>
      <dsp:spPr>
        <a:xfrm>
          <a:off x="9013145" y="573621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9122678" y="573621"/>
        <a:ext cx="267746" cy="366326"/>
      </dsp:txXfrm>
    </dsp:sp>
    <dsp:sp modelId="{F9B03AFD-7293-4CC4-B1A0-B08F217027FD}">
      <dsp:nvSpPr>
        <dsp:cNvPr id="0" name=""/>
        <dsp:cNvSpPr/>
      </dsp:nvSpPr>
      <dsp:spPr>
        <a:xfrm>
          <a:off x="9808767" y="1458735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9918300" y="1458735"/>
        <a:ext cx="267746" cy="366326"/>
      </dsp:txXfrm>
    </dsp:sp>
    <dsp:sp modelId="{92BA5452-8C9D-454E-9FD8-771107B630CA}">
      <dsp:nvSpPr>
        <dsp:cNvPr id="0" name=""/>
        <dsp:cNvSpPr/>
      </dsp:nvSpPr>
      <dsp:spPr>
        <a:xfrm>
          <a:off x="10592514" y="2343848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10702047" y="2343848"/>
        <a:ext cx="267746" cy="36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91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06.04.2022 </a:t>
            </a:r>
            <a:r>
              <a:rPr lang="uk-UA" sz="1600" b="1" dirty="0" smtClean="0">
                <a:solidFill>
                  <a:srgbClr val="FFFFFF"/>
                </a:solidFill>
              </a:rPr>
              <a:t>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5C544EE-3340-42B2-A083-0184716D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Тема уроку :Практична </a:t>
            </a:r>
            <a:r>
              <a:rPr lang="uk-UA" sz="3200" dirty="0"/>
              <a:t>робота 9 Складання і виконання алгоритму пошуку значень у таблиці в навчальному середовищі </a:t>
            </a:r>
            <a:r>
              <a:rPr lang="uk-UA" sz="3600" dirty="0"/>
              <a:t>програмування</a:t>
            </a:r>
            <a:endParaRPr lang="uk-UA" sz="3700" dirty="0"/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17BB09E1-B406-40DD-8915-85EC664F3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5F8F305A-C98F-4831-A84D-4004C7B1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27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95495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Одним з методів пошуку, більш ефективним, ніж лінійний, є </a:t>
            </a:r>
            <a:r>
              <a:rPr lang="uk-UA" sz="2800" b="1" i="1" kern="0" dirty="0">
                <a:solidFill>
                  <a:srgbClr val="FFFF00"/>
                </a:solidFill>
              </a:rPr>
              <a:t>бінарний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двійковий</a:t>
            </a:r>
            <a:r>
              <a:rPr lang="uk-UA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chemeClr val="bg1"/>
                </a:solidFill>
              </a:rPr>
              <a:t>, який називається також методом </a:t>
            </a:r>
            <a:r>
              <a:rPr lang="uk-UA" sz="2800" b="1" i="1" kern="0" dirty="0">
                <a:solidFill>
                  <a:srgbClr val="FFFF00"/>
                </a:solidFill>
              </a:rPr>
              <a:t>ділення навпіл</a:t>
            </a:r>
            <a:r>
              <a:rPr lang="uk-UA" sz="2800" b="1" i="1" kern="0" dirty="0">
                <a:solidFill>
                  <a:schemeClr val="bg1"/>
                </a:solidFill>
              </a:rPr>
              <a:t>. При його використанні на кожному кроці область пошуку скорочується вдвічі.</a:t>
            </a:r>
          </a:p>
        </p:txBody>
      </p:sp>
      <p:pic>
        <p:nvPicPr>
          <p:cNvPr id="8194" name="Picture 2" descr="data, half, infographic, information icon">
            <a:extLst>
              <a:ext uri="{FF2B5EF4-FFF2-40B4-BE49-F238E27FC236}">
                <a16:creationId xmlns:a16="http://schemas.microsoft.com/office/drawing/2014/main" id="{9202A77D-EAE0-4774-8F80-985D5933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39" y="1196763"/>
            <a:ext cx="5403573" cy="54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19,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140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9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i="1" dirty="0">
                <a:solidFill>
                  <a:srgbClr val="002060"/>
                </a:solidFill>
              </a:rPr>
              <a:t>Складання і виконання алгоритму пошуку значень у таблиці в навчальному середовищі програмування.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140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4651EC60-412E-4726-87AD-EEF20EDA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7B45C04-2F59-4858-AB7A-D6632C5F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27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9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0313" y="4228385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</a:t>
            </a:r>
            <a:r>
              <a:rPr lang="ru-RU" sz="2700" b="1" i="1" u="sng">
                <a:solidFill>
                  <a:srgbClr val="002060"/>
                </a:solidFill>
              </a:rPr>
              <a:t>:\</a:t>
            </a:r>
            <a:r>
              <a:rPr lang="ru-RU" sz="2700" b="1" i="1" u="sng" smtClean="0">
                <a:solidFill>
                  <a:srgbClr val="002060"/>
                </a:solidFill>
              </a:rPr>
              <a:t>9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</a:t>
            </a:r>
            <a:r>
              <a:rPr lang="uk-UA" sz="2700" b="1" i="1" u="sng" dirty="0">
                <a:solidFill>
                  <a:srgbClr val="002060"/>
                </a:solidFill>
              </a:rPr>
              <a:t>51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314" y="5294571"/>
            <a:ext cx="8581291" cy="1246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5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5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500" b="1" i="1" u="sng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26608" y="1239149"/>
            <a:ext cx="3123027" cy="2846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126608" y="4228385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8" y="5294571"/>
            <a:ext cx="3123027" cy="1246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314" y="1238956"/>
            <a:ext cx="8581291" cy="28931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вводити та виводити значення табличних величин у програмах;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які алгоритми є базовими для опрацювання табличних величин;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описати алгоритми пошуку елемента табличної величини за даною властивістю мовами програмування.</a:t>
            </a:r>
          </a:p>
        </p:txBody>
      </p:sp>
    </p:spTree>
    <p:extLst>
      <p:ext uri="{BB962C8B-B14F-4D97-AF65-F5344CB8AC3E}">
        <p14:creationId xmlns:p14="http://schemas.microsoft.com/office/powerpoint/2010/main" val="24264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9" grpId="0" animBg="1"/>
      <p:bldP spid="2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опрацюванні табличних величин часто розв'язують завдання </a:t>
            </a:r>
            <a:r>
              <a:rPr lang="uk-UA" sz="2800" b="1" i="1" kern="0" dirty="0">
                <a:solidFill>
                  <a:srgbClr val="FFFF00"/>
                </a:solidFill>
              </a:rPr>
              <a:t>пошуку елемента</a:t>
            </a:r>
            <a:r>
              <a:rPr lang="uk-UA" sz="2800" b="1" i="1" kern="0" dirty="0">
                <a:solidFill>
                  <a:schemeClr val="bg1"/>
                </a:solidFill>
              </a:rPr>
              <a:t>, який відповідає деякій умові. Для розв'язування даного завдання можна, як у прикладах, розглянутих на попередніх </a:t>
            </a:r>
            <a:r>
              <a:rPr lang="uk-UA" sz="2800" b="1" i="1" kern="0" dirty="0" err="1">
                <a:solidFill>
                  <a:schemeClr val="bg1"/>
                </a:solidFill>
              </a:rPr>
              <a:t>уроках</a:t>
            </a:r>
            <a:r>
              <a:rPr lang="uk-UA" sz="2800" b="1" i="1" kern="0" dirty="0">
                <a:solidFill>
                  <a:schemeClr val="bg1"/>
                </a:solidFill>
              </a:rPr>
              <a:t>, переглядати кожний елемент масиву та підраховувати кількість входжень. Якщо така кількість: 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82BDABA-E725-408B-B591-291223AAB075}"/>
              </a:ext>
            </a:extLst>
          </p:cNvPr>
          <p:cNvSpPr/>
          <p:nvPr/>
        </p:nvSpPr>
        <p:spPr>
          <a:xfrm>
            <a:off x="72009" y="3962744"/>
            <a:ext cx="5972332" cy="6705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дорівнює </a:t>
            </a:r>
            <a:r>
              <a:rPr lang="en-US" sz="3600" b="1" i="1" kern="0" dirty="0">
                <a:solidFill>
                  <a:schemeClr val="bg1"/>
                </a:solidFill>
              </a:rPr>
              <a:t>0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F7E5CF3-EF64-4053-8414-38C2B8994BC3}"/>
              </a:ext>
            </a:extLst>
          </p:cNvPr>
          <p:cNvSpPr/>
          <p:nvPr/>
        </p:nvSpPr>
        <p:spPr>
          <a:xfrm>
            <a:off x="6149821" y="3962744"/>
            <a:ext cx="5972332" cy="6705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більше 0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06A445D-8FCE-4EA7-9ADE-079621ACA602}"/>
              </a:ext>
            </a:extLst>
          </p:cNvPr>
          <p:cNvSpPr/>
          <p:nvPr/>
        </p:nvSpPr>
        <p:spPr>
          <a:xfrm>
            <a:off x="72009" y="4690719"/>
            <a:ext cx="5972332" cy="1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заданого числа серед значень елементів табличної величини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BE8B2640-C1AF-413F-B827-7231533C9136}"/>
              </a:ext>
            </a:extLst>
          </p:cNvPr>
          <p:cNvSpPr/>
          <p:nvPr/>
        </p:nvSpPr>
        <p:spPr>
          <a:xfrm>
            <a:off x="6149821" y="4690719"/>
            <a:ext cx="5972332" cy="1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задане число серед значень елементів табличної величини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9B21E0A8-65F5-4AB0-972C-BD9D84871666}"/>
              </a:ext>
            </a:extLst>
          </p:cNvPr>
          <p:cNvSpPr/>
          <p:nvPr/>
        </p:nvSpPr>
        <p:spPr>
          <a:xfrm>
            <a:off x="72008" y="6115196"/>
            <a:ext cx="5972332" cy="653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немає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DA6A7D4-67B7-443F-AF9A-9751AA9A4C4A}"/>
              </a:ext>
            </a:extLst>
          </p:cNvPr>
          <p:cNvSpPr/>
          <p:nvPr/>
        </p:nvSpPr>
        <p:spPr>
          <a:xfrm>
            <a:off x="6149820" y="6115196"/>
            <a:ext cx="5972332" cy="6536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є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зрозуміти, як відбувається пошук найбільшого елемента деякої табличної величини, уявімо себе на місці виконавця алгоритму.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D90AD-E511-4559-BCAF-E549B32E3EA4}"/>
              </a:ext>
            </a:extLst>
          </p:cNvPr>
          <p:cNvSpPr txBox="1"/>
          <p:nvPr/>
        </p:nvSpPr>
        <p:spPr>
          <a:xfrm>
            <a:off x="72007" y="2687632"/>
            <a:ext cx="675617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табличної величини записані в пам'яті, доступ до комірок якої здійснюється за номерами елементів. Виконавець може одночасно відкривати доступ до однієї комірки. </a:t>
            </a:r>
          </a:p>
        </p:txBody>
      </p:sp>
      <p:pic>
        <p:nvPicPr>
          <p:cNvPr id="2050" name="Picture 2" descr="cell, table icon">
            <a:extLst>
              <a:ext uri="{FF2B5EF4-FFF2-40B4-BE49-F238E27FC236}">
                <a16:creationId xmlns:a16="http://schemas.microsoft.com/office/drawing/2014/main" id="{8EC71216-B8B8-4A13-9AB0-B48F7990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687632"/>
            <a:ext cx="5162925" cy="3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Нехай задано лінійну таблицю з </a:t>
            </a:r>
            <a:r>
              <a:rPr lang="uk-UA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цілих чисел.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D53AEEA2-B4BB-4F20-926C-3A26514E0C95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66277"/>
          <a:ext cx="12050145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a[1]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a[2]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a[3]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1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a[n]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max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6&gt;5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4&lt;6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…</a:t>
                      </a:r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9&gt;6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…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Виконаємо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56886-C4E4-4D0D-9189-63B3F3ABF998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з пам'яті перший елемент таблиці. Його значення дорівнює 5. Запам'ятаємо його як максимальне —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надамо</a:t>
            </a:r>
            <a:r>
              <a:rPr lang="uk-UA" sz="2800" b="1" i="1" kern="0" dirty="0">
                <a:solidFill>
                  <a:schemeClr val="bg1"/>
                </a:solidFill>
              </a:rPr>
              <a:t> його значення величині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7DBA3-FBCB-4794-9005-FF26F4DC9D99}"/>
              </a:ext>
            </a:extLst>
          </p:cNvPr>
          <p:cNvSpPr txBox="1"/>
          <p:nvPr/>
        </p:nvSpPr>
        <p:spPr>
          <a:xfrm>
            <a:off x="72008" y="3278374"/>
            <a:ext cx="1205014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прочитаємо другий елемент таблиці. Його значення більше за </a:t>
            </a:r>
            <a:r>
              <a:rPr lang="en-US" sz="2800" b="1" i="1" kern="0" dirty="0">
                <a:solidFill>
                  <a:srgbClr val="FF0000"/>
                </a:solidFill>
              </a:rPr>
              <a:t>max</a:t>
            </a:r>
            <a:r>
              <a:rPr lang="en-US" sz="2800" b="1" i="1" kern="0" dirty="0">
                <a:solidFill>
                  <a:srgbClr val="002060"/>
                </a:solidFill>
              </a:rPr>
              <a:t>, </a:t>
            </a:r>
            <a:r>
              <a:rPr lang="uk-UA" sz="2800" b="1" i="1" kern="0" dirty="0">
                <a:solidFill>
                  <a:srgbClr val="002060"/>
                </a:solidFill>
              </a:rPr>
              <a:t>тому «</a:t>
            </a:r>
            <a:r>
              <a:rPr lang="uk-UA" sz="2800" b="1" i="1" kern="0" dirty="0" err="1">
                <a:solidFill>
                  <a:srgbClr val="002060"/>
                </a:solidFill>
              </a:rPr>
              <a:t>забудемо</a:t>
            </a:r>
            <a:r>
              <a:rPr lang="uk-UA" sz="2800" b="1" i="1" kern="0" dirty="0">
                <a:solidFill>
                  <a:srgbClr val="002060"/>
                </a:solidFill>
              </a:rPr>
              <a:t>» про попереднє значення й запам'ятаємо значення </a:t>
            </a:r>
            <a:r>
              <a:rPr lang="en-US" sz="2800" b="1" i="1" kern="0" dirty="0">
                <a:solidFill>
                  <a:srgbClr val="FF0000"/>
                </a:solidFill>
              </a:rPr>
              <a:t>max=6</a:t>
            </a:r>
            <a:r>
              <a:rPr lang="en-US" sz="2800" b="1" i="1" kern="0" dirty="0">
                <a:solidFill>
                  <a:srgbClr val="002060"/>
                </a:solidFill>
              </a:rPr>
              <a:t>;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C412D-7F21-4CEC-B24C-CEC32F670269}"/>
              </a:ext>
            </a:extLst>
          </p:cNvPr>
          <p:cNvSpPr txBox="1"/>
          <p:nvPr/>
        </p:nvSpPr>
        <p:spPr>
          <a:xfrm>
            <a:off x="72008" y="4750067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третій елемент таблиці. Його значення менше за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, тому можна приступати до наступного кроку без зміни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696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Продовжимо таким чином кроки алгоритму поки не будуть переглянуті всі елементи лінійної таблиці до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включно.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52371-D83D-4C39-9600-8B0C1C389F9C}"/>
              </a:ext>
            </a:extLst>
          </p:cNvPr>
          <p:cNvSpPr txBox="1"/>
          <p:nvPr/>
        </p:nvSpPr>
        <p:spPr>
          <a:xfrm>
            <a:off x="72009" y="2687633"/>
            <a:ext cx="783954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кожній ітерації циклу в змінній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міститиметься найбільше значення з пройденої частини лінійної таблиці, а по завершенні циклу змінна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зберігатиме максимальне значення в усьому масиві.</a:t>
            </a:r>
          </a:p>
        </p:txBody>
      </p:sp>
      <p:pic>
        <p:nvPicPr>
          <p:cNvPr id="3074" name="Picture 2" descr="chart, data, gistogram, maximum icon">
            <a:extLst>
              <a:ext uri="{FF2B5EF4-FFF2-40B4-BE49-F238E27FC236}">
                <a16:creationId xmlns:a16="http://schemas.microsoft.com/office/drawing/2014/main" id="{508C6C4F-0F2D-4FED-B33D-84720F41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90" y="2581758"/>
            <a:ext cx="3978130" cy="39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розв'язування багатьох задач зручно спочатку впорядкувати дані за певною ознакою. Наприклад, пошук елемента в масиві чи списку можна значно прискорити, якщо відповідні дані впорядковані. При цьому ознакою такого впорядкування може бути за: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7EE4201-516B-4360-878E-E7B7A9C1DD5D}"/>
              </a:ext>
            </a:extLst>
          </p:cNvPr>
          <p:cNvSpPr/>
          <p:nvPr/>
        </p:nvSpPr>
        <p:spPr>
          <a:xfrm>
            <a:off x="7754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1B3E56-6FAF-4351-A6EC-9609677A169B}"/>
              </a:ext>
            </a:extLst>
          </p:cNvPr>
          <p:cNvSpPr/>
          <p:nvPr/>
        </p:nvSpPr>
        <p:spPr>
          <a:xfrm>
            <a:off x="313067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 err="1">
                <a:solidFill>
                  <a:schemeClr val="bg1"/>
                </a:solidFill>
              </a:rPr>
              <a:t>Неспаданням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D506099-2EFF-414C-BF2B-379B13811BD2}"/>
              </a:ext>
            </a:extLst>
          </p:cNvPr>
          <p:cNvSpPr/>
          <p:nvPr/>
        </p:nvSpPr>
        <p:spPr>
          <a:xfrm>
            <a:off x="6183806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0399B19-799B-415E-8A89-C657BB3595E1}"/>
              </a:ext>
            </a:extLst>
          </p:cNvPr>
          <p:cNvSpPr/>
          <p:nvPr/>
        </p:nvSpPr>
        <p:spPr>
          <a:xfrm>
            <a:off x="9235089" y="3537003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7861195-2A2E-4625-A0B8-210C0F80CD86}"/>
              </a:ext>
            </a:extLst>
          </p:cNvPr>
          <p:cNvSpPr/>
          <p:nvPr/>
        </p:nvSpPr>
        <p:spPr>
          <a:xfrm>
            <a:off x="7200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не повторюються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2C78C60-896D-44E7-BE62-A23BFCC6C6D8}"/>
              </a:ext>
            </a:extLst>
          </p:cNvPr>
          <p:cNvSpPr/>
          <p:nvPr/>
        </p:nvSpPr>
        <p:spPr>
          <a:xfrm>
            <a:off x="312513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можуть повторюватись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decrease icon">
            <a:extLst>
              <a:ext uri="{FF2B5EF4-FFF2-40B4-BE49-F238E27FC236}">
                <a16:creationId xmlns:a16="http://schemas.microsoft.com/office/drawing/2014/main" id="{95314A60-A981-46F0-AE0F-7C127A80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051" y="4085722"/>
            <a:ext cx="2268725" cy="22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crease icon">
            <a:extLst>
              <a:ext uri="{FF2B5EF4-FFF2-40B4-BE49-F238E27FC236}">
                <a16:creationId xmlns:a16="http://schemas.microsoft.com/office/drawing/2014/main" id="{23863443-3A14-470D-88F4-8AD8A098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17" y="4241260"/>
            <a:ext cx="2143004" cy="2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прикладу таблиці з 5 елементів, яка містить значення довжини п'яти олівців, послідовно розглядають чотири різні набори олівців (чотири таблиці, що мають різну довжину):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9D4EEA2-A60D-4AD6-884E-EEC75E09477F}"/>
              </a:ext>
            </a:extLst>
          </p:cNvPr>
          <p:cNvGraphicFramePr/>
          <p:nvPr/>
        </p:nvGraphicFramePr>
        <p:xfrm>
          <a:off x="247202" y="3120887"/>
          <a:ext cx="11874948" cy="34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5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68804</TotalTime>
  <Words>632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:Практична робота 9 Складання і виконання алгоритму пошуку значень у таблиці в навчальному середовищі програмування</vt:lpstr>
      <vt:lpstr>Практична робота 9</vt:lpstr>
      <vt:lpstr>Повторення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упорядковувати дані в лінійній таблиці?</vt:lpstr>
      <vt:lpstr>Як упорядковувати дані в лінійній таблиці?</vt:lpstr>
      <vt:lpstr>Як прискорити пошук елемента в лінійній таблиці?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520</cp:revision>
  <dcterms:created xsi:type="dcterms:W3CDTF">2016-06-06T19:48:43Z</dcterms:created>
  <dcterms:modified xsi:type="dcterms:W3CDTF">2022-04-06T08:51:23Z</dcterms:modified>
</cp:coreProperties>
</file>