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1420" r:id="rId3"/>
    <p:sldId id="1433" r:id="rId4"/>
    <p:sldId id="1434" r:id="rId5"/>
    <p:sldId id="1436" r:id="rId6"/>
    <p:sldId id="1435" r:id="rId7"/>
    <p:sldId id="1425" r:id="rId8"/>
    <p:sldId id="1437" r:id="rId9"/>
    <p:sldId id="1438" r:id="rId10"/>
    <p:sldId id="1439" r:id="rId11"/>
    <p:sldId id="1379" r:id="rId12"/>
    <p:sldId id="644" r:id="rId13"/>
    <p:sldId id="304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330"/>
    <a:srgbClr val="33CC33"/>
    <a:srgbClr val="008000"/>
    <a:srgbClr val="CC6600"/>
    <a:srgbClr val="CC3300"/>
    <a:srgbClr val="13B1CE"/>
    <a:srgbClr val="396BC5"/>
    <a:srgbClr val="F4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0" autoAdjust="0"/>
    <p:restoredTop sz="94660"/>
  </p:normalViewPr>
  <p:slideViewPr>
    <p:cSldViewPr snapToGrid="0">
      <p:cViewPr varScale="1">
        <p:scale>
          <a:sx n="30" d="100"/>
          <a:sy n="30" d="100"/>
        </p:scale>
        <p:origin x="60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u="sng" dirty="0">
              <a:solidFill>
                <a:srgbClr val="FFFF00"/>
              </a:solidFill>
            </a:rPr>
            <a:t>BS 7799-2: 2005</a:t>
          </a:r>
          <a:r>
            <a:rPr lang="uk-UA" sz="2400" dirty="0"/>
            <a:t> — Британський стандарт BS 7799 друга частина стандарту. BS 7799 Частина 2 — Управління інформаційною безпекою — специфікація систем управління інформаційною безпекою (Специфікація системи управління інформаційної безпеки) визначає специфікацію СУІБ. Друга частина стандарту використовується як критерії при проведенні офіційної процедури сертифікації СУІБ організації.</a:t>
          </a:r>
          <a:endParaRPr lang="uk-UA" sz="2400" i="1" noProof="0" dirty="0"/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400" u="sng" dirty="0">
              <a:solidFill>
                <a:srgbClr val="FFFF00"/>
              </a:solidFill>
            </a:rPr>
            <a:t>BS 7799-1: 2005</a:t>
          </a:r>
          <a:r>
            <a:rPr lang="uk-UA" sz="2400" dirty="0"/>
            <a:t> — Британський стандарт BS 7799 перша частина. BS 7799 Частина 1 — Кодекс практики управління інформаційною безпекою (Практичні правила управління інформаційної безпеки) описує 127 механізмів контролю, необхідних для побудови системи управління інформаційною безпекою (СУІБ) організації, визначених на основі кращих прикладів світового досвіду в цій області . Цей документ служить практичним керівництвом по створенню СУІБ.</a:t>
          </a:r>
          <a:r>
            <a:rPr lang="uk-UA" sz="2400" i="1" noProof="0" dirty="0"/>
            <a:t> </a:t>
          </a:r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DC3C2573-70FA-4E90-9155-ECE352602662}">
      <dgm:prSet custT="1"/>
      <dgm:spPr/>
      <dgm:t>
        <a:bodyPr/>
        <a:lstStyle/>
        <a:p>
          <a:r>
            <a:rPr lang="uk-UA" sz="2400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BS 7799-3: 2006</a:t>
          </a:r>
          <a:r>
            <a:rPr lang="uk-UA" sz="2400" dirty="0">
              <a:latin typeface="Arial" panose="020B0604020202020204" pitchFamily="34" charset="0"/>
              <a:cs typeface="Arial" panose="020B0604020202020204" pitchFamily="34" charset="0"/>
            </a:rPr>
            <a:t> — Британський стандарт BS 7799 третя частина стандарту. Новий стандарт в області управління ризиками інформаційної безпеки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F849A0-67AB-4FC0-94AF-E06BCE5C04E5}" type="parTrans" cxnId="{635BC034-8AF2-479F-AC51-D39CA76B2273}">
      <dgm:prSet/>
      <dgm:spPr/>
      <dgm:t>
        <a:bodyPr/>
        <a:lstStyle/>
        <a:p>
          <a:endParaRPr lang="ru-RU"/>
        </a:p>
      </dgm:t>
    </dgm:pt>
    <dgm:pt modelId="{72DBCAA1-935A-40D9-8A2C-F076619E6E37}" type="sibTrans" cxnId="{635BC034-8AF2-479F-AC51-D39CA76B2273}">
      <dgm:prSet/>
      <dgm:spPr/>
      <dgm:t>
        <a:bodyPr/>
        <a:lstStyle/>
        <a:p>
          <a:endParaRPr lang="ru-RU"/>
        </a:p>
      </dgm:t>
    </dgm:pt>
    <dgm:pt modelId="{7B89299C-599E-4BA7-A2C6-60895AC76612}" type="pres">
      <dgm:prSet presAssocID="{BD77BD33-EC30-46AC-BD24-401E734F8176}" presName="linear" presStyleCnt="0">
        <dgm:presLayoutVars>
          <dgm:animLvl val="lvl"/>
          <dgm:resizeHandles val="exact"/>
        </dgm:presLayoutVars>
      </dgm:prSet>
      <dgm:spPr/>
    </dgm:pt>
    <dgm:pt modelId="{436FD07F-0B0D-4207-B928-ED08B6938653}" type="pres">
      <dgm:prSet presAssocID="{D44B0D79-7F04-44B9-9C7C-CD28C17613D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E538AFE-CBC7-4F55-AF63-17EC7A82056E}" type="pres">
      <dgm:prSet presAssocID="{CB2F3BEF-FA31-40CA-87C5-7058F5D23E9E}" presName="spacer" presStyleCnt="0"/>
      <dgm:spPr/>
    </dgm:pt>
    <dgm:pt modelId="{C4892AE8-8250-4EAD-BD95-CB5B4B75AB08}" type="pres">
      <dgm:prSet presAssocID="{1B81C372-925C-46FC-96B1-2F1AAF94556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66E9D66-DA08-4105-BFDF-D230C1CD7DF6}" type="pres">
      <dgm:prSet presAssocID="{EAA467BD-7E67-4E63-841E-1141B6CA2872}" presName="spacer" presStyleCnt="0"/>
      <dgm:spPr/>
    </dgm:pt>
    <dgm:pt modelId="{4644C6C2-2A7A-4066-A778-DC9CC039CB19}" type="pres">
      <dgm:prSet presAssocID="{DC3C2573-70FA-4E90-9155-ECE352602662}" presName="parentText" presStyleLbl="node1" presStyleIdx="2" presStyleCnt="3" custScaleY="34038" custLinFactNeighborX="-307" custLinFactNeighborY="51466">
        <dgm:presLayoutVars>
          <dgm:chMax val="0"/>
          <dgm:bulletEnabled val="1"/>
        </dgm:presLayoutVars>
      </dgm:prSet>
      <dgm:spPr/>
    </dgm:pt>
  </dgm:ptLst>
  <dgm:cxnLst>
    <dgm:cxn modelId="{D71B2E20-9BAB-4315-987D-9E68A2BCDCF3}" type="presOf" srcId="{1B81C372-925C-46FC-96B1-2F1AAF945560}" destId="{C4892AE8-8250-4EAD-BD95-CB5B4B75AB08}" srcOrd="0" destOrd="0" presId="urn:microsoft.com/office/officeart/2005/8/layout/vList2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635BC034-8AF2-479F-AC51-D39CA76B2273}" srcId="{BD77BD33-EC30-46AC-BD24-401E734F8176}" destId="{DC3C2573-70FA-4E90-9155-ECE352602662}" srcOrd="2" destOrd="0" parTransId="{22F849A0-67AB-4FC0-94AF-E06BCE5C04E5}" sibTransId="{72DBCAA1-935A-40D9-8A2C-F076619E6E37}"/>
    <dgm:cxn modelId="{DCF90653-9314-4054-B860-5D82E6941BCB}" type="presOf" srcId="{D44B0D79-7F04-44B9-9C7C-CD28C17613D0}" destId="{436FD07F-0B0D-4207-B928-ED08B6938653}" srcOrd="0" destOrd="0" presId="urn:microsoft.com/office/officeart/2005/8/layout/vList2"/>
    <dgm:cxn modelId="{2A0D5B99-A27D-413B-AA0C-728DE822E310}" type="presOf" srcId="{DC3C2573-70FA-4E90-9155-ECE352602662}" destId="{4644C6C2-2A7A-4066-A778-DC9CC039CB19}" srcOrd="0" destOrd="0" presId="urn:microsoft.com/office/officeart/2005/8/layout/vList2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874613D0-2853-4993-BC34-5368C3F06A44}" type="presOf" srcId="{BD77BD33-EC30-46AC-BD24-401E734F8176}" destId="{7B89299C-599E-4BA7-A2C6-60895AC76612}" srcOrd="0" destOrd="0" presId="urn:microsoft.com/office/officeart/2005/8/layout/vList2"/>
    <dgm:cxn modelId="{FD443486-58B1-4B32-B887-5BED2BFBC92D}" type="presParOf" srcId="{7B89299C-599E-4BA7-A2C6-60895AC76612}" destId="{436FD07F-0B0D-4207-B928-ED08B6938653}" srcOrd="0" destOrd="0" presId="urn:microsoft.com/office/officeart/2005/8/layout/vList2"/>
    <dgm:cxn modelId="{B3886C6D-974A-4F94-B7BF-75A375F4A418}" type="presParOf" srcId="{7B89299C-599E-4BA7-A2C6-60895AC76612}" destId="{6E538AFE-CBC7-4F55-AF63-17EC7A82056E}" srcOrd="1" destOrd="0" presId="urn:microsoft.com/office/officeart/2005/8/layout/vList2"/>
    <dgm:cxn modelId="{6FBADBFA-FC35-4DA7-8FFD-10268E5A2F1F}" type="presParOf" srcId="{7B89299C-599E-4BA7-A2C6-60895AC76612}" destId="{C4892AE8-8250-4EAD-BD95-CB5B4B75AB08}" srcOrd="2" destOrd="0" presId="urn:microsoft.com/office/officeart/2005/8/layout/vList2"/>
    <dgm:cxn modelId="{04ABFAE2-A007-4E79-A40D-B56D5CBCCF8B}" type="presParOf" srcId="{7B89299C-599E-4BA7-A2C6-60895AC76612}" destId="{766E9D66-DA08-4105-BFDF-D230C1CD7DF6}" srcOrd="3" destOrd="0" presId="urn:microsoft.com/office/officeart/2005/8/layout/vList2"/>
    <dgm:cxn modelId="{869146AA-7F01-47CC-8388-5B178BA04EAE}" type="presParOf" srcId="{7B89299C-599E-4BA7-A2C6-60895AC76612}" destId="{4644C6C2-2A7A-4066-A778-DC9CC039CB1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u="sng" dirty="0">
              <a:solidFill>
                <a:srgbClr val="FFFF00"/>
              </a:solidFill>
            </a:rPr>
            <a:t>ISO/IEC 27000</a:t>
          </a:r>
          <a:r>
            <a:rPr lang="uk-UA" sz="2000" dirty="0"/>
            <a:t> — Словник і визначення.</a:t>
          </a:r>
          <a:endParaRPr lang="uk-UA" sz="2000" i="1" noProof="0" dirty="0"/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ru-RU" sz="2000" u="sng" dirty="0">
              <a:solidFill>
                <a:srgbClr val="FFFF00"/>
              </a:solidFill>
            </a:rPr>
            <a:t>ISO/IEC 17799: 2005</a:t>
          </a:r>
          <a:r>
            <a:rPr lang="ru-RU" sz="2000" dirty="0"/>
            <a:t> — «</a:t>
          </a:r>
          <a:r>
            <a:rPr lang="ru-RU" sz="2000" dirty="0" err="1"/>
            <a:t>Інформаційні</a:t>
          </a:r>
          <a:r>
            <a:rPr lang="ru-RU" sz="2000" dirty="0"/>
            <a:t> </a:t>
          </a:r>
          <a:r>
            <a:rPr lang="ru-RU" sz="2000" dirty="0" err="1"/>
            <a:t>технології</a:t>
          </a:r>
          <a:r>
            <a:rPr lang="ru-RU" sz="2000" dirty="0"/>
            <a:t> — </a:t>
          </a:r>
          <a:r>
            <a:rPr lang="ru-RU" sz="2000" dirty="0" err="1"/>
            <a:t>Технології</a:t>
          </a:r>
          <a:r>
            <a:rPr lang="ru-RU" sz="2000" dirty="0"/>
            <a:t> </a:t>
          </a:r>
          <a:r>
            <a:rPr lang="ru-RU" sz="2000" dirty="0" err="1"/>
            <a:t>безпеки</a:t>
          </a:r>
          <a:r>
            <a:rPr lang="ru-RU" sz="2000" dirty="0"/>
            <a:t> — </a:t>
          </a:r>
          <a:r>
            <a:rPr lang="ru-RU" sz="2000" dirty="0" err="1"/>
            <a:t>Практичні</a:t>
          </a:r>
          <a:r>
            <a:rPr lang="ru-RU" sz="2000" dirty="0"/>
            <a:t> правила </a:t>
          </a:r>
          <a:r>
            <a:rPr lang="ru-RU" sz="2000" dirty="0" err="1"/>
            <a:t>управління</a:t>
          </a:r>
          <a:r>
            <a:rPr lang="ru-RU" sz="2000" dirty="0"/>
            <a:t> </a:t>
          </a:r>
          <a:r>
            <a:rPr lang="ru-RU" sz="2000" dirty="0" err="1"/>
            <a:t>інформаційної</a:t>
          </a:r>
          <a:r>
            <a:rPr lang="ru-RU" sz="2000" dirty="0"/>
            <a:t> </a:t>
          </a:r>
          <a:r>
            <a:rPr lang="ru-RU" sz="2000" dirty="0" err="1"/>
            <a:t>безпеки</a:t>
          </a:r>
          <a:r>
            <a:rPr lang="ru-RU" sz="2000" dirty="0"/>
            <a:t>». </a:t>
          </a:r>
          <a:r>
            <a:rPr lang="ru-RU" sz="2000" dirty="0" err="1"/>
            <a:t>Міжнародний</a:t>
          </a:r>
          <a:r>
            <a:rPr lang="ru-RU" sz="2000" dirty="0"/>
            <a:t> стандарт, </a:t>
          </a:r>
          <a:r>
            <a:rPr lang="ru-RU" sz="2000" dirty="0" err="1"/>
            <a:t>базувався</a:t>
          </a:r>
          <a:r>
            <a:rPr lang="ru-RU" sz="2000" dirty="0"/>
            <a:t> на BS 7799-1: 2005.</a:t>
          </a:r>
          <a:r>
            <a:rPr lang="uk-UA" sz="2000" i="1" noProof="0" dirty="0"/>
            <a:t> </a:t>
          </a:r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2A059987-6AA4-4C24-BAB5-3AA5E2AB2477}">
      <dgm:prSet/>
      <dgm:spPr/>
      <dgm:t>
        <a:bodyPr/>
        <a:lstStyle/>
        <a:p>
          <a:r>
            <a:rPr lang="uk-UA" u="sng" dirty="0">
              <a:solidFill>
                <a:srgbClr val="FFFF00"/>
              </a:solidFill>
            </a:rPr>
            <a:t>ISO/IEC 27001</a:t>
          </a:r>
          <a:r>
            <a:rPr lang="uk-UA" dirty="0"/>
            <a:t> — «Інформаційні технології — Методи забезпечення безпеки — Системи управління інформаційної безпеки — Вимоги». Міжнародний стандарт, базувався на BS 7799-2: 2005.</a:t>
          </a:r>
          <a:endParaRPr lang="ru-RU" dirty="0"/>
        </a:p>
      </dgm:t>
    </dgm:pt>
    <dgm:pt modelId="{6A6E828D-CB04-40CD-B65D-04286923C438}" type="parTrans" cxnId="{6E82B704-A0FA-4C59-9259-3E72BD08BF30}">
      <dgm:prSet/>
      <dgm:spPr/>
      <dgm:t>
        <a:bodyPr/>
        <a:lstStyle/>
        <a:p>
          <a:endParaRPr lang="ru-RU"/>
        </a:p>
      </dgm:t>
    </dgm:pt>
    <dgm:pt modelId="{51F29D0B-E63C-40D3-BA47-30A39EC40981}" type="sibTrans" cxnId="{6E82B704-A0FA-4C59-9259-3E72BD08BF30}">
      <dgm:prSet/>
      <dgm:spPr/>
      <dgm:t>
        <a:bodyPr/>
        <a:lstStyle/>
        <a:p>
          <a:endParaRPr lang="ru-RU"/>
        </a:p>
      </dgm:t>
    </dgm:pt>
    <dgm:pt modelId="{DB5B1832-6A3D-43E8-9510-E912A6FFB439}">
      <dgm:prSet/>
      <dgm:spPr/>
      <dgm:t>
        <a:bodyPr/>
        <a:lstStyle/>
        <a:p>
          <a:r>
            <a:rPr lang="en-US" u="sng" dirty="0">
              <a:solidFill>
                <a:srgbClr val="FFFF00"/>
              </a:solidFill>
            </a:rPr>
            <a:t>ISO/IEC 2700</a:t>
          </a:r>
          <a:r>
            <a:rPr lang="en-US" dirty="0"/>
            <a:t>2 — </a:t>
          </a:r>
          <a:r>
            <a:rPr lang="ru-RU" dirty="0"/>
            <a:t>Зараз</a:t>
          </a:r>
          <a:r>
            <a:rPr lang="en-US" dirty="0"/>
            <a:t>: </a:t>
          </a:r>
          <a:r>
            <a:rPr lang="en-US" u="sng" dirty="0">
              <a:solidFill>
                <a:srgbClr val="FFFF00"/>
              </a:solidFill>
            </a:rPr>
            <a:t>ISO/IEC 17799: 2005</a:t>
          </a:r>
          <a:r>
            <a:rPr lang="en-US" dirty="0"/>
            <a:t>. </a:t>
          </a:r>
          <a:r>
            <a:rPr lang="ru-RU" dirty="0"/>
            <a:t>«</a:t>
          </a:r>
          <a:r>
            <a:rPr lang="ru-RU" dirty="0" err="1"/>
            <a:t>Інформаційні</a:t>
          </a:r>
          <a:r>
            <a:rPr lang="ru-RU" dirty="0"/>
            <a:t> </a:t>
          </a:r>
          <a:r>
            <a:rPr lang="ru-RU" dirty="0" err="1"/>
            <a:t>технології</a:t>
          </a:r>
          <a:r>
            <a:rPr lang="ru-RU" dirty="0"/>
            <a:t> — </a:t>
          </a:r>
          <a:r>
            <a:rPr lang="ru-RU" dirty="0" err="1"/>
            <a:t>Технології</a:t>
          </a:r>
          <a:r>
            <a:rPr lang="ru-RU" dirty="0"/>
            <a:t> </a:t>
          </a:r>
          <a:r>
            <a:rPr lang="ru-RU" dirty="0" err="1"/>
            <a:t>безпеки</a:t>
          </a:r>
          <a:r>
            <a:rPr lang="ru-RU" dirty="0"/>
            <a:t> — </a:t>
          </a:r>
          <a:r>
            <a:rPr lang="ru-RU" dirty="0" err="1"/>
            <a:t>Практичні</a:t>
          </a:r>
          <a:r>
            <a:rPr lang="ru-RU" dirty="0"/>
            <a:t> правила </a:t>
          </a:r>
          <a:r>
            <a:rPr lang="ru-RU" dirty="0" err="1"/>
            <a:t>управління</a:t>
          </a:r>
          <a:r>
            <a:rPr lang="ru-RU" dirty="0"/>
            <a:t> </a:t>
          </a:r>
          <a:r>
            <a:rPr lang="ru-RU" dirty="0" err="1"/>
            <a:t>інформаційної</a:t>
          </a:r>
          <a:r>
            <a:rPr lang="ru-RU" dirty="0"/>
            <a:t> </a:t>
          </a:r>
          <a:r>
            <a:rPr lang="ru-RU" dirty="0" err="1"/>
            <a:t>безпеки</a:t>
          </a:r>
          <a:r>
            <a:rPr lang="ru-RU" dirty="0"/>
            <a:t>». Дата </a:t>
          </a:r>
          <a:r>
            <a:rPr lang="ru-RU" dirty="0" err="1"/>
            <a:t>виходу</a:t>
          </a:r>
          <a:r>
            <a:rPr lang="ru-RU" dirty="0"/>
            <a:t> — 2007 </a:t>
          </a:r>
          <a:r>
            <a:rPr lang="ru-RU" dirty="0" err="1"/>
            <a:t>рік</a:t>
          </a:r>
          <a:r>
            <a:rPr lang="ru-RU" dirty="0"/>
            <a:t>.</a:t>
          </a:r>
        </a:p>
      </dgm:t>
    </dgm:pt>
    <dgm:pt modelId="{6E79E1E9-4BED-4222-A837-E06243CE4A0A}" type="parTrans" cxnId="{1F95C845-A8F6-40B3-B1D9-851037651899}">
      <dgm:prSet/>
      <dgm:spPr/>
      <dgm:t>
        <a:bodyPr/>
        <a:lstStyle/>
        <a:p>
          <a:endParaRPr lang="ru-RU"/>
        </a:p>
      </dgm:t>
    </dgm:pt>
    <dgm:pt modelId="{48539673-641D-4973-8012-2123643993E1}" type="sibTrans" cxnId="{1F95C845-A8F6-40B3-B1D9-851037651899}">
      <dgm:prSet/>
      <dgm:spPr/>
      <dgm:t>
        <a:bodyPr/>
        <a:lstStyle/>
        <a:p>
          <a:endParaRPr lang="ru-RU"/>
        </a:p>
      </dgm:t>
    </dgm:pt>
    <dgm:pt modelId="{B13DE255-2163-4B06-8FE3-1DE86A79D78D}">
      <dgm:prSet/>
      <dgm:spPr/>
      <dgm:t>
        <a:bodyPr/>
        <a:lstStyle/>
        <a:p>
          <a:r>
            <a:rPr lang="uk-UA" u="sng" dirty="0">
              <a:solidFill>
                <a:srgbClr val="FFFF00"/>
              </a:solidFill>
            </a:rPr>
            <a:t>ISO/IEC 27005</a:t>
          </a:r>
          <a:r>
            <a:rPr lang="uk-UA" dirty="0"/>
            <a:t> — Зараз: </a:t>
          </a:r>
          <a:r>
            <a:rPr lang="uk-UA" u="sng" dirty="0">
              <a:solidFill>
                <a:srgbClr val="FFFF00"/>
              </a:solidFill>
            </a:rPr>
            <a:t>BS 7799-3: 2006</a:t>
          </a:r>
          <a:r>
            <a:rPr lang="uk-UA" dirty="0"/>
            <a:t> — Керівництво з управління ризиками </a:t>
          </a:r>
          <a:r>
            <a:rPr lang="ru-RU" dirty="0" err="1"/>
            <a:t>інформаційної</a:t>
          </a:r>
          <a:r>
            <a:rPr lang="ru-RU" dirty="0"/>
            <a:t> </a:t>
          </a:r>
          <a:r>
            <a:rPr lang="ru-RU" dirty="0" err="1"/>
            <a:t>безпеки</a:t>
          </a:r>
          <a:r>
            <a:rPr lang="uk-UA" dirty="0"/>
            <a:t>.</a:t>
          </a:r>
          <a:endParaRPr lang="ru-RU" dirty="0"/>
        </a:p>
      </dgm:t>
    </dgm:pt>
    <dgm:pt modelId="{CB0E6A87-4636-4BBE-93F4-75F1DD19E858}" type="parTrans" cxnId="{C9B10DFD-20E3-4675-BEB1-417FA5A912C7}">
      <dgm:prSet/>
      <dgm:spPr/>
      <dgm:t>
        <a:bodyPr/>
        <a:lstStyle/>
        <a:p>
          <a:endParaRPr lang="ru-RU"/>
        </a:p>
      </dgm:t>
    </dgm:pt>
    <dgm:pt modelId="{7E5F0518-D17D-430A-9B8F-458C095290AE}" type="sibTrans" cxnId="{C9B10DFD-20E3-4675-BEB1-417FA5A912C7}">
      <dgm:prSet/>
      <dgm:spPr/>
      <dgm:t>
        <a:bodyPr/>
        <a:lstStyle/>
        <a:p>
          <a:endParaRPr lang="ru-RU"/>
        </a:p>
      </dgm:t>
    </dgm:pt>
    <dgm:pt modelId="{445BC2A9-8229-4F6C-ADDE-4EE4C90683A2}">
      <dgm:prSet/>
      <dgm:spPr/>
      <dgm:t>
        <a:bodyPr/>
        <a:lstStyle/>
        <a:p>
          <a:r>
            <a:rPr lang="ru-RU" dirty="0" err="1"/>
            <a:t>Німецьке</a:t>
          </a:r>
          <a:r>
            <a:rPr lang="ru-RU" dirty="0"/>
            <a:t> агентство з </a:t>
          </a:r>
          <a:r>
            <a:rPr lang="ru-RU" dirty="0" err="1"/>
            <a:t>інформаційної</a:t>
          </a:r>
          <a:r>
            <a:rPr lang="ru-RU" dirty="0"/>
            <a:t> </a:t>
          </a:r>
          <a:r>
            <a:rPr lang="ru-RU" dirty="0" err="1"/>
            <a:t>безпеки</a:t>
          </a:r>
          <a:r>
            <a:rPr lang="ru-RU" dirty="0"/>
            <a:t>. </a:t>
          </a:r>
          <a:r>
            <a:rPr lang="ru-RU" dirty="0" err="1"/>
            <a:t>Інструкція</a:t>
          </a:r>
          <a:r>
            <a:rPr lang="ru-RU" dirty="0"/>
            <a:t> з </a:t>
          </a:r>
          <a:r>
            <a:rPr lang="ru-RU" dirty="0" err="1"/>
            <a:t>захисту</a:t>
          </a:r>
          <a:r>
            <a:rPr lang="ru-RU" dirty="0"/>
            <a:t> </a:t>
          </a:r>
          <a:r>
            <a:rPr lang="ru-RU" dirty="0" err="1"/>
            <a:t>базової</a:t>
          </a:r>
          <a:r>
            <a:rPr lang="ru-RU" dirty="0"/>
            <a:t> </a:t>
          </a:r>
          <a:r>
            <a:rPr lang="ru-RU" dirty="0" err="1"/>
            <a:t>лінії</a:t>
          </a:r>
          <a:r>
            <a:rPr lang="ru-RU" dirty="0"/>
            <a:t> — </a:t>
          </a:r>
          <a:r>
            <a:rPr lang="ru-RU" dirty="0" err="1"/>
            <a:t>стандартні</a:t>
          </a:r>
          <a:r>
            <a:rPr lang="ru-RU" dirty="0"/>
            <a:t> </a:t>
          </a:r>
          <a:r>
            <a:rPr lang="ru-RU" dirty="0" err="1"/>
            <a:t>гарантії</a:t>
          </a:r>
          <a:r>
            <a:rPr lang="ru-RU" dirty="0"/>
            <a:t> </a:t>
          </a:r>
          <a:r>
            <a:rPr lang="ru-RU" dirty="0" err="1"/>
            <a:t>безпеки</a:t>
          </a:r>
          <a:r>
            <a:rPr lang="ru-RU" dirty="0"/>
            <a:t> (</a:t>
          </a:r>
          <a:r>
            <a:rPr lang="ru-RU" dirty="0" err="1"/>
            <a:t>керівництво</a:t>
          </a:r>
          <a:r>
            <a:rPr lang="ru-RU" dirty="0"/>
            <a:t> по базовому </a:t>
          </a:r>
          <a:r>
            <a:rPr lang="ru-RU" dirty="0" err="1"/>
            <a:t>рівню</a:t>
          </a:r>
          <a:r>
            <a:rPr lang="ru-RU" dirty="0"/>
            <a:t> </a:t>
          </a:r>
          <a:r>
            <a:rPr lang="ru-RU" dirty="0" err="1"/>
            <a:t>захисту</a:t>
          </a:r>
          <a:r>
            <a:rPr lang="ru-RU" dirty="0"/>
            <a:t> </a:t>
          </a:r>
          <a:r>
            <a:rPr lang="ru-RU" dirty="0" err="1"/>
            <a:t>інформаційних</a:t>
          </a:r>
          <a:r>
            <a:rPr lang="ru-RU" dirty="0"/>
            <a:t> </a:t>
          </a:r>
          <a:r>
            <a:rPr lang="ru-RU" dirty="0" err="1"/>
            <a:t>технологій</a:t>
          </a:r>
          <a:r>
            <a:rPr lang="ru-RU" dirty="0"/>
            <a:t>).</a:t>
          </a:r>
        </a:p>
      </dgm:t>
    </dgm:pt>
    <dgm:pt modelId="{77CC5AB2-A645-4E24-B190-153621B7A364}" type="parTrans" cxnId="{709D14F1-9046-4DCC-B88C-085CFA8D11DA}">
      <dgm:prSet/>
      <dgm:spPr/>
      <dgm:t>
        <a:bodyPr/>
        <a:lstStyle/>
        <a:p>
          <a:endParaRPr lang="ru-RU"/>
        </a:p>
      </dgm:t>
    </dgm:pt>
    <dgm:pt modelId="{9A8F72BF-50B8-483B-858E-738365AEB6B9}" type="sibTrans" cxnId="{709D14F1-9046-4DCC-B88C-085CFA8D11DA}">
      <dgm:prSet/>
      <dgm:spPr/>
      <dgm:t>
        <a:bodyPr/>
        <a:lstStyle/>
        <a:p>
          <a:endParaRPr lang="ru-RU"/>
        </a:p>
      </dgm:t>
    </dgm:pt>
    <dgm:pt modelId="{7B89299C-599E-4BA7-A2C6-60895AC76612}" type="pres">
      <dgm:prSet presAssocID="{BD77BD33-EC30-46AC-BD24-401E734F8176}" presName="linear" presStyleCnt="0">
        <dgm:presLayoutVars>
          <dgm:animLvl val="lvl"/>
          <dgm:resizeHandles val="exact"/>
        </dgm:presLayoutVars>
      </dgm:prSet>
      <dgm:spPr/>
    </dgm:pt>
    <dgm:pt modelId="{436FD07F-0B0D-4207-B928-ED08B6938653}" type="pres">
      <dgm:prSet presAssocID="{D44B0D79-7F04-44B9-9C7C-CD28C17613D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E538AFE-CBC7-4F55-AF63-17EC7A82056E}" type="pres">
      <dgm:prSet presAssocID="{CB2F3BEF-FA31-40CA-87C5-7058F5D23E9E}" presName="spacer" presStyleCnt="0"/>
      <dgm:spPr/>
    </dgm:pt>
    <dgm:pt modelId="{C4892AE8-8250-4EAD-BD95-CB5B4B75AB08}" type="pres">
      <dgm:prSet presAssocID="{1B81C372-925C-46FC-96B1-2F1AAF94556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66E9D66-DA08-4105-BFDF-D230C1CD7DF6}" type="pres">
      <dgm:prSet presAssocID="{EAA467BD-7E67-4E63-841E-1141B6CA2872}" presName="spacer" presStyleCnt="0"/>
      <dgm:spPr/>
    </dgm:pt>
    <dgm:pt modelId="{5C027422-ED97-4F05-A54A-5CA214F2351B}" type="pres">
      <dgm:prSet presAssocID="{2A059987-6AA4-4C24-BAB5-3AA5E2AB247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0F7A273-C180-4510-99F4-F9B6B6446EF6}" type="pres">
      <dgm:prSet presAssocID="{51F29D0B-E63C-40D3-BA47-30A39EC40981}" presName="spacer" presStyleCnt="0"/>
      <dgm:spPr/>
    </dgm:pt>
    <dgm:pt modelId="{3DD89845-F3DD-4CCF-A942-F09D260021A8}" type="pres">
      <dgm:prSet presAssocID="{DB5B1832-6A3D-43E8-9510-E912A6FFB43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BFA6B06-62A2-4C81-9EB1-3E7849112E48}" type="pres">
      <dgm:prSet presAssocID="{48539673-641D-4973-8012-2123643993E1}" presName="spacer" presStyleCnt="0"/>
      <dgm:spPr/>
    </dgm:pt>
    <dgm:pt modelId="{F6136FC5-0D98-4B20-8F38-0396C4B84092}" type="pres">
      <dgm:prSet presAssocID="{B13DE255-2163-4B06-8FE3-1DE86A79D78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DE9CEED-7AEE-4652-A4A7-73BC4E8B095C}" type="pres">
      <dgm:prSet presAssocID="{7E5F0518-D17D-430A-9B8F-458C095290AE}" presName="spacer" presStyleCnt="0"/>
      <dgm:spPr/>
    </dgm:pt>
    <dgm:pt modelId="{70E768CF-F24E-4DE8-88B4-597DBAC08D54}" type="pres">
      <dgm:prSet presAssocID="{445BC2A9-8229-4F6C-ADDE-4EE4C90683A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E82B704-A0FA-4C59-9259-3E72BD08BF30}" srcId="{BD77BD33-EC30-46AC-BD24-401E734F8176}" destId="{2A059987-6AA4-4C24-BAB5-3AA5E2AB2477}" srcOrd="2" destOrd="0" parTransId="{6A6E828D-CB04-40CD-B65D-04286923C438}" sibTransId="{51F29D0B-E63C-40D3-BA47-30A39EC40981}"/>
    <dgm:cxn modelId="{E1849D08-DDA3-4727-AECF-1FABCDA33607}" type="presOf" srcId="{B13DE255-2163-4B06-8FE3-1DE86A79D78D}" destId="{F6136FC5-0D98-4B20-8F38-0396C4B84092}" srcOrd="0" destOrd="0" presId="urn:microsoft.com/office/officeart/2005/8/layout/vList2"/>
    <dgm:cxn modelId="{D71B2E20-9BAB-4315-987D-9E68A2BCDCF3}" type="presOf" srcId="{1B81C372-925C-46FC-96B1-2F1AAF945560}" destId="{C4892AE8-8250-4EAD-BD95-CB5B4B75AB08}" srcOrd="0" destOrd="0" presId="urn:microsoft.com/office/officeart/2005/8/layout/vList2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1153912A-9CCD-45CC-830C-2D3B1AC19233}" type="presOf" srcId="{445BC2A9-8229-4F6C-ADDE-4EE4C90683A2}" destId="{70E768CF-F24E-4DE8-88B4-597DBAC08D54}" srcOrd="0" destOrd="0" presId="urn:microsoft.com/office/officeart/2005/8/layout/vList2"/>
    <dgm:cxn modelId="{75F66F5D-3CD1-435C-A4B4-543CB06B8B3E}" type="presOf" srcId="{2A059987-6AA4-4C24-BAB5-3AA5E2AB2477}" destId="{5C027422-ED97-4F05-A54A-5CA214F2351B}" srcOrd="0" destOrd="0" presId="urn:microsoft.com/office/officeart/2005/8/layout/vList2"/>
    <dgm:cxn modelId="{1F95C845-A8F6-40B3-B1D9-851037651899}" srcId="{BD77BD33-EC30-46AC-BD24-401E734F8176}" destId="{DB5B1832-6A3D-43E8-9510-E912A6FFB439}" srcOrd="3" destOrd="0" parTransId="{6E79E1E9-4BED-4222-A837-E06243CE4A0A}" sibTransId="{48539673-641D-4973-8012-2123643993E1}"/>
    <dgm:cxn modelId="{DCF90653-9314-4054-B860-5D82E6941BCB}" type="presOf" srcId="{D44B0D79-7F04-44B9-9C7C-CD28C17613D0}" destId="{436FD07F-0B0D-4207-B928-ED08B6938653}" srcOrd="0" destOrd="0" presId="urn:microsoft.com/office/officeart/2005/8/layout/vList2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874613D0-2853-4993-BC34-5368C3F06A44}" type="presOf" srcId="{BD77BD33-EC30-46AC-BD24-401E734F8176}" destId="{7B89299C-599E-4BA7-A2C6-60895AC76612}" srcOrd="0" destOrd="0" presId="urn:microsoft.com/office/officeart/2005/8/layout/vList2"/>
    <dgm:cxn modelId="{219E8CD1-678B-4C53-B7C0-8D7EE6A75F2E}" type="presOf" srcId="{DB5B1832-6A3D-43E8-9510-E912A6FFB439}" destId="{3DD89845-F3DD-4CCF-A942-F09D260021A8}" srcOrd="0" destOrd="0" presId="urn:microsoft.com/office/officeart/2005/8/layout/vList2"/>
    <dgm:cxn modelId="{709D14F1-9046-4DCC-B88C-085CFA8D11DA}" srcId="{BD77BD33-EC30-46AC-BD24-401E734F8176}" destId="{445BC2A9-8229-4F6C-ADDE-4EE4C90683A2}" srcOrd="5" destOrd="0" parTransId="{77CC5AB2-A645-4E24-B190-153621B7A364}" sibTransId="{9A8F72BF-50B8-483B-858E-738365AEB6B9}"/>
    <dgm:cxn modelId="{C9B10DFD-20E3-4675-BEB1-417FA5A912C7}" srcId="{BD77BD33-EC30-46AC-BD24-401E734F8176}" destId="{B13DE255-2163-4B06-8FE3-1DE86A79D78D}" srcOrd="4" destOrd="0" parTransId="{CB0E6A87-4636-4BBE-93F4-75F1DD19E858}" sibTransId="{7E5F0518-D17D-430A-9B8F-458C095290AE}"/>
    <dgm:cxn modelId="{FD443486-58B1-4B32-B887-5BED2BFBC92D}" type="presParOf" srcId="{7B89299C-599E-4BA7-A2C6-60895AC76612}" destId="{436FD07F-0B0D-4207-B928-ED08B6938653}" srcOrd="0" destOrd="0" presId="urn:microsoft.com/office/officeart/2005/8/layout/vList2"/>
    <dgm:cxn modelId="{B3886C6D-974A-4F94-B7BF-75A375F4A418}" type="presParOf" srcId="{7B89299C-599E-4BA7-A2C6-60895AC76612}" destId="{6E538AFE-CBC7-4F55-AF63-17EC7A82056E}" srcOrd="1" destOrd="0" presId="urn:microsoft.com/office/officeart/2005/8/layout/vList2"/>
    <dgm:cxn modelId="{6FBADBFA-FC35-4DA7-8FFD-10268E5A2F1F}" type="presParOf" srcId="{7B89299C-599E-4BA7-A2C6-60895AC76612}" destId="{C4892AE8-8250-4EAD-BD95-CB5B4B75AB08}" srcOrd="2" destOrd="0" presId="urn:microsoft.com/office/officeart/2005/8/layout/vList2"/>
    <dgm:cxn modelId="{15FE8789-5D10-41B8-A2DF-979B3712E87A}" type="presParOf" srcId="{7B89299C-599E-4BA7-A2C6-60895AC76612}" destId="{766E9D66-DA08-4105-BFDF-D230C1CD7DF6}" srcOrd="3" destOrd="0" presId="urn:microsoft.com/office/officeart/2005/8/layout/vList2"/>
    <dgm:cxn modelId="{E9A02F5E-0BED-4066-BDF3-A23F98208B24}" type="presParOf" srcId="{7B89299C-599E-4BA7-A2C6-60895AC76612}" destId="{5C027422-ED97-4F05-A54A-5CA214F2351B}" srcOrd="4" destOrd="0" presId="urn:microsoft.com/office/officeart/2005/8/layout/vList2"/>
    <dgm:cxn modelId="{1DC23471-2293-4D10-AD39-FE5BB8848C42}" type="presParOf" srcId="{7B89299C-599E-4BA7-A2C6-60895AC76612}" destId="{F0F7A273-C180-4510-99F4-F9B6B6446EF6}" srcOrd="5" destOrd="0" presId="urn:microsoft.com/office/officeart/2005/8/layout/vList2"/>
    <dgm:cxn modelId="{37E882A5-5749-44DB-BD8B-0CC39631C710}" type="presParOf" srcId="{7B89299C-599E-4BA7-A2C6-60895AC76612}" destId="{3DD89845-F3DD-4CCF-A942-F09D260021A8}" srcOrd="6" destOrd="0" presId="urn:microsoft.com/office/officeart/2005/8/layout/vList2"/>
    <dgm:cxn modelId="{2EBE4DE5-28A4-4387-AC5D-DFEED1864160}" type="presParOf" srcId="{7B89299C-599E-4BA7-A2C6-60895AC76612}" destId="{ABFA6B06-62A2-4C81-9EB1-3E7849112E48}" srcOrd="7" destOrd="0" presId="urn:microsoft.com/office/officeart/2005/8/layout/vList2"/>
    <dgm:cxn modelId="{E24518A0-BC7B-4712-B5DB-CB23B2F66CBE}" type="presParOf" srcId="{7B89299C-599E-4BA7-A2C6-60895AC76612}" destId="{F6136FC5-0D98-4B20-8F38-0396C4B84092}" srcOrd="8" destOrd="0" presId="urn:microsoft.com/office/officeart/2005/8/layout/vList2"/>
    <dgm:cxn modelId="{5B5C0ECB-A845-4821-9D2B-6321CA9AAF82}" type="presParOf" srcId="{7B89299C-599E-4BA7-A2C6-60895AC76612}" destId="{6DE9CEED-7AEE-4652-A4A7-73BC4E8B095C}" srcOrd="9" destOrd="0" presId="urn:microsoft.com/office/officeart/2005/8/layout/vList2"/>
    <dgm:cxn modelId="{D06C06CD-B921-4569-81DA-B8248FEB7C14}" type="presParOf" srcId="{7B89299C-599E-4BA7-A2C6-60895AC76612}" destId="{70E768CF-F24E-4DE8-88B4-597DBAC08D5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u="sng" noProof="0" dirty="0">
              <a:solidFill>
                <a:srgbClr val="FFFF00"/>
              </a:solidFill>
            </a:rPr>
            <a:t>SMTP</a:t>
          </a:r>
          <a:r>
            <a:rPr lang="uk-UA" sz="2000" noProof="0" dirty="0"/>
            <a:t>(</a:t>
          </a:r>
          <a:r>
            <a:rPr lang="uk-UA" sz="2000" noProof="0" dirty="0" err="1"/>
            <a:t>Simple</a:t>
          </a:r>
          <a:r>
            <a:rPr lang="uk-UA" sz="2000" noProof="0" dirty="0"/>
            <a:t> </a:t>
          </a:r>
          <a:r>
            <a:rPr lang="uk-UA" sz="2000" noProof="0" dirty="0" err="1"/>
            <a:t>Mail</a:t>
          </a:r>
          <a:r>
            <a:rPr lang="uk-UA" sz="2000" noProof="0" dirty="0"/>
            <a:t> </a:t>
          </a:r>
          <a:r>
            <a:rPr lang="uk-UA" sz="2000" noProof="0" dirty="0" err="1"/>
            <a:t>Transport</a:t>
          </a:r>
          <a:r>
            <a:rPr lang="uk-UA" sz="2000" noProof="0" dirty="0"/>
            <a:t> </a:t>
          </a:r>
          <a:r>
            <a:rPr lang="uk-UA" sz="2000" noProof="0" dirty="0" err="1"/>
            <a:t>Protocol</a:t>
          </a:r>
          <a:r>
            <a:rPr lang="uk-UA" sz="2000" noProof="0" dirty="0"/>
            <a:t>) і </a:t>
          </a:r>
          <a:r>
            <a:rPr lang="uk-UA" sz="2000" u="sng" noProof="0" dirty="0">
              <a:solidFill>
                <a:srgbClr val="FFFF00"/>
              </a:solidFill>
            </a:rPr>
            <a:t>POP</a:t>
          </a:r>
          <a:r>
            <a:rPr lang="uk-UA" sz="2000" noProof="0" dirty="0"/>
            <a:t>(</a:t>
          </a:r>
          <a:r>
            <a:rPr lang="uk-UA" sz="2000" noProof="0" dirty="0" err="1"/>
            <a:t>Post</a:t>
          </a:r>
          <a:r>
            <a:rPr lang="uk-UA" sz="2000" noProof="0" dirty="0"/>
            <a:t> Office </a:t>
          </a:r>
          <a:r>
            <a:rPr lang="uk-UA" sz="2000" noProof="0" dirty="0" err="1"/>
            <a:t>Protocol</a:t>
          </a:r>
          <a:r>
            <a:rPr lang="uk-UA" sz="2000" noProof="0" dirty="0"/>
            <a:t>) для електронної пошти.</a:t>
          </a:r>
          <a:endParaRPr lang="uk-UA" sz="2000" i="1" noProof="0" dirty="0"/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000" noProof="0" dirty="0"/>
            <a:t>Сімейство </a:t>
          </a:r>
          <a:r>
            <a:rPr lang="uk-UA" sz="2000" u="sng" noProof="0" dirty="0">
              <a:solidFill>
                <a:srgbClr val="FFFF00"/>
              </a:solidFill>
            </a:rPr>
            <a:t>TCP/IP</a:t>
          </a:r>
          <a:r>
            <a:rPr lang="uk-UA" sz="2000" noProof="0" dirty="0"/>
            <a:t> для передачі даних.</a:t>
          </a:r>
          <a:endParaRPr lang="uk-UA" sz="2000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2A059987-6AA4-4C24-BAB5-3AA5E2AB2477}">
      <dgm:prSet custT="1"/>
      <dgm:spPr/>
      <dgm:t>
        <a:bodyPr/>
        <a:lstStyle/>
        <a:p>
          <a:r>
            <a:rPr lang="uk-UA" sz="2000" u="sng" noProof="0" dirty="0">
              <a:solidFill>
                <a:srgbClr val="FFFF00"/>
              </a:solidFill>
            </a:rPr>
            <a:t>SNMP</a:t>
          </a:r>
          <a:r>
            <a:rPr lang="uk-UA" sz="2000" noProof="0" dirty="0"/>
            <a:t>(</a:t>
          </a:r>
          <a:r>
            <a:rPr lang="uk-UA" sz="2000" noProof="0" dirty="0" err="1"/>
            <a:t>Simple</a:t>
          </a:r>
          <a:r>
            <a:rPr lang="uk-UA" sz="2000" noProof="0" dirty="0"/>
            <a:t> </a:t>
          </a:r>
          <a:r>
            <a:rPr lang="uk-UA" sz="2000" noProof="0" dirty="0" err="1"/>
            <a:t>Network</a:t>
          </a:r>
          <a:r>
            <a:rPr lang="uk-UA" sz="2000" noProof="0" dirty="0"/>
            <a:t> </a:t>
          </a:r>
          <a:r>
            <a:rPr lang="uk-UA" sz="2000" noProof="0" dirty="0" err="1"/>
            <a:t>Management</a:t>
          </a:r>
          <a:r>
            <a:rPr lang="uk-UA" sz="2000" noProof="0" dirty="0"/>
            <a:t> </a:t>
          </a:r>
          <a:r>
            <a:rPr lang="uk-UA" sz="2000" noProof="0" dirty="0" err="1"/>
            <a:t>Protocol</a:t>
          </a:r>
          <a:r>
            <a:rPr lang="uk-UA" sz="2000" noProof="0" dirty="0"/>
            <a:t>) для управління мережею.</a:t>
          </a:r>
        </a:p>
      </dgm:t>
    </dgm:pt>
    <dgm:pt modelId="{6A6E828D-CB04-40CD-B65D-04286923C438}" type="parTrans" cxnId="{6E82B704-A0FA-4C59-9259-3E72BD08BF30}">
      <dgm:prSet/>
      <dgm:spPr/>
      <dgm:t>
        <a:bodyPr/>
        <a:lstStyle/>
        <a:p>
          <a:endParaRPr lang="ru-RU"/>
        </a:p>
      </dgm:t>
    </dgm:pt>
    <dgm:pt modelId="{51F29D0B-E63C-40D3-BA47-30A39EC40981}" type="sibTrans" cxnId="{6E82B704-A0FA-4C59-9259-3E72BD08BF30}">
      <dgm:prSet/>
      <dgm:spPr/>
      <dgm:t>
        <a:bodyPr/>
        <a:lstStyle/>
        <a:p>
          <a:endParaRPr lang="ru-RU"/>
        </a:p>
      </dgm:t>
    </dgm:pt>
    <dgm:pt modelId="{DB5B1832-6A3D-43E8-9510-E912A6FFB439}">
      <dgm:prSet custT="1"/>
      <dgm:spPr/>
      <dgm:t>
        <a:bodyPr/>
        <a:lstStyle/>
        <a:p>
          <a:r>
            <a:rPr lang="uk-UA" sz="2000" noProof="0" dirty="0"/>
            <a:t>Протокол </a:t>
          </a:r>
          <a:r>
            <a:rPr lang="uk-UA" sz="2000" u="sng" noProof="0" dirty="0">
              <a:solidFill>
                <a:srgbClr val="FFFF00"/>
              </a:solidFill>
            </a:rPr>
            <a:t>SSL</a:t>
          </a:r>
          <a:r>
            <a:rPr lang="uk-UA" sz="2000" noProof="0" dirty="0"/>
            <a:t>(</a:t>
          </a:r>
          <a:r>
            <a:rPr lang="uk-UA" sz="2000" noProof="0" dirty="0" err="1"/>
            <a:t>Secure</a:t>
          </a:r>
          <a:r>
            <a:rPr lang="uk-UA" sz="2000" noProof="0" dirty="0"/>
            <a:t> </a:t>
          </a:r>
          <a:r>
            <a:rPr lang="uk-UA" sz="2000" noProof="0" dirty="0" err="1"/>
            <a:t>Socket</a:t>
          </a:r>
          <a:r>
            <a:rPr lang="uk-UA" sz="2000" noProof="0" dirty="0"/>
            <a:t> </a:t>
          </a:r>
          <a:r>
            <a:rPr lang="uk-UA" sz="2000" noProof="0" dirty="0" err="1"/>
            <a:t>Layer</a:t>
          </a:r>
          <a:r>
            <a:rPr lang="uk-UA" sz="2000" noProof="0" dirty="0"/>
            <a:t>) — популярний мережевий протокол з шифруванням даних для безпечної передачі по мережі.</a:t>
          </a:r>
        </a:p>
      </dgm:t>
    </dgm:pt>
    <dgm:pt modelId="{6E79E1E9-4BED-4222-A837-E06243CE4A0A}" type="parTrans" cxnId="{1F95C845-A8F6-40B3-B1D9-851037651899}">
      <dgm:prSet/>
      <dgm:spPr/>
      <dgm:t>
        <a:bodyPr/>
        <a:lstStyle/>
        <a:p>
          <a:endParaRPr lang="ru-RU"/>
        </a:p>
      </dgm:t>
    </dgm:pt>
    <dgm:pt modelId="{48539673-641D-4973-8012-2123643993E1}" type="sibTrans" cxnId="{1F95C845-A8F6-40B3-B1D9-851037651899}">
      <dgm:prSet/>
      <dgm:spPr/>
      <dgm:t>
        <a:bodyPr/>
        <a:lstStyle/>
        <a:p>
          <a:endParaRPr lang="ru-RU"/>
        </a:p>
      </dgm:t>
    </dgm:pt>
    <dgm:pt modelId="{B13DE255-2163-4B06-8FE3-1DE86A79D78D}">
      <dgm:prSet custT="1"/>
      <dgm:spPr/>
      <dgm:t>
        <a:bodyPr/>
        <a:lstStyle/>
        <a:p>
          <a:r>
            <a:rPr lang="uk-UA" sz="2000" noProof="0" dirty="0"/>
            <a:t>Протокол </a:t>
          </a:r>
          <a:r>
            <a:rPr lang="uk-UA" sz="2000" u="sng" noProof="0" dirty="0">
              <a:solidFill>
                <a:srgbClr val="FFFF00"/>
              </a:solidFill>
            </a:rPr>
            <a:t>SET</a:t>
          </a:r>
          <a:r>
            <a:rPr lang="uk-UA" sz="2000" noProof="0" dirty="0"/>
            <a:t>(</a:t>
          </a:r>
          <a:r>
            <a:rPr lang="uk-UA" sz="2000" noProof="0" dirty="0" err="1"/>
            <a:t>Security</a:t>
          </a:r>
          <a:r>
            <a:rPr lang="uk-UA" sz="2000" noProof="0" dirty="0"/>
            <a:t> </a:t>
          </a:r>
          <a:r>
            <a:rPr lang="uk-UA" sz="2000" noProof="0" dirty="0" err="1"/>
            <a:t>Electronics</a:t>
          </a:r>
          <a:r>
            <a:rPr lang="uk-UA" sz="2000" noProof="0" dirty="0"/>
            <a:t> </a:t>
          </a:r>
          <a:r>
            <a:rPr lang="uk-UA" sz="2000" noProof="0" dirty="0" err="1"/>
            <a:t>Transaction</a:t>
          </a:r>
          <a:r>
            <a:rPr lang="uk-UA" sz="2000" noProof="0" dirty="0"/>
            <a:t>) —стандарт безпечних електронних транзакцій в мережі Інтернет, призначений для організації електронної торгівлі через мережу Інтернет.</a:t>
          </a:r>
        </a:p>
      </dgm:t>
    </dgm:pt>
    <dgm:pt modelId="{CB0E6A87-4636-4BBE-93F4-75F1DD19E858}" type="parTrans" cxnId="{C9B10DFD-20E3-4675-BEB1-417FA5A912C7}">
      <dgm:prSet/>
      <dgm:spPr/>
      <dgm:t>
        <a:bodyPr/>
        <a:lstStyle/>
        <a:p>
          <a:endParaRPr lang="ru-RU"/>
        </a:p>
      </dgm:t>
    </dgm:pt>
    <dgm:pt modelId="{7E5F0518-D17D-430A-9B8F-458C095290AE}" type="sibTrans" cxnId="{C9B10DFD-20E3-4675-BEB1-417FA5A912C7}">
      <dgm:prSet/>
      <dgm:spPr/>
      <dgm:t>
        <a:bodyPr/>
        <a:lstStyle/>
        <a:p>
          <a:endParaRPr lang="ru-RU"/>
        </a:p>
      </dgm:t>
    </dgm:pt>
    <dgm:pt modelId="{8734EFF7-073C-4AC4-9E59-1FA9831A9A17}">
      <dgm:prSet custT="1"/>
      <dgm:spPr/>
      <dgm:t>
        <a:bodyPr/>
        <a:lstStyle/>
        <a:p>
          <a:r>
            <a:rPr lang="uk-UA" sz="2000" noProof="0" dirty="0"/>
            <a:t>Інфраструктура управління відкритими ключами </a:t>
          </a:r>
          <a:r>
            <a:rPr lang="uk-UA" sz="2000" u="sng" noProof="0" dirty="0">
              <a:solidFill>
                <a:srgbClr val="FFFF00"/>
              </a:solidFill>
            </a:rPr>
            <a:t>PKI </a:t>
          </a:r>
          <a:r>
            <a:rPr lang="uk-UA" sz="2000" noProof="0" dirty="0"/>
            <a:t>(</a:t>
          </a:r>
          <a:r>
            <a:rPr lang="uk-UA" sz="2000" noProof="0" dirty="0" err="1"/>
            <a:t>Public</a:t>
          </a:r>
          <a:r>
            <a:rPr lang="uk-UA" sz="2000" noProof="0" dirty="0"/>
            <a:t> </a:t>
          </a:r>
          <a:r>
            <a:rPr lang="uk-UA" sz="2000" noProof="0" dirty="0" err="1"/>
            <a:t>Key</a:t>
          </a:r>
          <a:r>
            <a:rPr lang="uk-UA" sz="2000" noProof="0" dirty="0"/>
            <a:t> </a:t>
          </a:r>
          <a:r>
            <a:rPr lang="uk-UA" sz="2000" noProof="0" dirty="0" err="1"/>
            <a:t>Infrastructure</a:t>
          </a:r>
          <a:r>
            <a:rPr lang="uk-UA" sz="2000" noProof="0" dirty="0"/>
            <a:t>) призначена для захищеного управління криптографічними ключами електронного документообігу, заснованого на застосуванні криптографії з відкритими ключами.</a:t>
          </a:r>
        </a:p>
      </dgm:t>
    </dgm:pt>
    <dgm:pt modelId="{3299F705-A6F5-48CF-832B-51882D49D0E1}" type="parTrans" cxnId="{968D3664-C476-4917-B055-E1741077F4E5}">
      <dgm:prSet/>
      <dgm:spPr/>
      <dgm:t>
        <a:bodyPr/>
        <a:lstStyle/>
        <a:p>
          <a:endParaRPr lang="ru-RU"/>
        </a:p>
      </dgm:t>
    </dgm:pt>
    <dgm:pt modelId="{BE96D286-C508-4923-A52C-C2FBF79B477C}" type="sibTrans" cxnId="{968D3664-C476-4917-B055-E1741077F4E5}">
      <dgm:prSet/>
      <dgm:spPr/>
      <dgm:t>
        <a:bodyPr/>
        <a:lstStyle/>
        <a:p>
          <a:endParaRPr lang="ru-RU"/>
        </a:p>
      </dgm:t>
    </dgm:pt>
    <dgm:pt modelId="{7B89299C-599E-4BA7-A2C6-60895AC76612}" type="pres">
      <dgm:prSet presAssocID="{BD77BD33-EC30-46AC-BD24-401E734F8176}" presName="linear" presStyleCnt="0">
        <dgm:presLayoutVars>
          <dgm:animLvl val="lvl"/>
          <dgm:resizeHandles val="exact"/>
        </dgm:presLayoutVars>
      </dgm:prSet>
      <dgm:spPr/>
    </dgm:pt>
    <dgm:pt modelId="{436FD07F-0B0D-4207-B928-ED08B6938653}" type="pres">
      <dgm:prSet presAssocID="{D44B0D79-7F04-44B9-9C7C-CD28C17613D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E538AFE-CBC7-4F55-AF63-17EC7A82056E}" type="pres">
      <dgm:prSet presAssocID="{CB2F3BEF-FA31-40CA-87C5-7058F5D23E9E}" presName="spacer" presStyleCnt="0"/>
      <dgm:spPr/>
    </dgm:pt>
    <dgm:pt modelId="{C4892AE8-8250-4EAD-BD95-CB5B4B75AB08}" type="pres">
      <dgm:prSet presAssocID="{1B81C372-925C-46FC-96B1-2F1AAF94556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66E9D66-DA08-4105-BFDF-D230C1CD7DF6}" type="pres">
      <dgm:prSet presAssocID="{EAA467BD-7E67-4E63-841E-1141B6CA2872}" presName="spacer" presStyleCnt="0"/>
      <dgm:spPr/>
    </dgm:pt>
    <dgm:pt modelId="{5C027422-ED97-4F05-A54A-5CA214F2351B}" type="pres">
      <dgm:prSet presAssocID="{2A059987-6AA4-4C24-BAB5-3AA5E2AB247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0F7A273-C180-4510-99F4-F9B6B6446EF6}" type="pres">
      <dgm:prSet presAssocID="{51F29D0B-E63C-40D3-BA47-30A39EC40981}" presName="spacer" presStyleCnt="0"/>
      <dgm:spPr/>
    </dgm:pt>
    <dgm:pt modelId="{3DD89845-F3DD-4CCF-A942-F09D260021A8}" type="pres">
      <dgm:prSet presAssocID="{DB5B1832-6A3D-43E8-9510-E912A6FFB43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BFA6B06-62A2-4C81-9EB1-3E7849112E48}" type="pres">
      <dgm:prSet presAssocID="{48539673-641D-4973-8012-2123643993E1}" presName="spacer" presStyleCnt="0"/>
      <dgm:spPr/>
    </dgm:pt>
    <dgm:pt modelId="{F6136FC5-0D98-4B20-8F38-0396C4B84092}" type="pres">
      <dgm:prSet presAssocID="{B13DE255-2163-4B06-8FE3-1DE86A79D78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DE9CEED-7AEE-4652-A4A7-73BC4E8B095C}" type="pres">
      <dgm:prSet presAssocID="{7E5F0518-D17D-430A-9B8F-458C095290AE}" presName="spacer" presStyleCnt="0"/>
      <dgm:spPr/>
    </dgm:pt>
    <dgm:pt modelId="{99A0A0DF-29E5-40F7-A3BD-0B7B87032D31}" type="pres">
      <dgm:prSet presAssocID="{8734EFF7-073C-4AC4-9E59-1FA9831A9A1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E82B704-A0FA-4C59-9259-3E72BD08BF30}" srcId="{BD77BD33-EC30-46AC-BD24-401E734F8176}" destId="{2A059987-6AA4-4C24-BAB5-3AA5E2AB2477}" srcOrd="2" destOrd="0" parTransId="{6A6E828D-CB04-40CD-B65D-04286923C438}" sibTransId="{51F29D0B-E63C-40D3-BA47-30A39EC40981}"/>
    <dgm:cxn modelId="{E1849D08-DDA3-4727-AECF-1FABCDA33607}" type="presOf" srcId="{B13DE255-2163-4B06-8FE3-1DE86A79D78D}" destId="{F6136FC5-0D98-4B20-8F38-0396C4B84092}" srcOrd="0" destOrd="0" presId="urn:microsoft.com/office/officeart/2005/8/layout/vList2"/>
    <dgm:cxn modelId="{D71B2E20-9BAB-4315-987D-9E68A2BCDCF3}" type="presOf" srcId="{1B81C372-925C-46FC-96B1-2F1AAF945560}" destId="{C4892AE8-8250-4EAD-BD95-CB5B4B75AB08}" srcOrd="0" destOrd="0" presId="urn:microsoft.com/office/officeart/2005/8/layout/vList2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75F66F5D-3CD1-435C-A4B4-543CB06B8B3E}" type="presOf" srcId="{2A059987-6AA4-4C24-BAB5-3AA5E2AB2477}" destId="{5C027422-ED97-4F05-A54A-5CA214F2351B}" srcOrd="0" destOrd="0" presId="urn:microsoft.com/office/officeart/2005/8/layout/vList2"/>
    <dgm:cxn modelId="{968D3664-C476-4917-B055-E1741077F4E5}" srcId="{BD77BD33-EC30-46AC-BD24-401E734F8176}" destId="{8734EFF7-073C-4AC4-9E59-1FA9831A9A17}" srcOrd="5" destOrd="0" parTransId="{3299F705-A6F5-48CF-832B-51882D49D0E1}" sibTransId="{BE96D286-C508-4923-A52C-C2FBF79B477C}"/>
    <dgm:cxn modelId="{1F95C845-A8F6-40B3-B1D9-851037651899}" srcId="{BD77BD33-EC30-46AC-BD24-401E734F8176}" destId="{DB5B1832-6A3D-43E8-9510-E912A6FFB439}" srcOrd="3" destOrd="0" parTransId="{6E79E1E9-4BED-4222-A837-E06243CE4A0A}" sibTransId="{48539673-641D-4973-8012-2123643993E1}"/>
    <dgm:cxn modelId="{DCF90653-9314-4054-B860-5D82E6941BCB}" type="presOf" srcId="{D44B0D79-7F04-44B9-9C7C-CD28C17613D0}" destId="{436FD07F-0B0D-4207-B928-ED08B6938653}" srcOrd="0" destOrd="0" presId="urn:microsoft.com/office/officeart/2005/8/layout/vList2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874613D0-2853-4993-BC34-5368C3F06A44}" type="presOf" srcId="{BD77BD33-EC30-46AC-BD24-401E734F8176}" destId="{7B89299C-599E-4BA7-A2C6-60895AC76612}" srcOrd="0" destOrd="0" presId="urn:microsoft.com/office/officeart/2005/8/layout/vList2"/>
    <dgm:cxn modelId="{219E8CD1-678B-4C53-B7C0-8D7EE6A75F2E}" type="presOf" srcId="{DB5B1832-6A3D-43E8-9510-E912A6FFB439}" destId="{3DD89845-F3DD-4CCF-A942-F09D260021A8}" srcOrd="0" destOrd="0" presId="urn:microsoft.com/office/officeart/2005/8/layout/vList2"/>
    <dgm:cxn modelId="{8AD5A1E6-4DD0-4EE7-A607-98BC62DB9FDD}" type="presOf" srcId="{8734EFF7-073C-4AC4-9E59-1FA9831A9A17}" destId="{99A0A0DF-29E5-40F7-A3BD-0B7B87032D31}" srcOrd="0" destOrd="0" presId="urn:microsoft.com/office/officeart/2005/8/layout/vList2"/>
    <dgm:cxn modelId="{C9B10DFD-20E3-4675-BEB1-417FA5A912C7}" srcId="{BD77BD33-EC30-46AC-BD24-401E734F8176}" destId="{B13DE255-2163-4B06-8FE3-1DE86A79D78D}" srcOrd="4" destOrd="0" parTransId="{CB0E6A87-4636-4BBE-93F4-75F1DD19E858}" sibTransId="{7E5F0518-D17D-430A-9B8F-458C095290AE}"/>
    <dgm:cxn modelId="{FD443486-58B1-4B32-B887-5BED2BFBC92D}" type="presParOf" srcId="{7B89299C-599E-4BA7-A2C6-60895AC76612}" destId="{436FD07F-0B0D-4207-B928-ED08B6938653}" srcOrd="0" destOrd="0" presId="urn:microsoft.com/office/officeart/2005/8/layout/vList2"/>
    <dgm:cxn modelId="{B3886C6D-974A-4F94-B7BF-75A375F4A418}" type="presParOf" srcId="{7B89299C-599E-4BA7-A2C6-60895AC76612}" destId="{6E538AFE-CBC7-4F55-AF63-17EC7A82056E}" srcOrd="1" destOrd="0" presId="urn:microsoft.com/office/officeart/2005/8/layout/vList2"/>
    <dgm:cxn modelId="{6FBADBFA-FC35-4DA7-8FFD-10268E5A2F1F}" type="presParOf" srcId="{7B89299C-599E-4BA7-A2C6-60895AC76612}" destId="{C4892AE8-8250-4EAD-BD95-CB5B4B75AB08}" srcOrd="2" destOrd="0" presId="urn:microsoft.com/office/officeart/2005/8/layout/vList2"/>
    <dgm:cxn modelId="{15FE8789-5D10-41B8-A2DF-979B3712E87A}" type="presParOf" srcId="{7B89299C-599E-4BA7-A2C6-60895AC76612}" destId="{766E9D66-DA08-4105-BFDF-D230C1CD7DF6}" srcOrd="3" destOrd="0" presId="urn:microsoft.com/office/officeart/2005/8/layout/vList2"/>
    <dgm:cxn modelId="{E9A02F5E-0BED-4066-BDF3-A23F98208B24}" type="presParOf" srcId="{7B89299C-599E-4BA7-A2C6-60895AC76612}" destId="{5C027422-ED97-4F05-A54A-5CA214F2351B}" srcOrd="4" destOrd="0" presId="urn:microsoft.com/office/officeart/2005/8/layout/vList2"/>
    <dgm:cxn modelId="{1DC23471-2293-4D10-AD39-FE5BB8848C42}" type="presParOf" srcId="{7B89299C-599E-4BA7-A2C6-60895AC76612}" destId="{F0F7A273-C180-4510-99F4-F9B6B6446EF6}" srcOrd="5" destOrd="0" presId="urn:microsoft.com/office/officeart/2005/8/layout/vList2"/>
    <dgm:cxn modelId="{37E882A5-5749-44DB-BD8B-0CC39631C710}" type="presParOf" srcId="{7B89299C-599E-4BA7-A2C6-60895AC76612}" destId="{3DD89845-F3DD-4CCF-A942-F09D260021A8}" srcOrd="6" destOrd="0" presId="urn:microsoft.com/office/officeart/2005/8/layout/vList2"/>
    <dgm:cxn modelId="{2EBE4DE5-28A4-4387-AC5D-DFEED1864160}" type="presParOf" srcId="{7B89299C-599E-4BA7-A2C6-60895AC76612}" destId="{ABFA6B06-62A2-4C81-9EB1-3E7849112E48}" srcOrd="7" destOrd="0" presId="urn:microsoft.com/office/officeart/2005/8/layout/vList2"/>
    <dgm:cxn modelId="{E24518A0-BC7B-4712-B5DB-CB23B2F66CBE}" type="presParOf" srcId="{7B89299C-599E-4BA7-A2C6-60895AC76612}" destId="{F6136FC5-0D98-4B20-8F38-0396C4B84092}" srcOrd="8" destOrd="0" presId="urn:microsoft.com/office/officeart/2005/8/layout/vList2"/>
    <dgm:cxn modelId="{F3A9CC6B-92D8-4A55-B5B8-B37DA0BC94BE}" type="presParOf" srcId="{7B89299C-599E-4BA7-A2C6-60895AC76612}" destId="{6DE9CEED-7AEE-4652-A4A7-73BC4E8B095C}" srcOrd="9" destOrd="0" presId="urn:microsoft.com/office/officeart/2005/8/layout/vList2"/>
    <dgm:cxn modelId="{F9C8A697-17EC-4FBE-B2CE-B1CB19A16F6B}" type="presParOf" srcId="{7B89299C-599E-4BA7-A2C6-60895AC76612}" destId="{99A0A0DF-29E5-40F7-A3BD-0B7B87032D3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FD07F-0B0D-4207-B928-ED08B6938653}">
      <dsp:nvSpPr>
        <dsp:cNvPr id="0" name=""/>
        <dsp:cNvSpPr/>
      </dsp:nvSpPr>
      <dsp:spPr>
        <a:xfrm>
          <a:off x="0" y="2320"/>
          <a:ext cx="11901492" cy="215390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u="sng" kern="1200" dirty="0">
              <a:solidFill>
                <a:srgbClr val="FFFF00"/>
              </a:solidFill>
            </a:rPr>
            <a:t>BS 7799-1: 2005</a:t>
          </a:r>
          <a:r>
            <a:rPr lang="uk-UA" sz="2400" kern="1200" dirty="0"/>
            <a:t> — Британський стандарт BS 7799 перша частина. BS 7799 Частина 1 — Кодекс практики управління інформаційною безпекою (Практичні правила управління інформаційної безпеки) описує 127 механізмів контролю, необхідних для побудови системи управління інформаційною безпекою (СУІБ) організації, визначених на основі кращих прикладів світового досвіду в цій області . Цей документ служить практичним керівництвом по створенню СУІБ.</a:t>
          </a:r>
          <a:r>
            <a:rPr lang="uk-UA" sz="2400" i="1" kern="1200" noProof="0" dirty="0"/>
            <a:t> </a:t>
          </a:r>
        </a:p>
      </dsp:txBody>
      <dsp:txXfrm>
        <a:off x="105145" y="107465"/>
        <a:ext cx="11691202" cy="1943616"/>
      </dsp:txXfrm>
    </dsp:sp>
    <dsp:sp modelId="{C4892AE8-8250-4EAD-BD95-CB5B4B75AB08}">
      <dsp:nvSpPr>
        <dsp:cNvPr id="0" name=""/>
        <dsp:cNvSpPr/>
      </dsp:nvSpPr>
      <dsp:spPr>
        <a:xfrm>
          <a:off x="0" y="2160739"/>
          <a:ext cx="11901492" cy="2153906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u="sng" kern="1200" dirty="0">
              <a:solidFill>
                <a:srgbClr val="FFFF00"/>
              </a:solidFill>
            </a:rPr>
            <a:t>BS 7799-2: 2005</a:t>
          </a:r>
          <a:r>
            <a:rPr lang="uk-UA" sz="2400" kern="1200" dirty="0"/>
            <a:t> — Британський стандарт BS 7799 друга частина стандарту. BS 7799 Частина 2 — Управління інформаційною безпекою — специфікація систем управління інформаційною безпекою (Специфікація системи управління інформаційної безпеки) визначає специфікацію СУІБ. Друга частина стандарту використовується як критерії при проведенні офіційної процедури сертифікації СУІБ організації.</a:t>
          </a:r>
          <a:endParaRPr lang="uk-UA" sz="2400" i="1" kern="1200" noProof="0" dirty="0"/>
        </a:p>
      </dsp:txBody>
      <dsp:txXfrm>
        <a:off x="105145" y="2265884"/>
        <a:ext cx="11691202" cy="1943616"/>
      </dsp:txXfrm>
    </dsp:sp>
    <dsp:sp modelId="{4644C6C2-2A7A-4066-A778-DC9CC039CB19}">
      <dsp:nvSpPr>
        <dsp:cNvPr id="0" name=""/>
        <dsp:cNvSpPr/>
      </dsp:nvSpPr>
      <dsp:spPr>
        <a:xfrm>
          <a:off x="0" y="4321478"/>
          <a:ext cx="11901492" cy="73314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u="sng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BS 7799-3: 2006</a:t>
          </a:r>
          <a:r>
            <a:rPr lang="uk-UA" sz="2400" kern="1200" dirty="0">
              <a:latin typeface="Arial" panose="020B0604020202020204" pitchFamily="34" charset="0"/>
              <a:cs typeface="Arial" panose="020B0604020202020204" pitchFamily="34" charset="0"/>
            </a:rPr>
            <a:t> — Британський стандарт BS 7799 третя частина стандарту. Новий стандарт в області управління ризиками інформаційної безпеки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789" y="4357267"/>
        <a:ext cx="11829914" cy="661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FD07F-0B0D-4207-B928-ED08B6938653}">
      <dsp:nvSpPr>
        <dsp:cNvPr id="0" name=""/>
        <dsp:cNvSpPr/>
      </dsp:nvSpPr>
      <dsp:spPr>
        <a:xfrm>
          <a:off x="0" y="66712"/>
          <a:ext cx="11901492" cy="772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u="sng" kern="1200" dirty="0">
              <a:solidFill>
                <a:srgbClr val="FFFF00"/>
              </a:solidFill>
            </a:rPr>
            <a:t>ISO/IEC 17799: 2005</a:t>
          </a:r>
          <a:r>
            <a:rPr lang="ru-RU" sz="2000" kern="1200" dirty="0"/>
            <a:t> — «</a:t>
          </a:r>
          <a:r>
            <a:rPr lang="ru-RU" sz="2000" kern="1200" dirty="0" err="1"/>
            <a:t>Інформаційні</a:t>
          </a:r>
          <a:r>
            <a:rPr lang="ru-RU" sz="2000" kern="1200" dirty="0"/>
            <a:t> </a:t>
          </a:r>
          <a:r>
            <a:rPr lang="ru-RU" sz="2000" kern="1200" dirty="0" err="1"/>
            <a:t>технології</a:t>
          </a:r>
          <a:r>
            <a:rPr lang="ru-RU" sz="2000" kern="1200" dirty="0"/>
            <a:t> — </a:t>
          </a:r>
          <a:r>
            <a:rPr lang="ru-RU" sz="2000" kern="1200" dirty="0" err="1"/>
            <a:t>Технології</a:t>
          </a:r>
          <a:r>
            <a:rPr lang="ru-RU" sz="2000" kern="1200" dirty="0"/>
            <a:t> </a:t>
          </a:r>
          <a:r>
            <a:rPr lang="ru-RU" sz="2000" kern="1200" dirty="0" err="1"/>
            <a:t>безпеки</a:t>
          </a:r>
          <a:r>
            <a:rPr lang="ru-RU" sz="2000" kern="1200" dirty="0"/>
            <a:t> — </a:t>
          </a:r>
          <a:r>
            <a:rPr lang="ru-RU" sz="2000" kern="1200" dirty="0" err="1"/>
            <a:t>Практичні</a:t>
          </a:r>
          <a:r>
            <a:rPr lang="ru-RU" sz="2000" kern="1200" dirty="0"/>
            <a:t> правила </a:t>
          </a:r>
          <a:r>
            <a:rPr lang="ru-RU" sz="2000" kern="1200" dirty="0" err="1"/>
            <a:t>управління</a:t>
          </a:r>
          <a:r>
            <a:rPr lang="ru-RU" sz="2000" kern="1200" dirty="0"/>
            <a:t> </a:t>
          </a:r>
          <a:r>
            <a:rPr lang="ru-RU" sz="2000" kern="1200" dirty="0" err="1"/>
            <a:t>інформаційної</a:t>
          </a:r>
          <a:r>
            <a:rPr lang="ru-RU" sz="2000" kern="1200" dirty="0"/>
            <a:t> </a:t>
          </a:r>
          <a:r>
            <a:rPr lang="ru-RU" sz="2000" kern="1200" dirty="0" err="1"/>
            <a:t>безпеки</a:t>
          </a:r>
          <a:r>
            <a:rPr lang="ru-RU" sz="2000" kern="1200" dirty="0"/>
            <a:t>». </a:t>
          </a:r>
          <a:r>
            <a:rPr lang="ru-RU" sz="2000" kern="1200" dirty="0" err="1"/>
            <a:t>Міжнародний</a:t>
          </a:r>
          <a:r>
            <a:rPr lang="ru-RU" sz="2000" kern="1200" dirty="0"/>
            <a:t> стандарт, </a:t>
          </a:r>
          <a:r>
            <a:rPr lang="ru-RU" sz="2000" kern="1200" dirty="0" err="1"/>
            <a:t>базувався</a:t>
          </a:r>
          <a:r>
            <a:rPr lang="ru-RU" sz="2000" kern="1200" dirty="0"/>
            <a:t> на BS 7799-1: 2005.</a:t>
          </a:r>
          <a:r>
            <a:rPr lang="uk-UA" sz="2000" i="1" kern="1200" noProof="0" dirty="0"/>
            <a:t> </a:t>
          </a:r>
        </a:p>
      </dsp:txBody>
      <dsp:txXfrm>
        <a:off x="37696" y="104408"/>
        <a:ext cx="11826100" cy="696808"/>
      </dsp:txXfrm>
    </dsp:sp>
    <dsp:sp modelId="{C4892AE8-8250-4EAD-BD95-CB5B4B75AB08}">
      <dsp:nvSpPr>
        <dsp:cNvPr id="0" name=""/>
        <dsp:cNvSpPr/>
      </dsp:nvSpPr>
      <dsp:spPr>
        <a:xfrm>
          <a:off x="0" y="896512"/>
          <a:ext cx="11901492" cy="77220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u="sng" kern="1200" dirty="0">
              <a:solidFill>
                <a:srgbClr val="FFFF00"/>
              </a:solidFill>
            </a:rPr>
            <a:t>ISO/IEC 27000</a:t>
          </a:r>
          <a:r>
            <a:rPr lang="uk-UA" sz="2000" kern="1200" dirty="0"/>
            <a:t> — Словник і визначення.</a:t>
          </a:r>
          <a:endParaRPr lang="uk-UA" sz="2000" i="1" kern="1200" noProof="0" dirty="0"/>
        </a:p>
      </dsp:txBody>
      <dsp:txXfrm>
        <a:off x="37696" y="934208"/>
        <a:ext cx="11826100" cy="696808"/>
      </dsp:txXfrm>
    </dsp:sp>
    <dsp:sp modelId="{5C027422-ED97-4F05-A54A-5CA214F2351B}">
      <dsp:nvSpPr>
        <dsp:cNvPr id="0" name=""/>
        <dsp:cNvSpPr/>
      </dsp:nvSpPr>
      <dsp:spPr>
        <a:xfrm>
          <a:off x="0" y="1726312"/>
          <a:ext cx="11901492" cy="772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u="sng" kern="1200" dirty="0">
              <a:solidFill>
                <a:srgbClr val="FFFF00"/>
              </a:solidFill>
            </a:rPr>
            <a:t>ISO/IEC 27001</a:t>
          </a:r>
          <a:r>
            <a:rPr lang="uk-UA" sz="2000" kern="1200" dirty="0"/>
            <a:t> — «Інформаційні технології — Методи забезпечення безпеки — Системи управління інформаційної безпеки — Вимоги». Міжнародний стандарт, базувався на BS 7799-2: 2005.</a:t>
          </a:r>
          <a:endParaRPr lang="ru-RU" sz="2000" kern="1200" dirty="0"/>
        </a:p>
      </dsp:txBody>
      <dsp:txXfrm>
        <a:off x="37696" y="1764008"/>
        <a:ext cx="11826100" cy="696808"/>
      </dsp:txXfrm>
    </dsp:sp>
    <dsp:sp modelId="{3DD89845-F3DD-4CCF-A942-F09D260021A8}">
      <dsp:nvSpPr>
        <dsp:cNvPr id="0" name=""/>
        <dsp:cNvSpPr/>
      </dsp:nvSpPr>
      <dsp:spPr>
        <a:xfrm>
          <a:off x="0" y="2556112"/>
          <a:ext cx="11901492" cy="7722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u="sng" kern="1200" dirty="0">
              <a:solidFill>
                <a:srgbClr val="FFFF00"/>
              </a:solidFill>
            </a:rPr>
            <a:t>ISO/IEC 2700</a:t>
          </a:r>
          <a:r>
            <a:rPr lang="en-US" sz="2000" kern="1200" dirty="0"/>
            <a:t>2 — </a:t>
          </a:r>
          <a:r>
            <a:rPr lang="ru-RU" sz="2000" kern="1200" dirty="0"/>
            <a:t>Зараз</a:t>
          </a:r>
          <a:r>
            <a:rPr lang="en-US" sz="2000" kern="1200" dirty="0"/>
            <a:t>: </a:t>
          </a:r>
          <a:r>
            <a:rPr lang="en-US" sz="2000" u="sng" kern="1200" dirty="0">
              <a:solidFill>
                <a:srgbClr val="FFFF00"/>
              </a:solidFill>
            </a:rPr>
            <a:t>ISO/IEC 17799: 2005</a:t>
          </a:r>
          <a:r>
            <a:rPr lang="en-US" sz="2000" kern="1200" dirty="0"/>
            <a:t>. </a:t>
          </a:r>
          <a:r>
            <a:rPr lang="ru-RU" sz="2000" kern="1200" dirty="0"/>
            <a:t>«</a:t>
          </a:r>
          <a:r>
            <a:rPr lang="ru-RU" sz="2000" kern="1200" dirty="0" err="1"/>
            <a:t>Інформаційні</a:t>
          </a:r>
          <a:r>
            <a:rPr lang="ru-RU" sz="2000" kern="1200" dirty="0"/>
            <a:t> </a:t>
          </a:r>
          <a:r>
            <a:rPr lang="ru-RU" sz="2000" kern="1200" dirty="0" err="1"/>
            <a:t>технології</a:t>
          </a:r>
          <a:r>
            <a:rPr lang="ru-RU" sz="2000" kern="1200" dirty="0"/>
            <a:t> — </a:t>
          </a:r>
          <a:r>
            <a:rPr lang="ru-RU" sz="2000" kern="1200" dirty="0" err="1"/>
            <a:t>Технології</a:t>
          </a:r>
          <a:r>
            <a:rPr lang="ru-RU" sz="2000" kern="1200" dirty="0"/>
            <a:t> </a:t>
          </a:r>
          <a:r>
            <a:rPr lang="ru-RU" sz="2000" kern="1200" dirty="0" err="1"/>
            <a:t>безпеки</a:t>
          </a:r>
          <a:r>
            <a:rPr lang="ru-RU" sz="2000" kern="1200" dirty="0"/>
            <a:t> — </a:t>
          </a:r>
          <a:r>
            <a:rPr lang="ru-RU" sz="2000" kern="1200" dirty="0" err="1"/>
            <a:t>Практичні</a:t>
          </a:r>
          <a:r>
            <a:rPr lang="ru-RU" sz="2000" kern="1200" dirty="0"/>
            <a:t> правила </a:t>
          </a:r>
          <a:r>
            <a:rPr lang="ru-RU" sz="2000" kern="1200" dirty="0" err="1"/>
            <a:t>управління</a:t>
          </a:r>
          <a:r>
            <a:rPr lang="ru-RU" sz="2000" kern="1200" dirty="0"/>
            <a:t> </a:t>
          </a:r>
          <a:r>
            <a:rPr lang="ru-RU" sz="2000" kern="1200" dirty="0" err="1"/>
            <a:t>інформаційної</a:t>
          </a:r>
          <a:r>
            <a:rPr lang="ru-RU" sz="2000" kern="1200" dirty="0"/>
            <a:t> </a:t>
          </a:r>
          <a:r>
            <a:rPr lang="ru-RU" sz="2000" kern="1200" dirty="0" err="1"/>
            <a:t>безпеки</a:t>
          </a:r>
          <a:r>
            <a:rPr lang="ru-RU" sz="2000" kern="1200" dirty="0"/>
            <a:t>». Дата </a:t>
          </a:r>
          <a:r>
            <a:rPr lang="ru-RU" sz="2000" kern="1200" dirty="0" err="1"/>
            <a:t>виходу</a:t>
          </a:r>
          <a:r>
            <a:rPr lang="ru-RU" sz="2000" kern="1200" dirty="0"/>
            <a:t> — 2007 </a:t>
          </a:r>
          <a:r>
            <a:rPr lang="ru-RU" sz="2000" kern="1200" dirty="0" err="1"/>
            <a:t>рік</a:t>
          </a:r>
          <a:r>
            <a:rPr lang="ru-RU" sz="2000" kern="1200" dirty="0"/>
            <a:t>.</a:t>
          </a:r>
        </a:p>
      </dsp:txBody>
      <dsp:txXfrm>
        <a:off x="37696" y="2593808"/>
        <a:ext cx="11826100" cy="696808"/>
      </dsp:txXfrm>
    </dsp:sp>
    <dsp:sp modelId="{F6136FC5-0D98-4B20-8F38-0396C4B84092}">
      <dsp:nvSpPr>
        <dsp:cNvPr id="0" name=""/>
        <dsp:cNvSpPr/>
      </dsp:nvSpPr>
      <dsp:spPr>
        <a:xfrm>
          <a:off x="0" y="3385912"/>
          <a:ext cx="11901492" cy="7722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u="sng" kern="1200" dirty="0">
              <a:solidFill>
                <a:srgbClr val="FFFF00"/>
              </a:solidFill>
            </a:rPr>
            <a:t>ISO/IEC 27005</a:t>
          </a:r>
          <a:r>
            <a:rPr lang="uk-UA" sz="2000" kern="1200" dirty="0"/>
            <a:t> — Зараз: </a:t>
          </a:r>
          <a:r>
            <a:rPr lang="uk-UA" sz="2000" u="sng" kern="1200" dirty="0">
              <a:solidFill>
                <a:srgbClr val="FFFF00"/>
              </a:solidFill>
            </a:rPr>
            <a:t>BS 7799-3: 2006</a:t>
          </a:r>
          <a:r>
            <a:rPr lang="uk-UA" sz="2000" kern="1200" dirty="0"/>
            <a:t> — Керівництво з управління ризиками </a:t>
          </a:r>
          <a:r>
            <a:rPr lang="ru-RU" sz="2000" kern="1200" dirty="0" err="1"/>
            <a:t>інформаційної</a:t>
          </a:r>
          <a:r>
            <a:rPr lang="ru-RU" sz="2000" kern="1200" dirty="0"/>
            <a:t> </a:t>
          </a:r>
          <a:r>
            <a:rPr lang="ru-RU" sz="2000" kern="1200" dirty="0" err="1"/>
            <a:t>безпеки</a:t>
          </a:r>
          <a:r>
            <a:rPr lang="uk-UA" sz="2000" kern="1200" dirty="0"/>
            <a:t>.</a:t>
          </a:r>
          <a:endParaRPr lang="ru-RU" sz="2000" kern="1200" dirty="0"/>
        </a:p>
      </dsp:txBody>
      <dsp:txXfrm>
        <a:off x="37696" y="3423608"/>
        <a:ext cx="11826100" cy="696808"/>
      </dsp:txXfrm>
    </dsp:sp>
    <dsp:sp modelId="{70E768CF-F24E-4DE8-88B4-597DBAC08D54}">
      <dsp:nvSpPr>
        <dsp:cNvPr id="0" name=""/>
        <dsp:cNvSpPr/>
      </dsp:nvSpPr>
      <dsp:spPr>
        <a:xfrm>
          <a:off x="0" y="4215712"/>
          <a:ext cx="11901492" cy="772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/>
            <a:t>Німецьке</a:t>
          </a:r>
          <a:r>
            <a:rPr lang="ru-RU" sz="2000" kern="1200" dirty="0"/>
            <a:t> агентство з </a:t>
          </a:r>
          <a:r>
            <a:rPr lang="ru-RU" sz="2000" kern="1200" dirty="0" err="1"/>
            <a:t>інформаційної</a:t>
          </a:r>
          <a:r>
            <a:rPr lang="ru-RU" sz="2000" kern="1200" dirty="0"/>
            <a:t> </a:t>
          </a:r>
          <a:r>
            <a:rPr lang="ru-RU" sz="2000" kern="1200" dirty="0" err="1"/>
            <a:t>безпеки</a:t>
          </a:r>
          <a:r>
            <a:rPr lang="ru-RU" sz="2000" kern="1200" dirty="0"/>
            <a:t>. </a:t>
          </a:r>
          <a:r>
            <a:rPr lang="ru-RU" sz="2000" kern="1200" dirty="0" err="1"/>
            <a:t>Інструкція</a:t>
          </a:r>
          <a:r>
            <a:rPr lang="ru-RU" sz="2000" kern="1200" dirty="0"/>
            <a:t> з </a:t>
          </a:r>
          <a:r>
            <a:rPr lang="ru-RU" sz="2000" kern="1200" dirty="0" err="1"/>
            <a:t>захисту</a:t>
          </a:r>
          <a:r>
            <a:rPr lang="ru-RU" sz="2000" kern="1200" dirty="0"/>
            <a:t> </a:t>
          </a:r>
          <a:r>
            <a:rPr lang="ru-RU" sz="2000" kern="1200" dirty="0" err="1"/>
            <a:t>базової</a:t>
          </a:r>
          <a:r>
            <a:rPr lang="ru-RU" sz="2000" kern="1200" dirty="0"/>
            <a:t> </a:t>
          </a:r>
          <a:r>
            <a:rPr lang="ru-RU" sz="2000" kern="1200" dirty="0" err="1"/>
            <a:t>лінії</a:t>
          </a:r>
          <a:r>
            <a:rPr lang="ru-RU" sz="2000" kern="1200" dirty="0"/>
            <a:t> — </a:t>
          </a:r>
          <a:r>
            <a:rPr lang="ru-RU" sz="2000" kern="1200" dirty="0" err="1"/>
            <a:t>стандартні</a:t>
          </a:r>
          <a:r>
            <a:rPr lang="ru-RU" sz="2000" kern="1200" dirty="0"/>
            <a:t> </a:t>
          </a:r>
          <a:r>
            <a:rPr lang="ru-RU" sz="2000" kern="1200" dirty="0" err="1"/>
            <a:t>гарантії</a:t>
          </a:r>
          <a:r>
            <a:rPr lang="ru-RU" sz="2000" kern="1200" dirty="0"/>
            <a:t> </a:t>
          </a:r>
          <a:r>
            <a:rPr lang="ru-RU" sz="2000" kern="1200" dirty="0" err="1"/>
            <a:t>безпеки</a:t>
          </a:r>
          <a:r>
            <a:rPr lang="ru-RU" sz="2000" kern="1200" dirty="0"/>
            <a:t> (</a:t>
          </a:r>
          <a:r>
            <a:rPr lang="ru-RU" sz="2000" kern="1200" dirty="0" err="1"/>
            <a:t>керівництво</a:t>
          </a:r>
          <a:r>
            <a:rPr lang="ru-RU" sz="2000" kern="1200" dirty="0"/>
            <a:t> по базовому </a:t>
          </a:r>
          <a:r>
            <a:rPr lang="ru-RU" sz="2000" kern="1200" dirty="0" err="1"/>
            <a:t>рівню</a:t>
          </a:r>
          <a:r>
            <a:rPr lang="ru-RU" sz="2000" kern="1200" dirty="0"/>
            <a:t> </a:t>
          </a:r>
          <a:r>
            <a:rPr lang="ru-RU" sz="2000" kern="1200" dirty="0" err="1"/>
            <a:t>захисту</a:t>
          </a:r>
          <a:r>
            <a:rPr lang="ru-RU" sz="2000" kern="1200" dirty="0"/>
            <a:t> </a:t>
          </a:r>
          <a:r>
            <a:rPr lang="ru-RU" sz="2000" kern="1200" dirty="0" err="1"/>
            <a:t>інформаційних</a:t>
          </a:r>
          <a:r>
            <a:rPr lang="ru-RU" sz="2000" kern="1200" dirty="0"/>
            <a:t> </a:t>
          </a:r>
          <a:r>
            <a:rPr lang="ru-RU" sz="2000" kern="1200" dirty="0" err="1"/>
            <a:t>технологій</a:t>
          </a:r>
          <a:r>
            <a:rPr lang="ru-RU" sz="2000" kern="1200" dirty="0"/>
            <a:t>).</a:t>
          </a:r>
        </a:p>
      </dsp:txBody>
      <dsp:txXfrm>
        <a:off x="37696" y="4253408"/>
        <a:ext cx="11826100" cy="6968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FD07F-0B0D-4207-B928-ED08B6938653}">
      <dsp:nvSpPr>
        <dsp:cNvPr id="0" name=""/>
        <dsp:cNvSpPr/>
      </dsp:nvSpPr>
      <dsp:spPr>
        <a:xfrm>
          <a:off x="0" y="2094"/>
          <a:ext cx="11901492" cy="8490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noProof="0" dirty="0"/>
            <a:t>Сімейство </a:t>
          </a:r>
          <a:r>
            <a:rPr lang="uk-UA" sz="2000" u="sng" kern="1200" noProof="0" dirty="0">
              <a:solidFill>
                <a:srgbClr val="FFFF00"/>
              </a:solidFill>
            </a:rPr>
            <a:t>TCP/IP</a:t>
          </a:r>
          <a:r>
            <a:rPr lang="uk-UA" sz="2000" kern="1200" noProof="0" dirty="0"/>
            <a:t> для передачі даних.</a:t>
          </a:r>
          <a:endParaRPr lang="uk-UA" sz="2000" i="1" kern="1200" noProof="0" dirty="0"/>
        </a:p>
      </dsp:txBody>
      <dsp:txXfrm>
        <a:off x="41449" y="43543"/>
        <a:ext cx="11818594" cy="766189"/>
      </dsp:txXfrm>
    </dsp:sp>
    <dsp:sp modelId="{C4892AE8-8250-4EAD-BD95-CB5B4B75AB08}">
      <dsp:nvSpPr>
        <dsp:cNvPr id="0" name=""/>
        <dsp:cNvSpPr/>
      </dsp:nvSpPr>
      <dsp:spPr>
        <a:xfrm>
          <a:off x="0" y="862614"/>
          <a:ext cx="11901492" cy="849087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u="sng" kern="1200" noProof="0" dirty="0">
              <a:solidFill>
                <a:srgbClr val="FFFF00"/>
              </a:solidFill>
            </a:rPr>
            <a:t>SMTP</a:t>
          </a:r>
          <a:r>
            <a:rPr lang="uk-UA" sz="2000" kern="1200" noProof="0" dirty="0"/>
            <a:t>(</a:t>
          </a:r>
          <a:r>
            <a:rPr lang="uk-UA" sz="2000" kern="1200" noProof="0" dirty="0" err="1"/>
            <a:t>Simple</a:t>
          </a:r>
          <a:r>
            <a:rPr lang="uk-UA" sz="2000" kern="1200" noProof="0" dirty="0"/>
            <a:t> </a:t>
          </a:r>
          <a:r>
            <a:rPr lang="uk-UA" sz="2000" kern="1200" noProof="0" dirty="0" err="1"/>
            <a:t>Mail</a:t>
          </a:r>
          <a:r>
            <a:rPr lang="uk-UA" sz="2000" kern="1200" noProof="0" dirty="0"/>
            <a:t> </a:t>
          </a:r>
          <a:r>
            <a:rPr lang="uk-UA" sz="2000" kern="1200" noProof="0" dirty="0" err="1"/>
            <a:t>Transport</a:t>
          </a:r>
          <a:r>
            <a:rPr lang="uk-UA" sz="2000" kern="1200" noProof="0" dirty="0"/>
            <a:t> </a:t>
          </a:r>
          <a:r>
            <a:rPr lang="uk-UA" sz="2000" kern="1200" noProof="0" dirty="0" err="1"/>
            <a:t>Protocol</a:t>
          </a:r>
          <a:r>
            <a:rPr lang="uk-UA" sz="2000" kern="1200" noProof="0" dirty="0"/>
            <a:t>) і </a:t>
          </a:r>
          <a:r>
            <a:rPr lang="uk-UA" sz="2000" u="sng" kern="1200" noProof="0" dirty="0">
              <a:solidFill>
                <a:srgbClr val="FFFF00"/>
              </a:solidFill>
            </a:rPr>
            <a:t>POP</a:t>
          </a:r>
          <a:r>
            <a:rPr lang="uk-UA" sz="2000" kern="1200" noProof="0" dirty="0"/>
            <a:t>(</a:t>
          </a:r>
          <a:r>
            <a:rPr lang="uk-UA" sz="2000" kern="1200" noProof="0" dirty="0" err="1"/>
            <a:t>Post</a:t>
          </a:r>
          <a:r>
            <a:rPr lang="uk-UA" sz="2000" kern="1200" noProof="0" dirty="0"/>
            <a:t> Office </a:t>
          </a:r>
          <a:r>
            <a:rPr lang="uk-UA" sz="2000" kern="1200" noProof="0" dirty="0" err="1"/>
            <a:t>Protocol</a:t>
          </a:r>
          <a:r>
            <a:rPr lang="uk-UA" sz="2000" kern="1200" noProof="0" dirty="0"/>
            <a:t>) для електронної пошти.</a:t>
          </a:r>
          <a:endParaRPr lang="uk-UA" sz="2000" i="1" kern="1200" noProof="0" dirty="0"/>
        </a:p>
      </dsp:txBody>
      <dsp:txXfrm>
        <a:off x="41449" y="904063"/>
        <a:ext cx="11818594" cy="766189"/>
      </dsp:txXfrm>
    </dsp:sp>
    <dsp:sp modelId="{5C027422-ED97-4F05-A54A-5CA214F2351B}">
      <dsp:nvSpPr>
        <dsp:cNvPr id="0" name=""/>
        <dsp:cNvSpPr/>
      </dsp:nvSpPr>
      <dsp:spPr>
        <a:xfrm>
          <a:off x="0" y="1723134"/>
          <a:ext cx="11901492" cy="8490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u="sng" kern="1200" noProof="0" dirty="0">
              <a:solidFill>
                <a:srgbClr val="FFFF00"/>
              </a:solidFill>
            </a:rPr>
            <a:t>SNMP</a:t>
          </a:r>
          <a:r>
            <a:rPr lang="uk-UA" sz="2000" kern="1200" noProof="0" dirty="0"/>
            <a:t>(</a:t>
          </a:r>
          <a:r>
            <a:rPr lang="uk-UA" sz="2000" kern="1200" noProof="0" dirty="0" err="1"/>
            <a:t>Simple</a:t>
          </a:r>
          <a:r>
            <a:rPr lang="uk-UA" sz="2000" kern="1200" noProof="0" dirty="0"/>
            <a:t> </a:t>
          </a:r>
          <a:r>
            <a:rPr lang="uk-UA" sz="2000" kern="1200" noProof="0" dirty="0" err="1"/>
            <a:t>Network</a:t>
          </a:r>
          <a:r>
            <a:rPr lang="uk-UA" sz="2000" kern="1200" noProof="0" dirty="0"/>
            <a:t> </a:t>
          </a:r>
          <a:r>
            <a:rPr lang="uk-UA" sz="2000" kern="1200" noProof="0" dirty="0" err="1"/>
            <a:t>Management</a:t>
          </a:r>
          <a:r>
            <a:rPr lang="uk-UA" sz="2000" kern="1200" noProof="0" dirty="0"/>
            <a:t> </a:t>
          </a:r>
          <a:r>
            <a:rPr lang="uk-UA" sz="2000" kern="1200" noProof="0" dirty="0" err="1"/>
            <a:t>Protocol</a:t>
          </a:r>
          <a:r>
            <a:rPr lang="uk-UA" sz="2000" kern="1200" noProof="0" dirty="0"/>
            <a:t>) для управління мережею.</a:t>
          </a:r>
        </a:p>
      </dsp:txBody>
      <dsp:txXfrm>
        <a:off x="41449" y="1764583"/>
        <a:ext cx="11818594" cy="766189"/>
      </dsp:txXfrm>
    </dsp:sp>
    <dsp:sp modelId="{3DD89845-F3DD-4CCF-A942-F09D260021A8}">
      <dsp:nvSpPr>
        <dsp:cNvPr id="0" name=""/>
        <dsp:cNvSpPr/>
      </dsp:nvSpPr>
      <dsp:spPr>
        <a:xfrm>
          <a:off x="0" y="2583654"/>
          <a:ext cx="11901492" cy="84908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noProof="0" dirty="0"/>
            <a:t>Протокол </a:t>
          </a:r>
          <a:r>
            <a:rPr lang="uk-UA" sz="2000" u="sng" kern="1200" noProof="0" dirty="0">
              <a:solidFill>
                <a:srgbClr val="FFFF00"/>
              </a:solidFill>
            </a:rPr>
            <a:t>SSL</a:t>
          </a:r>
          <a:r>
            <a:rPr lang="uk-UA" sz="2000" kern="1200" noProof="0" dirty="0"/>
            <a:t>(</a:t>
          </a:r>
          <a:r>
            <a:rPr lang="uk-UA" sz="2000" kern="1200" noProof="0" dirty="0" err="1"/>
            <a:t>Secure</a:t>
          </a:r>
          <a:r>
            <a:rPr lang="uk-UA" sz="2000" kern="1200" noProof="0" dirty="0"/>
            <a:t> </a:t>
          </a:r>
          <a:r>
            <a:rPr lang="uk-UA" sz="2000" kern="1200" noProof="0" dirty="0" err="1"/>
            <a:t>Socket</a:t>
          </a:r>
          <a:r>
            <a:rPr lang="uk-UA" sz="2000" kern="1200" noProof="0" dirty="0"/>
            <a:t> </a:t>
          </a:r>
          <a:r>
            <a:rPr lang="uk-UA" sz="2000" kern="1200" noProof="0" dirty="0" err="1"/>
            <a:t>Layer</a:t>
          </a:r>
          <a:r>
            <a:rPr lang="uk-UA" sz="2000" kern="1200" noProof="0" dirty="0"/>
            <a:t>) — популярний мережевий протокол з шифруванням даних для безпечної передачі по мережі.</a:t>
          </a:r>
        </a:p>
      </dsp:txBody>
      <dsp:txXfrm>
        <a:off x="41449" y="2625103"/>
        <a:ext cx="11818594" cy="766189"/>
      </dsp:txXfrm>
    </dsp:sp>
    <dsp:sp modelId="{F6136FC5-0D98-4B20-8F38-0396C4B84092}">
      <dsp:nvSpPr>
        <dsp:cNvPr id="0" name=""/>
        <dsp:cNvSpPr/>
      </dsp:nvSpPr>
      <dsp:spPr>
        <a:xfrm>
          <a:off x="0" y="3444174"/>
          <a:ext cx="11901492" cy="84908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noProof="0" dirty="0"/>
            <a:t>Протокол </a:t>
          </a:r>
          <a:r>
            <a:rPr lang="uk-UA" sz="2000" u="sng" kern="1200" noProof="0" dirty="0">
              <a:solidFill>
                <a:srgbClr val="FFFF00"/>
              </a:solidFill>
            </a:rPr>
            <a:t>SET</a:t>
          </a:r>
          <a:r>
            <a:rPr lang="uk-UA" sz="2000" kern="1200" noProof="0" dirty="0"/>
            <a:t>(</a:t>
          </a:r>
          <a:r>
            <a:rPr lang="uk-UA" sz="2000" kern="1200" noProof="0" dirty="0" err="1"/>
            <a:t>Security</a:t>
          </a:r>
          <a:r>
            <a:rPr lang="uk-UA" sz="2000" kern="1200" noProof="0" dirty="0"/>
            <a:t> </a:t>
          </a:r>
          <a:r>
            <a:rPr lang="uk-UA" sz="2000" kern="1200" noProof="0" dirty="0" err="1"/>
            <a:t>Electronics</a:t>
          </a:r>
          <a:r>
            <a:rPr lang="uk-UA" sz="2000" kern="1200" noProof="0" dirty="0"/>
            <a:t> </a:t>
          </a:r>
          <a:r>
            <a:rPr lang="uk-UA" sz="2000" kern="1200" noProof="0" dirty="0" err="1"/>
            <a:t>Transaction</a:t>
          </a:r>
          <a:r>
            <a:rPr lang="uk-UA" sz="2000" kern="1200" noProof="0" dirty="0"/>
            <a:t>) —стандарт безпечних електронних транзакцій в мережі Інтернет, призначений для організації електронної торгівлі через мережу Інтернет.</a:t>
          </a:r>
        </a:p>
      </dsp:txBody>
      <dsp:txXfrm>
        <a:off x="41449" y="3485623"/>
        <a:ext cx="11818594" cy="766189"/>
      </dsp:txXfrm>
    </dsp:sp>
    <dsp:sp modelId="{99A0A0DF-29E5-40F7-A3BD-0B7B87032D31}">
      <dsp:nvSpPr>
        <dsp:cNvPr id="0" name=""/>
        <dsp:cNvSpPr/>
      </dsp:nvSpPr>
      <dsp:spPr>
        <a:xfrm>
          <a:off x="0" y="4304694"/>
          <a:ext cx="11901492" cy="8490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noProof="0" dirty="0"/>
            <a:t>Інфраструктура управління відкритими ключами </a:t>
          </a:r>
          <a:r>
            <a:rPr lang="uk-UA" sz="2000" u="sng" kern="1200" noProof="0" dirty="0">
              <a:solidFill>
                <a:srgbClr val="FFFF00"/>
              </a:solidFill>
            </a:rPr>
            <a:t>PKI </a:t>
          </a:r>
          <a:r>
            <a:rPr lang="uk-UA" sz="2000" kern="1200" noProof="0" dirty="0"/>
            <a:t>(</a:t>
          </a:r>
          <a:r>
            <a:rPr lang="uk-UA" sz="2000" kern="1200" noProof="0" dirty="0" err="1"/>
            <a:t>Public</a:t>
          </a:r>
          <a:r>
            <a:rPr lang="uk-UA" sz="2000" kern="1200" noProof="0" dirty="0"/>
            <a:t> </a:t>
          </a:r>
          <a:r>
            <a:rPr lang="uk-UA" sz="2000" kern="1200" noProof="0" dirty="0" err="1"/>
            <a:t>Key</a:t>
          </a:r>
          <a:r>
            <a:rPr lang="uk-UA" sz="2000" kern="1200" noProof="0" dirty="0"/>
            <a:t> </a:t>
          </a:r>
          <a:r>
            <a:rPr lang="uk-UA" sz="2000" kern="1200" noProof="0" dirty="0" err="1"/>
            <a:t>Infrastructure</a:t>
          </a:r>
          <a:r>
            <a:rPr lang="uk-UA" sz="2000" kern="1200" noProof="0" dirty="0"/>
            <a:t>) призначена для захищеного управління криптографічними ключами електронного документообігу, заснованого на застосуванні криптографії з відкритими ключами.</a:t>
          </a:r>
        </a:p>
      </dsp:txBody>
      <dsp:txXfrm>
        <a:off x="41449" y="4346143"/>
        <a:ext cx="11818594" cy="766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5.png" /><Relationship Id="rId5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7" Type="http://schemas.openxmlformats.org/officeDocument/2006/relationships/image" Target="../media/image11.jpg" /><Relationship Id="rId2" Type="http://schemas.openxmlformats.org/officeDocument/2006/relationships/image" Target="../media/image6.jp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10.jpg" /><Relationship Id="rId5" Type="http://schemas.openxmlformats.org/officeDocument/2006/relationships/image" Target="../media/image9.png" /><Relationship Id="rId4" Type="http://schemas.openxmlformats.org/officeDocument/2006/relationships/image" Target="../media/image8.jpeg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941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882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7165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3317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2541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7057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2544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6149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3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1</a:t>
            </a: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0</a:t>
            </a:r>
            <a:b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</a:b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9250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A51221C-393E-4FE7-AED2-E07CE01EF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41646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1</a:t>
            </a: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263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702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252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267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044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9282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089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510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851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06.04.2022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906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5" r:id="rId1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7" Type="http://schemas.openxmlformats.org/officeDocument/2006/relationships/image" Target="../media/image12.pn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7" Type="http://schemas.openxmlformats.org/officeDocument/2006/relationships/image" Target="../media/image12.png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7" Type="http://schemas.openxmlformats.org/officeDocument/2006/relationships/image" Target="../media/image12.png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223222" y="137908"/>
            <a:ext cx="9420840" cy="4041186"/>
          </a:xfrm>
        </p:spPr>
        <p:txBody>
          <a:bodyPr>
            <a:noAutofit/>
          </a:bodyPr>
          <a:lstStyle/>
          <a:p>
            <a:r>
              <a:rPr lang="uk-UA" sz="6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Тема уроку: </a:t>
            </a:r>
            <a:r>
              <a:rPr lang="ru-RU" sz="6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Міжнародні стандарти інформаційної безпеки</a:t>
            </a:r>
            <a:endParaRPr lang="uk-UA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Інформаційна безпека</a:t>
            </a:r>
          </a:p>
        </p:txBody>
      </p:sp>
      <p:sp>
        <p:nvSpPr>
          <p:cNvPr id="4" name="Лента лицом вверх 3"/>
          <p:cNvSpPr/>
          <p:nvPr/>
        </p:nvSpPr>
        <p:spPr>
          <a:xfrm>
            <a:off x="435429" y="6008914"/>
            <a:ext cx="11517085" cy="71117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10(11) клас. 06.04.22</a:t>
            </a:r>
            <a:endParaRPr lang="ru-RU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048" y="103091"/>
            <a:ext cx="8596668" cy="1320800"/>
          </a:xfrm>
        </p:spPr>
        <p:txBody>
          <a:bodyPr>
            <a:noAutofit/>
          </a:bodyPr>
          <a:lstStyle/>
          <a:p>
            <a:r>
              <a:rPr lang="uk-UA" sz="5400" b="1" dirty="0"/>
              <a:t>Цікаві факти</a:t>
            </a:r>
            <a:endParaRPr lang="uk-UA" sz="5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340F16-B4AE-495C-AEB0-B43B6B4715A6}"/>
              </a:ext>
            </a:extLst>
          </p:cNvPr>
          <p:cNvSpPr txBox="1"/>
          <p:nvPr/>
        </p:nvSpPr>
        <p:spPr>
          <a:xfrm>
            <a:off x="1449261" y="1057269"/>
            <a:ext cx="10718502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4800" u="sng" dirty="0">
                <a:solidFill>
                  <a:srgbClr val="FFFF00"/>
                </a:solidFill>
              </a:rPr>
              <a:t>ЕЦП – електронний цифровий підпис</a:t>
            </a:r>
            <a:endParaRPr lang="uk-UA" sz="4800" b="1" u="sng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D0F203-EFAA-45C3-803F-6C1B21302A62}"/>
              </a:ext>
            </a:extLst>
          </p:cNvPr>
          <p:cNvSpPr txBox="1"/>
          <p:nvPr/>
        </p:nvSpPr>
        <p:spPr>
          <a:xfrm>
            <a:off x="1449260" y="2148520"/>
            <a:ext cx="5907017" cy="440120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dirty="0">
                <a:solidFill>
                  <a:schemeClr val="bg1"/>
                </a:solidFill>
              </a:rPr>
              <a:t>На сьогоднішній день будь-хто в Україні може отримати свій власний </a:t>
            </a:r>
            <a:r>
              <a:rPr lang="uk-UA" sz="2800" u="sng" dirty="0">
                <a:solidFill>
                  <a:srgbClr val="FFFF00"/>
                </a:solidFill>
              </a:rPr>
              <a:t>електронний цифровий підпис</a:t>
            </a:r>
            <a:r>
              <a:rPr lang="uk-UA" sz="2800" dirty="0">
                <a:solidFill>
                  <a:schemeClr val="bg1"/>
                </a:solidFill>
              </a:rPr>
              <a:t> і підписувати важливі документи не відвідуючи будь-які офіси та установи. Такі документи будуть мати однакову юридичну силу, як і папери підписані вручну особистим підписом.</a:t>
            </a:r>
            <a:endParaRPr lang="uk-UA" sz="2800" b="1" i="1" u="sng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&lt;strong&gt;Новый&lt;/strong&gt; канал — Википедия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890"/>
            <a:ext cx="1449261" cy="14492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14" y="2544814"/>
            <a:ext cx="4811486" cy="360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5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Ð ÐµÐ·ÑÐ»ÑÑÐ°Ñ Ð¿Ð¾ÑÑÐºÑ Ð·Ð¾Ð±ÑÐ°Ð¶ÐµÐ½Ñ Ð·Ð° Ð·Ð°Ð¿Ð¸ÑÐ¾Ð¼ &quot;blackboard with wooden frame&quot;">
            <a:extLst>
              <a:ext uri="{FF2B5EF4-FFF2-40B4-BE49-F238E27FC236}">
                <a16:creationId xmlns:a16="http://schemas.microsoft.com/office/drawing/2014/main" id="{3CECCAC8-B652-4FB7-92BE-D3D7777FF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1767" y="1251832"/>
            <a:ext cx="9651372" cy="52157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1673" y="201971"/>
            <a:ext cx="8596668" cy="1320800"/>
          </a:xfrm>
        </p:spPr>
        <p:txBody>
          <a:bodyPr>
            <a:normAutofit/>
          </a:bodyPr>
          <a:lstStyle/>
          <a:p>
            <a:r>
              <a:rPr lang="uk-UA" sz="4400" b="1" dirty="0"/>
              <a:t>Домашнє завдання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" y="0"/>
            <a:ext cx="1773424" cy="152277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F01F12-60B8-4057-B072-70972A5148DE}"/>
              </a:ext>
            </a:extLst>
          </p:cNvPr>
          <p:cNvSpPr txBox="1"/>
          <p:nvPr/>
        </p:nvSpPr>
        <p:spPr>
          <a:xfrm>
            <a:off x="2601158" y="1793710"/>
            <a:ext cx="6989684" cy="415498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>
                <a:solidFill>
                  <a:schemeClr val="bg1"/>
                </a:solidFill>
              </a:rPr>
              <a:t>З’ясувати, чи зможе електронний цифровий підпис повністю замінити підпис проставлений особисто людиною вручну.</a:t>
            </a:r>
            <a:endParaRPr lang="uk-UA" sz="4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3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311" y="261258"/>
            <a:ext cx="8596668" cy="1320800"/>
          </a:xfrm>
        </p:spPr>
        <p:txBody>
          <a:bodyPr>
            <a:normAutofit/>
          </a:bodyPr>
          <a:lstStyle/>
          <a:p>
            <a:r>
              <a:rPr lang="uk-UA" sz="5400" dirty="0"/>
              <a:t>Практична вправа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1EEBDB-DE17-4A8E-99B1-9992F4320B5E}"/>
              </a:ext>
            </a:extLst>
          </p:cNvPr>
          <p:cNvSpPr txBox="1"/>
          <p:nvPr/>
        </p:nvSpPr>
        <p:spPr>
          <a:xfrm>
            <a:off x="5066694" y="1582058"/>
            <a:ext cx="7027636" cy="3785652"/>
          </a:xfrm>
          <a:prstGeom prst="rect">
            <a:avLst/>
          </a:prstGeom>
          <a:solidFill>
            <a:srgbClr val="83B33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Зробити в текстовому документі організаційну діаграму про сучасні протоколи передачі даних бездротовим способом.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11" y="1270000"/>
            <a:ext cx="4649383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8800" dirty="0">
                <a:latin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048" y="103091"/>
            <a:ext cx="8596668" cy="1320800"/>
          </a:xfrm>
        </p:spPr>
        <p:txBody>
          <a:bodyPr>
            <a:noAutofit/>
          </a:bodyPr>
          <a:lstStyle/>
          <a:p>
            <a:r>
              <a:rPr lang="uk-UA" b="1" dirty="0"/>
              <a:t>Стандарти </a:t>
            </a:r>
            <a:r>
              <a:rPr lang="uk-UA" b="1" dirty="0" err="1"/>
              <a:t>кібербезпеки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340F16-B4AE-495C-AEB0-B43B6B4715A6}"/>
              </a:ext>
            </a:extLst>
          </p:cNvPr>
          <p:cNvSpPr txBox="1"/>
          <p:nvPr/>
        </p:nvSpPr>
        <p:spPr>
          <a:xfrm>
            <a:off x="1449261" y="1057269"/>
            <a:ext cx="10718502" cy="181588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Стандарти </a:t>
            </a:r>
            <a:r>
              <a:rPr lang="uk-UA" sz="28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кібербезпеки</a:t>
            </a:r>
            <a:r>
              <a:rPr lang="uk-U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це  методи, що зазвичай викладені в опублікованих матеріалах, які намагаються захистити кібернетичне </a:t>
            </a:r>
            <a:r>
              <a:rPr lang="uk-UA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серетиррдовище</a:t>
            </a:r>
            <a:r>
              <a:rPr lang="uk-U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користувача чи організації.</a:t>
            </a:r>
            <a:endParaRPr lang="uk-UA" sz="2800" b="1" i="1" kern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D0F203-EFAA-45C3-803F-6C1B21302A62}"/>
              </a:ext>
            </a:extLst>
          </p:cNvPr>
          <p:cNvSpPr txBox="1"/>
          <p:nvPr/>
        </p:nvSpPr>
        <p:spPr>
          <a:xfrm>
            <a:off x="1449261" y="2887682"/>
            <a:ext cx="6012036" cy="397031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>
                <a:solidFill>
                  <a:schemeClr val="bg1"/>
                </a:solidFill>
              </a:rPr>
              <a:t>Це середовище включає в себе користувачів, мережі, пристрої, все програмне забезпечення, процеси, інформацію в режимі зберігання або транзиту, програми, служби та системи, які можуть бути безпосередньо або опосередковано підключені до мереж.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&lt;strong&gt;Новый&lt;/strong&gt; канал — Википедия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890"/>
            <a:ext cx="1449261" cy="1449261"/>
          </a:xfrm>
          <a:prstGeom prst="rect">
            <a:avLst/>
          </a:prstGeom>
        </p:spPr>
      </p:pic>
      <p:pic>
        <p:nvPicPr>
          <p:cNvPr id="3" name="Рисунок 2" descr="&lt;strong&gt;Кібербезпека&lt;/strong&gt;: захист даних вимагає інвестицій в уяву | Mind.ua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97" y="3305401"/>
            <a:ext cx="4730703" cy="313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4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048" y="103091"/>
            <a:ext cx="8596668" cy="1320800"/>
          </a:xfrm>
        </p:spPr>
        <p:txBody>
          <a:bodyPr>
            <a:noAutofit/>
          </a:bodyPr>
          <a:lstStyle/>
          <a:p>
            <a:r>
              <a:rPr lang="uk-UA" b="1" dirty="0"/>
              <a:t>Стандарти </a:t>
            </a:r>
            <a:r>
              <a:rPr lang="uk-UA" b="1" dirty="0" err="1"/>
              <a:t>кібербезпеки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340F16-B4AE-495C-AEB0-B43B6B4715A6}"/>
              </a:ext>
            </a:extLst>
          </p:cNvPr>
          <p:cNvSpPr txBox="1"/>
          <p:nvPr/>
        </p:nvSpPr>
        <p:spPr>
          <a:xfrm>
            <a:off x="1449261" y="1057269"/>
            <a:ext cx="10718502" cy="169277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Стандарти </a:t>
            </a:r>
            <a:r>
              <a:rPr lang="uk-UA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кібербезпеки</a:t>
            </a:r>
            <a:r>
              <a:rPr lang="uk-UA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існували протягом кількох десятиліть, оскільки користувачі та постачальники співпрацювали на багатьох вітчизняних та міжнародних форумах для здійснення необхідних можливостей, політики та практики — як правило,</a:t>
            </a:r>
            <a:endParaRPr lang="uk-UA" sz="2600" b="1" i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D0F203-EFAA-45C3-803F-6C1B21302A62}"/>
              </a:ext>
            </a:extLst>
          </p:cNvPr>
          <p:cNvSpPr txBox="1"/>
          <p:nvPr/>
        </p:nvSpPr>
        <p:spPr>
          <a:xfrm>
            <a:off x="1449261" y="2887682"/>
            <a:ext cx="6012036" cy="397031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вони з'являлися з роботи в Стенфордському консорціумі з досліджень з питань інформаційної безпеки та політики у 1990-х.</a:t>
            </a:r>
            <a:r>
              <a:rPr lang="uk-UA" sz="2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  <a:r>
              <a:rPr lang="uk-UA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Також багато завдань, які колись виконувалися вручну, зараз виконуються комп'ютером; тому існує потреба в забезпеченні інформації (ІА) та безпеці.</a:t>
            </a:r>
            <a:endParaRPr lang="uk-UA" sz="2700" b="1" i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&lt;strong&gt;Новый&lt;/strong&gt; канал — Википедия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890"/>
            <a:ext cx="1449261" cy="1449261"/>
          </a:xfrm>
          <a:prstGeom prst="rect">
            <a:avLst/>
          </a:prstGeom>
        </p:spPr>
      </p:pic>
      <p:pic>
        <p:nvPicPr>
          <p:cNvPr id="8" name="Рисунок 7" descr="&lt;strong&gt;Кібербезпека&lt;/strong&gt;: захист даних вимагає інвестицій в уяву | Mind.ua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97" y="3305401"/>
            <a:ext cx="4730703" cy="313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4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048" y="103091"/>
            <a:ext cx="8596668" cy="1320800"/>
          </a:xfrm>
        </p:spPr>
        <p:txBody>
          <a:bodyPr>
            <a:noAutofit/>
          </a:bodyPr>
          <a:lstStyle/>
          <a:p>
            <a:r>
              <a:rPr lang="uk-UA" b="1" dirty="0"/>
              <a:t>Стандарти </a:t>
            </a:r>
            <a:r>
              <a:rPr lang="uk-UA" b="1" dirty="0" err="1"/>
              <a:t>кібербезпеки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340F16-B4AE-495C-AEB0-B43B6B4715A6}"/>
              </a:ext>
            </a:extLst>
          </p:cNvPr>
          <p:cNvSpPr txBox="1"/>
          <p:nvPr/>
        </p:nvSpPr>
        <p:spPr>
          <a:xfrm>
            <a:off x="1449261" y="1057269"/>
            <a:ext cx="10718502" cy="107721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 мета</a:t>
            </a:r>
            <a:r>
              <a:rPr lang="uk-UA" sz="32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dirty="0">
                <a:solidFill>
                  <a:srgbClr val="FFFF00"/>
                </a:solidFill>
              </a:rPr>
              <a:t>— знизити ризики, включаючи попередження або пом'якшення </a:t>
            </a:r>
            <a:r>
              <a:rPr lang="uk-UA" sz="3200" dirty="0" err="1">
                <a:solidFill>
                  <a:srgbClr val="FFFF00"/>
                </a:solidFill>
              </a:rPr>
              <a:t>кібер</a:t>
            </a:r>
            <a:r>
              <a:rPr lang="uk-UA" sz="3200" dirty="0">
                <a:solidFill>
                  <a:srgbClr val="FFFF00"/>
                </a:solidFill>
              </a:rPr>
              <a:t>-атак.</a:t>
            </a:r>
            <a:endParaRPr lang="uk-UA" sz="3200" b="1" i="1" kern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D0F203-EFAA-45C3-803F-6C1B21302A62}"/>
              </a:ext>
            </a:extLst>
          </p:cNvPr>
          <p:cNvSpPr txBox="1"/>
          <p:nvPr/>
        </p:nvSpPr>
        <p:spPr>
          <a:xfrm>
            <a:off x="1449261" y="2887682"/>
            <a:ext cx="6012036" cy="310854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Американське дослідження 2016 року щодо затвердження рамок безпеки США повідомило, що 70 % опитаних організацій вважають NIST </a:t>
            </a:r>
            <a:r>
              <a:rPr lang="uk-UA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Cybersecurity</a:t>
            </a:r>
            <a:r>
              <a:rPr lang="uk-U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r>
              <a:rPr lang="uk-U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найбільш популярним передовим досвідом комп'ютерної безпеки</a:t>
            </a:r>
            <a:endParaRPr lang="uk-UA" sz="2700" b="1" i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&lt;strong&gt;Новый&lt;/strong&gt; канал — Википедия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890"/>
            <a:ext cx="1449261" cy="1449261"/>
          </a:xfrm>
          <a:prstGeom prst="rect">
            <a:avLst/>
          </a:prstGeom>
        </p:spPr>
      </p:pic>
      <p:pic>
        <p:nvPicPr>
          <p:cNvPr id="8" name="Рисунок 7" descr="&lt;strong&gt;Кібербезпека&lt;/strong&gt;: захист даних вимагає інвестицій в уяву | Mind.ua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97" y="2891747"/>
            <a:ext cx="4730703" cy="313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2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048" y="103091"/>
            <a:ext cx="8596668" cy="1320800"/>
          </a:xfrm>
        </p:spPr>
        <p:txBody>
          <a:bodyPr>
            <a:noAutofit/>
          </a:bodyPr>
          <a:lstStyle/>
          <a:p>
            <a:r>
              <a:rPr lang="uk-UA" b="1" dirty="0"/>
              <a:t>Стандарти </a:t>
            </a:r>
            <a:r>
              <a:rPr lang="uk-UA" b="1" dirty="0" err="1"/>
              <a:t>кібербезпеки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340F16-B4AE-495C-AEB0-B43B6B4715A6}"/>
              </a:ext>
            </a:extLst>
          </p:cNvPr>
          <p:cNvSpPr txBox="1"/>
          <p:nvPr/>
        </p:nvSpPr>
        <p:spPr>
          <a:xfrm>
            <a:off x="1449261" y="1057269"/>
            <a:ext cx="10718502" cy="107721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Міжнародний стандарт </a:t>
            </a:r>
            <a:r>
              <a:rPr lang="uk-UA" sz="3200" u="sng" dirty="0">
                <a:solidFill>
                  <a:srgbClr val="CC3300"/>
                </a:solidFill>
              </a:rPr>
              <a:t>ISO</a:t>
            </a:r>
            <a:r>
              <a:rPr lang="uk-UA" sz="3200" b="1" u="sng" dirty="0">
                <a:solidFill>
                  <a:srgbClr val="CC3300"/>
                </a:solidFill>
              </a:rPr>
              <a:t> 15408</a:t>
            </a:r>
            <a:r>
              <a:rPr lang="uk-UA" sz="3200" b="1" dirty="0">
                <a:solidFill>
                  <a:srgbClr val="FFFF00"/>
                </a:solidFill>
              </a:rPr>
              <a:t> «Загальних критеріїв безпеки інформаційних технологій»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D0F203-EFAA-45C3-803F-6C1B21302A62}"/>
              </a:ext>
            </a:extLst>
          </p:cNvPr>
          <p:cNvSpPr txBox="1"/>
          <p:nvPr/>
        </p:nvSpPr>
        <p:spPr>
          <a:xfrm>
            <a:off x="1449261" y="2148520"/>
            <a:ext cx="6012036" cy="432426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dirty="0">
                <a:solidFill>
                  <a:schemeClr val="bg1"/>
                </a:solidFill>
              </a:rPr>
              <a:t>Одним з головних результатів стандартизації у сфері систематизації вимог і характеристик захищених інформаційних комплексів стала система міжнародних і національних стандартів безпеки інформації, яка налічує більше сотні різних документів. Важливе місце в цій системі стандартів займає стандарт ISO 15408, відомий як </a:t>
            </a:r>
            <a:r>
              <a:rPr lang="uk-UA" sz="2500" b="1" u="sng" dirty="0">
                <a:solidFill>
                  <a:srgbClr val="C00000"/>
                </a:solidFill>
              </a:rPr>
              <a:t>«</a:t>
            </a:r>
            <a:r>
              <a:rPr lang="uk-UA" sz="2500" b="1" u="sng" dirty="0" err="1">
                <a:solidFill>
                  <a:srgbClr val="C00000"/>
                </a:solidFill>
              </a:rPr>
              <a:t>Common</a:t>
            </a:r>
            <a:r>
              <a:rPr lang="uk-UA" sz="2500" b="1" u="sng" dirty="0">
                <a:solidFill>
                  <a:srgbClr val="C00000"/>
                </a:solidFill>
              </a:rPr>
              <a:t> </a:t>
            </a:r>
            <a:r>
              <a:rPr lang="uk-UA" sz="2500" b="1" u="sng" dirty="0" err="1">
                <a:solidFill>
                  <a:srgbClr val="C00000"/>
                </a:solidFill>
              </a:rPr>
              <a:t>Criteria</a:t>
            </a:r>
            <a:r>
              <a:rPr lang="uk-UA" sz="2500" b="1" u="sng" dirty="0">
                <a:solidFill>
                  <a:srgbClr val="C00000"/>
                </a:solidFill>
              </a:rPr>
              <a:t>».</a:t>
            </a:r>
            <a:endParaRPr lang="uk-UA" sz="2500" b="1" i="1" u="sng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&lt;strong&gt;Новый&lt;/strong&gt; канал — Википедия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890"/>
            <a:ext cx="1449261" cy="1449261"/>
          </a:xfrm>
          <a:prstGeom prst="rect">
            <a:avLst/>
          </a:prstGeom>
        </p:spPr>
      </p:pic>
      <p:pic>
        <p:nvPicPr>
          <p:cNvPr id="8" name="Рисунок 7" descr="&lt;strong&gt;Кібербезпека&lt;/strong&gt;: захист даних вимагає інвестицій в уяву | Mind.ua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97" y="2891747"/>
            <a:ext cx="4730703" cy="313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1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854" y="252863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uk-UA" sz="4000" dirty="0">
                <a:latin typeface="Arial" panose="020B0604020202020204" pitchFamily="34" charset="0"/>
                <a:cs typeface="Arial" panose="020B0604020202020204" pitchFamily="34" charset="0"/>
              </a:rPr>
              <a:t>Міжнародні стандарти </a:t>
            </a:r>
            <a:br>
              <a:rPr lang="uk-UA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4000" dirty="0">
                <a:latin typeface="Arial" panose="020B0604020202020204" pitchFamily="34" charset="0"/>
                <a:cs typeface="Arial" panose="020B0604020202020204" pitchFamily="34" charset="0"/>
              </a:rPr>
              <a:t>інформаційної безпеки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D3A8AFFC-34C6-4642-8FAE-3E973BF760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3717"/>
              </p:ext>
            </p:extLst>
          </p:nvPr>
        </p:nvGraphicFramePr>
        <p:xfrm>
          <a:off x="126385" y="1704594"/>
          <a:ext cx="11901492" cy="505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 descr="&lt;strong&gt;Новый&lt;/strong&gt; канал — Википедия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" y="-6529"/>
            <a:ext cx="1449261" cy="144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0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6FD07F-0B0D-4207-B928-ED08B6938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436FD07F-0B0D-4207-B928-ED08B6938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892AE8-8250-4EAD-BD95-CB5B4B75A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graphicEl>
                                              <a:dgm id="{C4892AE8-8250-4EAD-BD95-CB5B4B75AB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44C6C2-2A7A-4066-A778-DC9CC039C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4644C6C2-2A7A-4066-A778-DC9CC039CB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854" y="252863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uk-UA" sz="4000" dirty="0">
                <a:latin typeface="Arial" panose="020B0604020202020204" pitchFamily="34" charset="0"/>
                <a:cs typeface="Arial" panose="020B0604020202020204" pitchFamily="34" charset="0"/>
              </a:rPr>
              <a:t>Міжнародні стандарти </a:t>
            </a:r>
            <a:br>
              <a:rPr lang="uk-UA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4000" dirty="0">
                <a:latin typeface="Arial" panose="020B0604020202020204" pitchFamily="34" charset="0"/>
                <a:cs typeface="Arial" panose="020B0604020202020204" pitchFamily="34" charset="0"/>
              </a:rPr>
              <a:t>інформаційної безпеки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D3A8AFFC-34C6-4642-8FAE-3E973BF760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202546"/>
              </p:ext>
            </p:extLst>
          </p:nvPr>
        </p:nvGraphicFramePr>
        <p:xfrm>
          <a:off x="126385" y="1704594"/>
          <a:ext cx="11901492" cy="505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 descr="&lt;strong&gt;Новый&lt;/strong&gt; канал — Википедия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" y="-6529"/>
            <a:ext cx="1449261" cy="144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6FD07F-0B0D-4207-B928-ED08B6938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436FD07F-0B0D-4207-B928-ED08B6938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892AE8-8250-4EAD-BD95-CB5B4B75A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graphicEl>
                                              <a:dgm id="{C4892AE8-8250-4EAD-BD95-CB5B4B75AB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027422-ED97-4F05-A54A-5CA214F23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5C027422-ED97-4F05-A54A-5CA214F235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D89845-F3DD-4CCF-A942-F09D26002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>
                                            <p:graphicEl>
                                              <a:dgm id="{3DD89845-F3DD-4CCF-A942-F09D260021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6136FC5-0D98-4B20-8F38-0396C4B84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F6136FC5-0D98-4B20-8F38-0396C4B840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E768CF-F24E-4DE8-88B4-597DBAC08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>
                                            <p:graphicEl>
                                              <a:dgm id="{70E768CF-F24E-4DE8-88B4-597DBAC08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048" y="103091"/>
            <a:ext cx="8596668" cy="1320800"/>
          </a:xfrm>
        </p:spPr>
        <p:txBody>
          <a:bodyPr>
            <a:noAutofit/>
          </a:bodyPr>
          <a:lstStyle/>
          <a:p>
            <a:r>
              <a:rPr lang="uk-UA" b="1" dirty="0"/>
              <a:t>Стандарти для безпровідних мереж</a:t>
            </a:r>
            <a:br>
              <a:rPr lang="ru-RU" b="1" dirty="0"/>
            </a:b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340F16-B4AE-495C-AEB0-B43B6B4715A6}"/>
              </a:ext>
            </a:extLst>
          </p:cNvPr>
          <p:cNvSpPr txBox="1"/>
          <p:nvPr/>
        </p:nvSpPr>
        <p:spPr>
          <a:xfrm>
            <a:off x="1449261" y="1057269"/>
            <a:ext cx="10718502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800" u="sng" dirty="0">
                <a:solidFill>
                  <a:srgbClr val="FFFF00"/>
                </a:solidFill>
              </a:rPr>
              <a:t>Стандарт </a:t>
            </a:r>
            <a:r>
              <a:rPr lang="en-US" sz="4800" u="sng" dirty="0">
                <a:solidFill>
                  <a:srgbClr val="FFFF00"/>
                </a:solidFill>
              </a:rPr>
              <a:t>IEEE 802.11</a:t>
            </a:r>
            <a:endParaRPr lang="uk-UA" sz="4800" b="1" u="sng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D0F203-EFAA-45C3-803F-6C1B21302A62}"/>
              </a:ext>
            </a:extLst>
          </p:cNvPr>
          <p:cNvSpPr txBox="1"/>
          <p:nvPr/>
        </p:nvSpPr>
        <p:spPr>
          <a:xfrm>
            <a:off x="1449260" y="2487196"/>
            <a:ext cx="6292659" cy="415498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dirty="0">
                <a:solidFill>
                  <a:schemeClr val="bg1"/>
                </a:solidFill>
              </a:rPr>
              <a:t>Безпровідний стандарт IEEE 802.11 забезпечує передачу даних з гарантованою швидкістю 1 </a:t>
            </a:r>
            <a:r>
              <a:rPr lang="uk-UA" sz="2400" dirty="0" err="1">
                <a:solidFill>
                  <a:schemeClr val="bg1"/>
                </a:solidFill>
              </a:rPr>
              <a:t>Мб</a:t>
            </a:r>
            <a:r>
              <a:rPr lang="uk-UA" sz="2400" dirty="0">
                <a:solidFill>
                  <a:schemeClr val="bg1"/>
                </a:solidFill>
              </a:rPr>
              <a:t>/с (в деяких випадках до 2 </a:t>
            </a:r>
            <a:r>
              <a:rPr lang="uk-UA" sz="2400" dirty="0" err="1">
                <a:solidFill>
                  <a:schemeClr val="bg1"/>
                </a:solidFill>
              </a:rPr>
              <a:t>Мб</a:t>
            </a:r>
            <a:r>
              <a:rPr lang="uk-UA" sz="2400" dirty="0">
                <a:solidFill>
                  <a:schemeClr val="bg1"/>
                </a:solidFill>
              </a:rPr>
              <a:t>/с) в смузі частот 2,4    </a:t>
            </a:r>
            <a:r>
              <a:rPr lang="uk-UA" sz="2400" dirty="0" err="1">
                <a:solidFill>
                  <a:schemeClr val="bg1"/>
                </a:solidFill>
              </a:rPr>
              <a:t>ГГц</a:t>
            </a:r>
            <a:r>
              <a:rPr lang="uk-UA" sz="2400" dirty="0">
                <a:solidFill>
                  <a:schemeClr val="bg1"/>
                </a:solidFill>
              </a:rPr>
              <a:t>. Ця смуга частот доступна для неліцензійного використання у більшості країн світу. Стандарт IEEE 802.11 є базовим стандартом і визначає протоколи, необхідні для організації безпровідних локальних мереж WLAN(</a:t>
            </a:r>
            <a:r>
              <a:rPr lang="uk-UA" sz="2400" dirty="0" err="1">
                <a:solidFill>
                  <a:schemeClr val="bg1"/>
                </a:solidFill>
              </a:rPr>
              <a:t>Wireless</a:t>
            </a: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 err="1">
                <a:solidFill>
                  <a:schemeClr val="bg1"/>
                </a:solidFill>
              </a:rPr>
              <a:t>Local</a:t>
            </a: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 err="1">
                <a:solidFill>
                  <a:schemeClr val="bg1"/>
                </a:solidFill>
              </a:rPr>
              <a:t>Area</a:t>
            </a: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 err="1">
                <a:solidFill>
                  <a:schemeClr val="bg1"/>
                </a:solidFill>
              </a:rPr>
              <a:t>Network</a:t>
            </a:r>
            <a:r>
              <a:rPr lang="uk-UA" sz="2400" dirty="0">
                <a:solidFill>
                  <a:schemeClr val="bg1"/>
                </a:solidFill>
              </a:rPr>
              <a:t>).</a:t>
            </a:r>
            <a:endParaRPr lang="uk-UA" sz="2400" b="1" i="1" u="sng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&lt;strong&gt;Новый&lt;/strong&gt; канал — Википедия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890"/>
            <a:ext cx="1449261" cy="1449261"/>
          </a:xfrm>
          <a:prstGeom prst="rect">
            <a:avLst/>
          </a:prstGeom>
        </p:spPr>
      </p:pic>
      <p:pic>
        <p:nvPicPr>
          <p:cNvPr id="3" name="Рисунок 2" descr="Wi-Fi — Википедия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97" y="2873151"/>
            <a:ext cx="4785835" cy="283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854" y="252863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/>
              <a:t>Стандарти інформаційної безпеки в Інтернеті</a:t>
            </a:r>
            <a:endParaRPr lang="uk-U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D3A8AFFC-34C6-4642-8FAE-3E973BF760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2496915"/>
              </p:ext>
            </p:extLst>
          </p:nvPr>
        </p:nvGraphicFramePr>
        <p:xfrm>
          <a:off x="126385" y="1702124"/>
          <a:ext cx="11901492" cy="5155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 descr="&lt;strong&gt;Новый&lt;/strong&gt; канал — Википедия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" y="-6529"/>
            <a:ext cx="1449261" cy="144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5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6FD07F-0B0D-4207-B928-ED08B6938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436FD07F-0B0D-4207-B928-ED08B6938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892AE8-8250-4EAD-BD95-CB5B4B75A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graphicEl>
                                              <a:dgm id="{C4892AE8-8250-4EAD-BD95-CB5B4B75AB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027422-ED97-4F05-A54A-5CA214F23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5C027422-ED97-4F05-A54A-5CA214F235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D89845-F3DD-4CCF-A942-F09D26002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>
                                            <p:graphicEl>
                                              <a:dgm id="{3DD89845-F3DD-4CCF-A942-F09D260021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6136FC5-0D98-4B20-8F38-0396C4B84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F6136FC5-0D98-4B20-8F38-0396C4B840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9A0A0DF-29E5-40F7-A3BD-0B7B87032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>
                                            <p:graphicEl>
                                              <a:dgm id="{99A0A0DF-29E5-40F7-A3BD-0B7B87032D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201253</TotalTime>
  <Words>554</Words>
  <Application>Microsoft Office PowerPoint</Application>
  <PresentationFormat>Широкоэкранный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Тема уроку: Міжнародні стандарти інформаційної безпеки</vt:lpstr>
      <vt:lpstr>Стандарти кібербезпеки</vt:lpstr>
      <vt:lpstr>Стандарти кібербезпеки</vt:lpstr>
      <vt:lpstr>Стандарти кібербезпеки</vt:lpstr>
      <vt:lpstr>Стандарти кібербезпеки</vt:lpstr>
      <vt:lpstr>Міжнародні стандарти  інформаційної безпеки</vt:lpstr>
      <vt:lpstr>Міжнародні стандарти  інформаційної безпеки</vt:lpstr>
      <vt:lpstr>Стандарти для безпровідних мереж </vt:lpstr>
      <vt:lpstr>Стандарти інформаційної безпеки в Інтернеті</vt:lpstr>
      <vt:lpstr>Цікаві факти</vt:lpstr>
      <vt:lpstr>Домашнє завдання</vt:lpstr>
      <vt:lpstr>Практична вправа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380680591203</cp:lastModifiedBy>
  <cp:revision>513</cp:revision>
  <dcterms:created xsi:type="dcterms:W3CDTF">2016-06-06T19:48:43Z</dcterms:created>
  <dcterms:modified xsi:type="dcterms:W3CDTF">2022-04-06T08:42:22Z</dcterms:modified>
</cp:coreProperties>
</file>