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73" r:id="rId5"/>
    <p:sldId id="260" r:id="rId6"/>
    <p:sldId id="261" r:id="rId7"/>
    <p:sldId id="267" r:id="rId8"/>
    <p:sldId id="27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0C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18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48B35-D360-4656-9A6B-C7896B3E22D5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C3655B-4081-4817-AEAA-8E8135D82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59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err="1" smtClean="0"/>
              <a:t>Ька</a:t>
            </a:r>
            <a:r>
              <a:rPr lang="uk-UA" dirty="0" smtClean="0"/>
              <a:t> мова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3655B-4081-4817-AEAA-8E8135D8223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0800000" flipV="1">
            <a:off x="1071538" y="6857997"/>
            <a:ext cx="4357718" cy="45719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endParaRPr lang="uk-UA" b="1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1071546"/>
            <a:ext cx="6072230" cy="45719"/>
          </a:xfrm>
          <a:solidFill>
            <a:schemeClr val="tx1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/>
          <a:p>
            <a:r>
              <a:rPr lang="uk-UA" sz="4000" dirty="0" smtClean="0"/>
              <a:t>мови.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2928935"/>
            <a:ext cx="7215238" cy="37240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06.04.2022р.середа</a:t>
            </a:r>
            <a:r>
              <a:rPr lang="uk-UA" sz="4400" b="1" i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Урок4</a:t>
            </a:r>
          </a:p>
          <a:p>
            <a:pPr algn="ctr"/>
            <a:r>
              <a:rPr lang="uk-UA" sz="4400" b="1" i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час 12.05-12.45</a:t>
            </a:r>
          </a:p>
          <a:p>
            <a:pPr algn="ctr"/>
            <a:r>
              <a:rPr lang="uk-UA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Тема.Правопис</a:t>
            </a:r>
            <a:r>
              <a:rPr lang="uk-UA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uk-UA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прийменників.Театралізуємо</a:t>
            </a:r>
            <a:r>
              <a:rPr lang="uk-UA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«Вистава» (за </a:t>
            </a:r>
            <a:r>
              <a:rPr lang="uk-UA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Гжегожем</a:t>
            </a:r>
            <a:r>
              <a:rPr lang="uk-UA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uk-UA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Касдепке</a:t>
            </a:r>
            <a:r>
              <a:rPr lang="uk-UA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uk-UA" sz="2000" b="1" i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uk-UA" b="1" i="1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uk-UA" b="1" i="1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uk-UA" b="1" i="1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uk-UA" b="1" i="1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uk-UA" b="1" i="1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uk-UA" b="1" i="1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47055" y="1071546"/>
            <a:ext cx="544989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5400" b="1" i="1" cap="none" spc="0" dirty="0" smtClean="0">
                <a:ln/>
                <a:solidFill>
                  <a:srgbClr val="C00000"/>
                </a:solidFill>
                <a:effectLst/>
              </a:rPr>
              <a:t>Українська мова</a:t>
            </a:r>
          </a:p>
          <a:p>
            <a:pPr algn="ctr"/>
            <a:r>
              <a:rPr lang="uk-UA" sz="5400" b="1" i="1" cap="none" spc="0" dirty="0" smtClean="0">
                <a:ln/>
                <a:solidFill>
                  <a:srgbClr val="C00000"/>
                </a:solidFill>
                <a:effectLst/>
              </a:rPr>
              <a:t> 3 клас </a:t>
            </a:r>
            <a:endParaRPr lang="ru-RU" sz="5400" b="1" i="1" cap="none" spc="0" dirty="0">
              <a:ln/>
              <a:solidFill>
                <a:srgbClr val="C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3129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229600" cy="631844"/>
          </a:xfrm>
        </p:spPr>
        <p:txBody>
          <a:bodyPr>
            <a:normAutofit fontScale="90000"/>
          </a:bodyPr>
          <a:lstStyle/>
          <a:p>
            <a:pPr algn="just"/>
            <a:r>
              <a:rPr lang="uk-UA" dirty="0" smtClean="0">
                <a:solidFill>
                  <a:schemeClr val="accent3"/>
                </a:solidFill>
              </a:rPr>
              <a:t>    </a:t>
            </a:r>
            <a:r>
              <a:rPr lang="uk-UA" dirty="0" smtClean="0">
                <a:solidFill>
                  <a:srgbClr val="C00000"/>
                </a:solidFill>
              </a:rPr>
              <a:t>Префікс </a:t>
            </a:r>
            <a:r>
              <a:rPr lang="uk-UA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           </a:t>
            </a:r>
            <a:r>
              <a:rPr lang="uk-UA" dirty="0" smtClean="0">
                <a:solidFill>
                  <a:srgbClr val="280CF8"/>
                </a:solidFill>
              </a:rPr>
              <a:t>Прийменник</a:t>
            </a:r>
            <a:endParaRPr lang="uk-UA" dirty="0">
              <a:solidFill>
                <a:srgbClr val="280CF8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2910" y="1857364"/>
            <a:ext cx="6858048" cy="4214842"/>
          </a:xfr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endParaRPr lang="uk-UA" sz="3200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uk-UA" sz="3200" b="1" dirty="0" smtClean="0">
                <a:solidFill>
                  <a:srgbClr val="C00000"/>
                </a:solidFill>
              </a:rPr>
              <a:t>    </a:t>
            </a:r>
            <a:r>
              <a:rPr lang="uk-UA" sz="3200" b="1" i="1" dirty="0" smtClean="0">
                <a:solidFill>
                  <a:srgbClr val="C00000"/>
                </a:solidFill>
              </a:rPr>
              <a:t>Префікс – частина основи слова і пишеться разом. Служить для утворення нових слів.</a:t>
            </a:r>
          </a:p>
          <a:p>
            <a:pPr>
              <a:buNone/>
            </a:pPr>
            <a:r>
              <a:rPr lang="uk-UA" sz="3200" b="1" i="1" dirty="0" smtClean="0">
                <a:solidFill>
                  <a:srgbClr val="280CF8"/>
                </a:solidFill>
              </a:rPr>
              <a:t>    Прийменник – окреме слово</a:t>
            </a:r>
          </a:p>
          <a:p>
            <a:pPr>
              <a:buNone/>
            </a:pPr>
            <a:r>
              <a:rPr lang="uk-UA" sz="3200" b="1" i="1" dirty="0" smtClean="0">
                <a:solidFill>
                  <a:srgbClr val="280CF8"/>
                </a:solidFill>
              </a:rPr>
              <a:t> ( службове) і пишеться окремо. Прийменник служить для зв’язку слів.</a:t>
            </a:r>
          </a:p>
        </p:txBody>
      </p:sp>
      <p:pic>
        <p:nvPicPr>
          <p:cNvPr id="2050" name="Picture 2" descr="C:\Users\Лариса\Desktop\lion_king_PNG2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0" y="857232"/>
            <a:ext cx="1005514" cy="812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2098386671_kakie-kantstovary-neobhodim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5074" y="5000636"/>
            <a:ext cx="1428760" cy="142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070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560406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C00000"/>
                </a:solidFill>
              </a:rPr>
              <a:t>Пригадай !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1600200"/>
            <a:ext cx="7429552" cy="47091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b="1" i="1" dirty="0" smtClean="0">
                <a:solidFill>
                  <a:schemeClr val="bg1"/>
                </a:solidFill>
              </a:rPr>
              <a:t>Прийменник -  це службове слово. </a:t>
            </a:r>
          </a:p>
          <a:p>
            <a:pPr>
              <a:buNone/>
            </a:pPr>
            <a:r>
              <a:rPr lang="uk-UA" b="1" i="1" dirty="0" smtClean="0">
                <a:solidFill>
                  <a:srgbClr val="FF0000"/>
                </a:solidFill>
              </a:rPr>
              <a:t>Пишеться окремо з іншими словами. </a:t>
            </a:r>
          </a:p>
          <a:p>
            <a:pPr>
              <a:buNone/>
            </a:pPr>
            <a:r>
              <a:rPr lang="uk-UA" b="1" i="1" dirty="0" smtClean="0">
                <a:solidFill>
                  <a:srgbClr val="280CF8"/>
                </a:solidFill>
              </a:rPr>
              <a:t>Між прийменником та наступним словом можна вставити  інше слово.</a:t>
            </a:r>
          </a:p>
          <a:p>
            <a:pPr marL="137160" indent="0">
              <a:buNone/>
            </a:pPr>
            <a:r>
              <a:rPr lang="uk-UA" b="1" i="1" dirty="0" smtClean="0">
                <a:solidFill>
                  <a:schemeClr val="bg1"/>
                </a:solidFill>
              </a:rPr>
              <a:t>Прибився до </a:t>
            </a:r>
            <a:r>
              <a:rPr lang="uk-UA" dirty="0" smtClean="0">
                <a:solidFill>
                  <a:schemeClr val="bg1"/>
                </a:solidFill>
              </a:rPr>
              <a:t>(</a:t>
            </a:r>
            <a:r>
              <a:rPr lang="uk-UA" b="1" i="1" dirty="0" smtClean="0">
                <a:solidFill>
                  <a:srgbClr val="00B050"/>
                </a:solidFill>
              </a:rPr>
              <a:t>іншого</a:t>
            </a:r>
            <a:r>
              <a:rPr lang="uk-UA" dirty="0" smtClean="0">
                <a:solidFill>
                  <a:schemeClr val="bg1"/>
                </a:solidFill>
              </a:rPr>
              <a:t>) </a:t>
            </a:r>
            <a:r>
              <a:rPr lang="uk-UA" b="1" i="1" dirty="0" smtClean="0">
                <a:solidFill>
                  <a:schemeClr val="bg1"/>
                </a:solidFill>
              </a:rPr>
              <a:t>берега.  -   Прибився до берега</a:t>
            </a:r>
            <a:r>
              <a:rPr lang="uk-UA" b="1" i="1" dirty="0">
                <a:solidFill>
                  <a:schemeClr val="bg1"/>
                </a:solidFill>
              </a:rPr>
              <a:t>. </a:t>
            </a:r>
            <a:endParaRPr lang="uk-UA" b="1" i="1" dirty="0" smtClean="0">
              <a:solidFill>
                <a:schemeClr val="bg1"/>
              </a:solidFill>
            </a:endParaRPr>
          </a:p>
          <a:p>
            <a:pPr marL="137160" indent="0">
              <a:buNone/>
            </a:pPr>
            <a:r>
              <a:rPr lang="uk-UA" b="1" i="1" dirty="0" smtClean="0">
                <a:solidFill>
                  <a:schemeClr val="bg1"/>
                </a:solidFill>
              </a:rPr>
              <a:t>Зайшов за </a:t>
            </a:r>
            <a:r>
              <a:rPr lang="uk-UA" dirty="0" smtClean="0">
                <a:solidFill>
                  <a:schemeClr val="bg1"/>
                </a:solidFill>
              </a:rPr>
              <a:t>(</a:t>
            </a:r>
            <a:r>
              <a:rPr lang="uk-UA" b="1" i="1" dirty="0" smtClean="0">
                <a:solidFill>
                  <a:srgbClr val="00B050"/>
                </a:solidFill>
              </a:rPr>
              <a:t>своїм</a:t>
            </a:r>
            <a:r>
              <a:rPr lang="uk-UA" b="1" i="1" dirty="0" smtClean="0">
                <a:solidFill>
                  <a:schemeClr val="bg1"/>
                </a:solidFill>
              </a:rPr>
              <a:t>)другом. -  </a:t>
            </a:r>
            <a:r>
              <a:rPr lang="uk-UA" b="1" i="1" dirty="0">
                <a:solidFill>
                  <a:schemeClr val="bg1"/>
                </a:solidFill>
              </a:rPr>
              <a:t>Зайшов </a:t>
            </a:r>
            <a:r>
              <a:rPr lang="uk-UA" b="1" i="1" dirty="0" smtClean="0">
                <a:solidFill>
                  <a:schemeClr val="bg1"/>
                </a:solidFill>
              </a:rPr>
              <a:t>за другом.</a:t>
            </a:r>
          </a:p>
          <a:p>
            <a:pPr marL="137160" indent="0" algn="just">
              <a:buNone/>
            </a:pPr>
            <a:r>
              <a:rPr lang="uk-UA" b="1" i="1" dirty="0" smtClean="0">
                <a:solidFill>
                  <a:srgbClr val="FF0000"/>
                </a:solidFill>
              </a:rPr>
              <a:t>   Між префіксом та </a:t>
            </a:r>
            <a:r>
              <a:rPr lang="uk-UA" b="1" i="1" dirty="0">
                <a:solidFill>
                  <a:srgbClr val="FF0000"/>
                </a:solidFill>
              </a:rPr>
              <a:t>наступним словом </a:t>
            </a:r>
            <a:r>
              <a:rPr lang="uk-UA" b="1" i="1" dirty="0" smtClean="0">
                <a:solidFill>
                  <a:srgbClr val="FF0000"/>
                </a:solidFill>
              </a:rPr>
              <a:t>не можна </a:t>
            </a:r>
            <a:r>
              <a:rPr lang="uk-UA" b="1" i="1" dirty="0">
                <a:solidFill>
                  <a:srgbClr val="FF0000"/>
                </a:solidFill>
              </a:rPr>
              <a:t>вставити  інше слово.</a:t>
            </a:r>
          </a:p>
          <a:p>
            <a:pPr marL="137160" indent="0" algn="just">
              <a:buNone/>
            </a:pPr>
            <a:r>
              <a:rPr lang="uk-UA" b="1" i="1" dirty="0" smtClean="0">
                <a:solidFill>
                  <a:schemeClr val="bg1"/>
                </a:solidFill>
              </a:rPr>
              <a:t>За (</a:t>
            </a:r>
            <a:r>
              <a:rPr lang="uk-UA" b="1" i="1" dirty="0" smtClean="0">
                <a:solidFill>
                  <a:srgbClr val="00B050"/>
                </a:solidFill>
              </a:rPr>
              <a:t>?</a:t>
            </a:r>
            <a:r>
              <a:rPr lang="uk-UA" b="1" i="1" dirty="0" smtClean="0">
                <a:solidFill>
                  <a:schemeClr val="bg1"/>
                </a:solidFill>
              </a:rPr>
              <a:t>)малював – Замалював</a:t>
            </a:r>
          </a:p>
          <a:p>
            <a:pPr marL="137160" indent="0">
              <a:buNone/>
            </a:pPr>
            <a:endParaRPr lang="uk-UA" dirty="0" smtClean="0">
              <a:solidFill>
                <a:schemeClr val="bg1"/>
              </a:solidFill>
            </a:endParaRPr>
          </a:p>
          <a:p>
            <a:pPr marL="137160" indent="0">
              <a:buNone/>
            </a:pPr>
            <a:endParaRPr lang="uk-UA" dirty="0"/>
          </a:p>
          <a:p>
            <a:endParaRPr lang="uk-UA" dirty="0"/>
          </a:p>
        </p:txBody>
      </p:sp>
      <p:pic>
        <p:nvPicPr>
          <p:cNvPr id="5" name="Рисунок 4" descr="2098386671_kakie-kantstovary-neobhodim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5143512"/>
            <a:ext cx="1428760" cy="142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423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560406"/>
          </a:xfrm>
        </p:spPr>
        <p:txBody>
          <a:bodyPr>
            <a:normAutofit fontScale="90000"/>
          </a:bodyPr>
          <a:lstStyle/>
          <a:p>
            <a:r>
              <a:rPr lang="uk-UA" i="1" dirty="0" smtClean="0">
                <a:solidFill>
                  <a:srgbClr val="C00000"/>
                </a:solidFill>
              </a:rPr>
              <a:t>Знайди помилку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uk-UA" sz="4400" b="1" i="1" dirty="0" err="1" smtClean="0">
                <a:solidFill>
                  <a:srgbClr val="280CF8"/>
                </a:solidFill>
              </a:rPr>
              <a:t>навулиці</a:t>
            </a:r>
            <a:endParaRPr lang="uk-UA" sz="4400" b="1" i="1" dirty="0" smtClean="0">
              <a:solidFill>
                <a:srgbClr val="280CF8"/>
              </a:solidFill>
            </a:endParaRPr>
          </a:p>
          <a:p>
            <a:r>
              <a:rPr lang="uk-UA" sz="4400" b="1" i="1" dirty="0" smtClean="0">
                <a:solidFill>
                  <a:srgbClr val="280CF8"/>
                </a:solidFill>
              </a:rPr>
              <a:t>від будинку</a:t>
            </a:r>
          </a:p>
          <a:p>
            <a:r>
              <a:rPr lang="uk-UA" sz="4400" b="1" i="1" dirty="0" smtClean="0">
                <a:solidFill>
                  <a:srgbClr val="280CF8"/>
                </a:solidFill>
              </a:rPr>
              <a:t>підійшов</a:t>
            </a:r>
          </a:p>
          <a:p>
            <a:r>
              <a:rPr lang="uk-UA" sz="4400" b="1" i="1" dirty="0" smtClean="0">
                <a:solidFill>
                  <a:srgbClr val="280CF8"/>
                </a:solidFill>
              </a:rPr>
              <a:t>перебіг</a:t>
            </a:r>
          </a:p>
          <a:p>
            <a:r>
              <a:rPr lang="uk-UA" sz="4400" b="1" i="1" dirty="0" smtClean="0">
                <a:solidFill>
                  <a:srgbClr val="280CF8"/>
                </a:solidFill>
              </a:rPr>
              <a:t>за співав</a:t>
            </a:r>
          </a:p>
          <a:p>
            <a:endParaRPr lang="uk-UA" sz="4400" b="1" i="1" dirty="0" smtClean="0">
              <a:solidFill>
                <a:srgbClr val="280CF8"/>
              </a:solidFill>
            </a:endParaRPr>
          </a:p>
          <a:p>
            <a:endParaRPr lang="uk-UA" sz="4400" b="1" i="1" dirty="0" smtClean="0">
              <a:solidFill>
                <a:srgbClr val="280CF8"/>
              </a:solidFill>
            </a:endParaRPr>
          </a:p>
          <a:p>
            <a:endParaRPr lang="uk-UA" sz="4400" b="1" i="1" dirty="0" smtClean="0">
              <a:solidFill>
                <a:srgbClr val="280CF8"/>
              </a:solidFill>
            </a:endParaRPr>
          </a:p>
          <a:p>
            <a:endParaRPr lang="ru-RU" sz="4400" b="1" i="1" dirty="0">
              <a:solidFill>
                <a:srgbClr val="280CF8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4400" b="1" i="1" dirty="0" smtClean="0">
                <a:solidFill>
                  <a:srgbClr val="280CF8"/>
                </a:solidFill>
              </a:rPr>
              <a:t>   на вулиці</a:t>
            </a:r>
          </a:p>
          <a:p>
            <a:pPr>
              <a:buNone/>
            </a:pPr>
            <a:r>
              <a:rPr lang="uk-UA" sz="4400" b="1" i="1" dirty="0" err="1" smtClean="0">
                <a:solidFill>
                  <a:srgbClr val="280CF8"/>
                </a:solidFill>
              </a:rPr>
              <a:t>відбудинку</a:t>
            </a:r>
            <a:endParaRPr lang="uk-UA" sz="4400" b="1" i="1" dirty="0" smtClean="0">
              <a:solidFill>
                <a:srgbClr val="280CF8"/>
              </a:solidFill>
            </a:endParaRPr>
          </a:p>
          <a:p>
            <a:pPr>
              <a:buNone/>
            </a:pPr>
            <a:r>
              <a:rPr lang="uk-UA" sz="4400" b="1" i="1" dirty="0" smtClean="0">
                <a:solidFill>
                  <a:srgbClr val="280CF8"/>
                </a:solidFill>
              </a:rPr>
              <a:t>піді йшов</a:t>
            </a:r>
          </a:p>
          <a:p>
            <a:pPr>
              <a:buNone/>
            </a:pPr>
            <a:r>
              <a:rPr lang="uk-UA" sz="4400" b="1" i="1" dirty="0" smtClean="0">
                <a:solidFill>
                  <a:srgbClr val="280CF8"/>
                </a:solidFill>
              </a:rPr>
              <a:t>пере біг</a:t>
            </a:r>
          </a:p>
          <a:p>
            <a:pPr>
              <a:buNone/>
            </a:pPr>
            <a:r>
              <a:rPr lang="uk-UA" sz="4400" b="1" i="1" dirty="0" smtClean="0">
                <a:solidFill>
                  <a:srgbClr val="280CF8"/>
                </a:solidFill>
              </a:rPr>
              <a:t>заспівав</a:t>
            </a:r>
            <a:endParaRPr lang="ru-RU" sz="4400" b="1" i="1" dirty="0">
              <a:solidFill>
                <a:srgbClr val="280CF8"/>
              </a:solidFill>
            </a:endParaRPr>
          </a:p>
        </p:txBody>
      </p:sp>
      <p:pic>
        <p:nvPicPr>
          <p:cNvPr id="5" name="Рисунок 4" descr="2098386671_kakie-kantstovary-neobhodim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16" y="5214950"/>
            <a:ext cx="1428760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631844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7030A0"/>
                </a:solidFill>
              </a:rPr>
              <a:t>Поміркуй!</a:t>
            </a:r>
            <a:endParaRPr lang="uk-UA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b="1" i="1" u="sng" dirty="0" smtClean="0">
                <a:solidFill>
                  <a:srgbClr val="C00000"/>
                </a:solidFill>
              </a:rPr>
              <a:t>Де префікс, а де прийменник?</a:t>
            </a:r>
          </a:p>
          <a:p>
            <a:r>
              <a:rPr lang="uk-UA" sz="3200" b="1" i="1" dirty="0" smtClean="0">
                <a:solidFill>
                  <a:schemeClr val="bg1"/>
                </a:solidFill>
              </a:rPr>
              <a:t>(По) бігли     (по) доріжці.</a:t>
            </a:r>
          </a:p>
          <a:p>
            <a:r>
              <a:rPr lang="uk-UA" sz="3200" b="1" i="1" dirty="0" smtClean="0">
                <a:solidFill>
                  <a:schemeClr val="bg1"/>
                </a:solidFill>
              </a:rPr>
              <a:t>(До)їхати     (до) міста.</a:t>
            </a:r>
          </a:p>
          <a:p>
            <a:r>
              <a:rPr lang="uk-UA" sz="3200" b="1" i="1" dirty="0" smtClean="0">
                <a:solidFill>
                  <a:schemeClr val="bg1"/>
                </a:solidFill>
              </a:rPr>
              <a:t>(За)вернув    (за) ріг.</a:t>
            </a:r>
          </a:p>
          <a:p>
            <a:pPr marL="137160" indent="0">
              <a:buNone/>
            </a:pPr>
            <a:r>
              <a:rPr lang="uk-UA" sz="3200" b="1" i="1" u="sng" dirty="0" smtClean="0">
                <a:solidFill>
                  <a:srgbClr val="C00000"/>
                </a:solidFill>
              </a:rPr>
              <a:t>Перевіримо!</a:t>
            </a:r>
          </a:p>
          <a:p>
            <a:r>
              <a:rPr lang="uk-UA" sz="3200" b="1" i="1" dirty="0" smtClean="0">
                <a:solidFill>
                  <a:srgbClr val="280CF8"/>
                </a:solidFill>
              </a:rPr>
              <a:t> Побігли по доріжці.</a:t>
            </a:r>
            <a:endParaRPr lang="uk-UA" sz="3200" b="1" i="1" dirty="0">
              <a:solidFill>
                <a:srgbClr val="280CF8"/>
              </a:solidFill>
            </a:endParaRPr>
          </a:p>
          <a:p>
            <a:r>
              <a:rPr lang="uk-UA" sz="3200" b="1" i="1" dirty="0" smtClean="0">
                <a:solidFill>
                  <a:srgbClr val="280CF8"/>
                </a:solidFill>
              </a:rPr>
              <a:t> Доїхати   до міста.</a:t>
            </a:r>
          </a:p>
          <a:p>
            <a:r>
              <a:rPr lang="uk-UA" sz="3200" b="1" i="1" dirty="0" smtClean="0">
                <a:solidFill>
                  <a:srgbClr val="280CF8"/>
                </a:solidFill>
              </a:rPr>
              <a:t>Завернув за ріг.</a:t>
            </a:r>
            <a:endParaRPr lang="uk-UA" sz="3200" b="1" i="1" dirty="0">
              <a:solidFill>
                <a:srgbClr val="280CF8"/>
              </a:solidFill>
            </a:endParaRPr>
          </a:p>
        </p:txBody>
      </p:sp>
      <p:sp>
        <p:nvSpPr>
          <p:cNvPr id="5" name="5-конечная звезда 4"/>
          <p:cNvSpPr/>
          <p:nvPr/>
        </p:nvSpPr>
        <p:spPr>
          <a:xfrm>
            <a:off x="1142976" y="4357694"/>
            <a:ext cx="914400" cy="9144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2643174" y="4357694"/>
            <a:ext cx="914400" cy="9144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1071538" y="4857760"/>
            <a:ext cx="914400" cy="914400"/>
          </a:xfrm>
          <a:prstGeom prst="star5">
            <a:avLst/>
          </a:prstGeom>
          <a:solidFill>
            <a:srgbClr val="280C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2928926" y="4929198"/>
            <a:ext cx="914400" cy="914400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5-конечная звезда 8"/>
          <p:cNvSpPr/>
          <p:nvPr/>
        </p:nvSpPr>
        <p:spPr>
          <a:xfrm>
            <a:off x="785786" y="5429264"/>
            <a:ext cx="914400" cy="9144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5-конечная звезда 9"/>
          <p:cNvSpPr/>
          <p:nvPr/>
        </p:nvSpPr>
        <p:spPr>
          <a:xfrm>
            <a:off x="2643174" y="5572140"/>
            <a:ext cx="914400" cy="9144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 descr="2098386671_kakie-kantstovary-neobhodim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4929198"/>
            <a:ext cx="1428760" cy="142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859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29697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C00000"/>
                </a:solidFill>
              </a:rPr>
              <a:t>Які виправлення ти зробиш?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b="1" i="1" dirty="0" smtClean="0">
                <a:solidFill>
                  <a:schemeClr val="bg1"/>
                </a:solidFill>
              </a:rPr>
              <a:t>Сиплять сріблясті сніжинки </a:t>
            </a:r>
            <a:r>
              <a:rPr lang="uk-UA" b="1" i="1" dirty="0" err="1" smtClean="0">
                <a:solidFill>
                  <a:srgbClr val="0070C0"/>
                </a:solidFill>
              </a:rPr>
              <a:t>наземлю</a:t>
            </a:r>
            <a:r>
              <a:rPr lang="uk-UA" b="1" i="1" dirty="0" smtClean="0">
                <a:solidFill>
                  <a:schemeClr val="bg1"/>
                </a:solidFill>
              </a:rPr>
              <a:t>. </a:t>
            </a:r>
          </a:p>
          <a:p>
            <a:pPr>
              <a:buNone/>
            </a:pPr>
            <a:r>
              <a:rPr lang="uk-UA" b="1" i="1" dirty="0" smtClean="0">
                <a:solidFill>
                  <a:schemeClr val="bg1"/>
                </a:solidFill>
              </a:rPr>
              <a:t>Тихо падають на поле, </a:t>
            </a:r>
            <a:r>
              <a:rPr lang="uk-UA" b="1" i="1" dirty="0" err="1" smtClean="0">
                <a:solidFill>
                  <a:srgbClr val="0070C0"/>
                </a:solidFill>
              </a:rPr>
              <a:t>наліс</a:t>
            </a:r>
            <a:r>
              <a:rPr lang="uk-UA" b="1" i="1" dirty="0" smtClean="0">
                <a:solidFill>
                  <a:schemeClr val="bg1"/>
                </a:solidFill>
              </a:rPr>
              <a:t>, </a:t>
            </a:r>
            <a:r>
              <a:rPr lang="uk-UA" b="1" i="1" dirty="0" err="1" smtClean="0">
                <a:solidFill>
                  <a:srgbClr val="0070C0"/>
                </a:solidFill>
              </a:rPr>
              <a:t>надорогу</a:t>
            </a:r>
            <a:r>
              <a:rPr lang="uk-UA" b="1" i="1" dirty="0" smtClean="0">
                <a:solidFill>
                  <a:schemeClr val="bg1"/>
                </a:solidFill>
              </a:rPr>
              <a:t>. </a:t>
            </a:r>
          </a:p>
          <a:p>
            <a:pPr>
              <a:buNone/>
            </a:pPr>
            <a:r>
              <a:rPr lang="uk-UA" b="1" i="1" dirty="0" smtClean="0">
                <a:solidFill>
                  <a:schemeClr val="bg1"/>
                </a:solidFill>
              </a:rPr>
              <a:t>Я </a:t>
            </a:r>
            <a:r>
              <a:rPr lang="uk-UA" b="1" i="1" dirty="0" smtClean="0">
                <a:solidFill>
                  <a:srgbClr val="0070C0"/>
                </a:solidFill>
              </a:rPr>
              <a:t>при слухаюсь </a:t>
            </a:r>
            <a:r>
              <a:rPr lang="uk-UA" b="1" i="1" dirty="0" err="1" smtClean="0">
                <a:solidFill>
                  <a:srgbClr val="0070C0"/>
                </a:solidFill>
              </a:rPr>
              <a:t>дочарівного</a:t>
            </a:r>
            <a:r>
              <a:rPr lang="uk-UA" b="1" i="1" dirty="0" smtClean="0">
                <a:solidFill>
                  <a:schemeClr val="bg1"/>
                </a:solidFill>
              </a:rPr>
              <a:t> снігопаду і </a:t>
            </a:r>
          </a:p>
          <a:p>
            <a:pPr>
              <a:buNone/>
            </a:pPr>
            <a:r>
              <a:rPr lang="uk-UA" b="1" i="1" dirty="0" smtClean="0">
                <a:solidFill>
                  <a:schemeClr val="bg1"/>
                </a:solidFill>
              </a:rPr>
              <a:t>чую дзвінку тишу.</a:t>
            </a:r>
          </a:p>
          <a:p>
            <a:endParaRPr lang="uk-UA" b="1" dirty="0" smtClean="0">
              <a:solidFill>
                <a:schemeClr val="bg1"/>
              </a:solidFill>
            </a:endParaRPr>
          </a:p>
          <a:p>
            <a:endParaRPr lang="uk-UA" b="1" dirty="0" smtClean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3929066"/>
            <a:ext cx="72494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solidFill>
                  <a:srgbClr val="C00000"/>
                </a:solidFill>
              </a:rPr>
              <a:t>      Перевір </a:t>
            </a:r>
            <a:r>
              <a:rPr lang="uk-UA" sz="2800" b="1" i="1" dirty="0">
                <a:solidFill>
                  <a:srgbClr val="C00000"/>
                </a:solidFill>
              </a:rPr>
              <a:t>себе</a:t>
            </a:r>
            <a:r>
              <a:rPr lang="uk-UA" sz="2800" b="1" i="1" dirty="0" smtClean="0">
                <a:solidFill>
                  <a:srgbClr val="C00000"/>
                </a:solidFill>
              </a:rPr>
              <a:t>:</a:t>
            </a:r>
            <a:endParaRPr lang="uk-UA" sz="2800" b="1" i="1" dirty="0">
              <a:solidFill>
                <a:schemeClr val="bg1"/>
              </a:solidFill>
            </a:endParaRPr>
          </a:p>
          <a:p>
            <a:r>
              <a:rPr lang="uk-UA" sz="2800" b="1" i="1" dirty="0" smtClean="0">
                <a:solidFill>
                  <a:schemeClr val="bg1"/>
                </a:solidFill>
              </a:rPr>
              <a:t> Сиплять сріблясті сніжинки</a:t>
            </a:r>
            <a:r>
              <a:rPr lang="uk-UA" sz="2800" b="1" i="1" dirty="0" smtClean="0"/>
              <a:t> </a:t>
            </a:r>
            <a:r>
              <a:rPr lang="uk-UA" sz="2800" b="1" i="1" dirty="0">
                <a:solidFill>
                  <a:srgbClr val="280CF8"/>
                </a:solidFill>
              </a:rPr>
              <a:t>на</a:t>
            </a:r>
            <a:r>
              <a:rPr lang="uk-UA" sz="2800" b="1" i="1" dirty="0">
                <a:solidFill>
                  <a:srgbClr val="0070C0"/>
                </a:solidFill>
              </a:rPr>
              <a:t> землю.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4929198"/>
            <a:ext cx="7033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solidFill>
                  <a:schemeClr val="bg1"/>
                </a:solidFill>
              </a:rPr>
              <a:t>Тихо падають </a:t>
            </a:r>
            <a:r>
              <a:rPr lang="uk-UA" sz="2800" b="1" i="1" dirty="0">
                <a:solidFill>
                  <a:schemeClr val="bg1"/>
                </a:solidFill>
              </a:rPr>
              <a:t>на </a:t>
            </a:r>
            <a:r>
              <a:rPr lang="uk-UA" sz="2800" b="1" i="1" dirty="0" smtClean="0">
                <a:solidFill>
                  <a:schemeClr val="bg1"/>
                </a:solidFill>
              </a:rPr>
              <a:t>поле,</a:t>
            </a:r>
            <a:r>
              <a:rPr lang="uk-UA" sz="2800" dirty="0" smtClean="0"/>
              <a:t>, </a:t>
            </a:r>
            <a:r>
              <a:rPr lang="uk-UA" sz="2800" b="1" i="1" dirty="0">
                <a:solidFill>
                  <a:srgbClr val="280CF8"/>
                </a:solidFill>
              </a:rPr>
              <a:t>на</a:t>
            </a:r>
            <a:r>
              <a:rPr lang="uk-UA" sz="2800" b="1" i="1" dirty="0">
                <a:solidFill>
                  <a:srgbClr val="0070C0"/>
                </a:solidFill>
              </a:rPr>
              <a:t> ліс, </a:t>
            </a:r>
            <a:r>
              <a:rPr lang="uk-UA" sz="2800" b="1" i="1" dirty="0">
                <a:solidFill>
                  <a:srgbClr val="280CF8"/>
                </a:solidFill>
              </a:rPr>
              <a:t>на</a:t>
            </a:r>
            <a:r>
              <a:rPr lang="uk-UA" sz="2800" b="1" i="1" dirty="0">
                <a:solidFill>
                  <a:srgbClr val="0070C0"/>
                </a:solidFill>
              </a:rPr>
              <a:t> дорогу.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4348" y="5473005"/>
            <a:ext cx="64807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solidFill>
                  <a:schemeClr val="bg1"/>
                </a:solidFill>
              </a:rPr>
              <a:t>Я</a:t>
            </a:r>
            <a:r>
              <a:rPr lang="uk-UA" sz="2800" b="1" i="1" dirty="0" smtClean="0"/>
              <a:t> </a:t>
            </a:r>
            <a:r>
              <a:rPr lang="uk-UA" sz="2800" b="1" i="1" dirty="0">
                <a:solidFill>
                  <a:srgbClr val="FF0000"/>
                </a:solidFill>
              </a:rPr>
              <a:t>при</a:t>
            </a:r>
            <a:r>
              <a:rPr lang="uk-UA" sz="2800" b="1" i="1" dirty="0">
                <a:solidFill>
                  <a:srgbClr val="0070C0"/>
                </a:solidFill>
              </a:rPr>
              <a:t>слухаюсь </a:t>
            </a:r>
            <a:r>
              <a:rPr lang="uk-UA" sz="2800" b="1" i="1" dirty="0">
                <a:solidFill>
                  <a:srgbClr val="280CF8"/>
                </a:solidFill>
              </a:rPr>
              <a:t>до</a:t>
            </a:r>
            <a:r>
              <a:rPr lang="uk-UA" sz="2800" b="1" i="1" dirty="0">
                <a:solidFill>
                  <a:srgbClr val="0070C0"/>
                </a:solidFill>
              </a:rPr>
              <a:t> </a:t>
            </a:r>
            <a:r>
              <a:rPr lang="uk-UA" sz="2800" b="1" i="1" dirty="0" smtClean="0">
                <a:solidFill>
                  <a:srgbClr val="0070C0"/>
                </a:solidFill>
              </a:rPr>
              <a:t>чарівного </a:t>
            </a:r>
            <a:r>
              <a:rPr lang="uk-UA" sz="2800" b="1" i="1" dirty="0">
                <a:solidFill>
                  <a:schemeClr val="bg1"/>
                </a:solidFill>
              </a:rPr>
              <a:t>снігопаду і </a:t>
            </a:r>
            <a:r>
              <a:rPr lang="uk-UA" sz="2800" b="1" i="1" dirty="0" smtClean="0">
                <a:solidFill>
                  <a:schemeClr val="bg1"/>
                </a:solidFill>
              </a:rPr>
              <a:t>чую дзвінку тишу.</a:t>
            </a:r>
            <a:endParaRPr lang="uk-UA" sz="2800" b="1" i="1" dirty="0">
              <a:solidFill>
                <a:schemeClr val="bg1"/>
              </a:solidFill>
            </a:endParaRPr>
          </a:p>
          <a:p>
            <a:endParaRPr lang="uk-UA" sz="2800" dirty="0"/>
          </a:p>
        </p:txBody>
      </p:sp>
      <p:sp>
        <p:nvSpPr>
          <p:cNvPr id="8" name="Овал 7"/>
          <p:cNvSpPr/>
          <p:nvPr/>
        </p:nvSpPr>
        <p:spPr>
          <a:xfrm>
            <a:off x="4071934" y="4071942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500562" y="4714884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5572132" y="4643446"/>
            <a:ext cx="914400" cy="914400"/>
          </a:xfrm>
          <a:prstGeom prst="ellipse">
            <a:avLst/>
          </a:prstGeom>
          <a:solidFill>
            <a:srgbClr val="280C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1214414" y="5357826"/>
            <a:ext cx="914400" cy="914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357554" y="5357826"/>
            <a:ext cx="914400" cy="9144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 descr="2098386671_kakie-kantstovary-neobhodim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074" y="3143248"/>
            <a:ext cx="1214446" cy="1214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68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63184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«</a:t>
            </a:r>
            <a:r>
              <a:rPr lang="uk-UA" dirty="0" smtClean="0">
                <a:solidFill>
                  <a:srgbClr val="C00000"/>
                </a:solidFill>
              </a:rPr>
              <a:t>Розсели слова» в будиночки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58036"/>
            <a:ext cx="7941568" cy="4709160"/>
          </a:xfrm>
        </p:spPr>
        <p:txBody>
          <a:bodyPr/>
          <a:lstStyle/>
          <a:p>
            <a:pPr marL="137160" indent="0">
              <a:buNone/>
            </a:pPr>
            <a:r>
              <a:rPr lang="uk-UA" dirty="0" smtClean="0"/>
              <a:t>                            </a:t>
            </a:r>
            <a:r>
              <a:rPr lang="uk-UA" b="1" i="1" dirty="0" smtClean="0">
                <a:solidFill>
                  <a:schemeClr val="bg1"/>
                </a:solidFill>
              </a:rPr>
              <a:t>(за)</a:t>
            </a:r>
            <a:r>
              <a:rPr lang="uk-UA" b="1" i="1" dirty="0" err="1" smtClean="0">
                <a:solidFill>
                  <a:schemeClr val="bg1"/>
                </a:solidFill>
              </a:rPr>
              <a:t>цвітає</a:t>
            </a:r>
            <a:endParaRPr lang="uk-UA" b="1" i="1" dirty="0" smtClean="0">
              <a:solidFill>
                <a:schemeClr val="bg1"/>
              </a:solidFill>
            </a:endParaRPr>
          </a:p>
          <a:p>
            <a:pPr marL="137160" indent="0">
              <a:buNone/>
            </a:pPr>
            <a:r>
              <a:rPr lang="uk-UA" b="1" i="1" dirty="0" smtClean="0">
                <a:solidFill>
                  <a:schemeClr val="bg1"/>
                </a:solidFill>
              </a:rPr>
              <a:t> (про) літає         (на)даху</a:t>
            </a:r>
          </a:p>
          <a:p>
            <a:pPr marL="137160" indent="0">
              <a:buNone/>
            </a:pPr>
            <a:r>
              <a:rPr lang="uk-UA" b="1" i="1" dirty="0" smtClean="0">
                <a:solidFill>
                  <a:schemeClr val="bg1"/>
                </a:solidFill>
              </a:rPr>
              <a:t>                            (з)</a:t>
            </a:r>
            <a:r>
              <a:rPr lang="uk-UA" b="1" i="1" dirty="0" err="1" smtClean="0">
                <a:solidFill>
                  <a:schemeClr val="bg1"/>
                </a:solidFill>
              </a:rPr>
              <a:t>риває</a:t>
            </a:r>
            <a:endParaRPr lang="uk-UA" b="1" i="1" dirty="0" smtClean="0">
              <a:solidFill>
                <a:schemeClr val="bg1"/>
              </a:solidFill>
            </a:endParaRPr>
          </a:p>
          <a:p>
            <a:pPr marL="137160" indent="0">
              <a:buNone/>
            </a:pPr>
            <a:r>
              <a:rPr lang="uk-UA" b="1" i="1" dirty="0">
                <a:solidFill>
                  <a:schemeClr val="bg1"/>
                </a:solidFill>
              </a:rPr>
              <a:t> </a:t>
            </a:r>
            <a:r>
              <a:rPr lang="uk-UA" b="1" i="1" dirty="0" smtClean="0">
                <a:solidFill>
                  <a:schemeClr val="bg1"/>
                </a:solidFill>
              </a:rPr>
              <a:t>                           (з)хмаринки</a:t>
            </a:r>
          </a:p>
          <a:p>
            <a:pPr marL="137160" indent="0">
              <a:buNone/>
            </a:pPr>
            <a:r>
              <a:rPr lang="uk-UA" b="1" i="1" dirty="0">
                <a:solidFill>
                  <a:schemeClr val="bg1"/>
                </a:solidFill>
              </a:rPr>
              <a:t> </a:t>
            </a:r>
            <a:r>
              <a:rPr lang="uk-UA" b="1" i="1" dirty="0" smtClean="0">
                <a:solidFill>
                  <a:schemeClr val="bg1"/>
                </a:solidFill>
              </a:rPr>
              <a:t>                           (до)міста</a:t>
            </a:r>
          </a:p>
          <a:p>
            <a:pPr marL="137160" indent="0">
              <a:buNone/>
            </a:pPr>
            <a:r>
              <a:rPr lang="uk-UA" b="1" i="1" dirty="0">
                <a:solidFill>
                  <a:schemeClr val="bg1"/>
                </a:solidFill>
              </a:rPr>
              <a:t> </a:t>
            </a:r>
            <a:r>
              <a:rPr lang="uk-UA" b="1" i="1" dirty="0" smtClean="0">
                <a:solidFill>
                  <a:schemeClr val="bg1"/>
                </a:solidFill>
              </a:rPr>
              <a:t>                           (по)кружляла</a:t>
            </a:r>
          </a:p>
          <a:p>
            <a:pPr marL="137160" indent="0">
              <a:buNone/>
            </a:pPr>
            <a:r>
              <a:rPr lang="uk-UA" b="1" i="1" dirty="0">
                <a:solidFill>
                  <a:schemeClr val="bg1"/>
                </a:solidFill>
              </a:rPr>
              <a:t> </a:t>
            </a:r>
            <a:r>
              <a:rPr lang="uk-UA" b="1" i="1" dirty="0" smtClean="0">
                <a:solidFill>
                  <a:schemeClr val="bg1"/>
                </a:solidFill>
              </a:rPr>
              <a:t>                           (у)класі</a:t>
            </a:r>
          </a:p>
          <a:p>
            <a:pPr marL="137160" indent="0">
              <a:buNone/>
            </a:pPr>
            <a:r>
              <a:rPr lang="uk-UA" b="1" i="1" dirty="0">
                <a:solidFill>
                  <a:schemeClr val="bg1"/>
                </a:solidFill>
              </a:rPr>
              <a:t> </a:t>
            </a:r>
            <a:r>
              <a:rPr lang="uk-UA" b="1" i="1" dirty="0" smtClean="0">
                <a:solidFill>
                  <a:schemeClr val="bg1"/>
                </a:solidFill>
              </a:rPr>
              <a:t>                           (за)шепотіли</a:t>
            </a:r>
          </a:p>
          <a:p>
            <a:pPr marL="137160" indent="0">
              <a:buNone/>
            </a:pPr>
            <a:endParaRPr lang="uk-UA" b="1" i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2348880"/>
            <a:ext cx="2016224" cy="3528392"/>
          </a:xfrm>
          <a:prstGeom prst="rect">
            <a:avLst/>
          </a:prstGeom>
          <a:solidFill>
            <a:srgbClr val="280C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Прямоугольник 4"/>
          <p:cNvSpPr/>
          <p:nvPr/>
        </p:nvSpPr>
        <p:spPr>
          <a:xfrm>
            <a:off x="5715008" y="2500306"/>
            <a:ext cx="1959606" cy="342902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Трапеция 6"/>
          <p:cNvSpPr/>
          <p:nvPr/>
        </p:nvSpPr>
        <p:spPr>
          <a:xfrm>
            <a:off x="5143504" y="1357298"/>
            <a:ext cx="3143272" cy="1285884"/>
          </a:xfrm>
          <a:prstGeom prst="trapezoi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FFFF00"/>
                </a:solidFill>
              </a:rPr>
              <a:t>прийменник</a:t>
            </a:r>
            <a:endParaRPr lang="uk-UA" sz="2800" b="1" dirty="0">
              <a:solidFill>
                <a:srgbClr val="FFFF00"/>
              </a:solidFill>
            </a:endParaRPr>
          </a:p>
        </p:txBody>
      </p:sp>
      <p:sp>
        <p:nvSpPr>
          <p:cNvPr id="8" name="Трапеция 7"/>
          <p:cNvSpPr/>
          <p:nvPr/>
        </p:nvSpPr>
        <p:spPr>
          <a:xfrm>
            <a:off x="500034" y="1357298"/>
            <a:ext cx="2857520" cy="1285884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FF0000"/>
                </a:solidFill>
              </a:rPr>
              <a:t>префікс</a:t>
            </a:r>
            <a:endParaRPr lang="uk-UA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31640" y="258057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зацвітає</a:t>
            </a:r>
            <a:endParaRPr lang="uk-UA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643570" y="2580572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FFFF00"/>
                </a:solidFill>
              </a:rPr>
              <a:t>на даху</a:t>
            </a:r>
            <a:endParaRPr lang="uk-UA" sz="2400" b="1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55231" y="3140968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зриває</a:t>
            </a:r>
            <a:endParaRPr lang="uk-UA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715008" y="2714620"/>
            <a:ext cx="2071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uk-UA" sz="2400" b="1" dirty="0" smtClean="0">
              <a:solidFill>
                <a:srgbClr val="FF0000"/>
              </a:solidFill>
            </a:endParaRPr>
          </a:p>
          <a:p>
            <a:pPr algn="ctr"/>
            <a:r>
              <a:rPr lang="uk-UA" sz="2400" b="1" dirty="0" smtClean="0">
                <a:solidFill>
                  <a:srgbClr val="FFFF00"/>
                </a:solidFill>
              </a:rPr>
              <a:t>з хмаринки</a:t>
            </a:r>
            <a:endParaRPr lang="uk-UA" sz="2400" b="1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43570" y="3645024"/>
            <a:ext cx="2000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rgbClr val="FFFF00"/>
                </a:solidFill>
              </a:rPr>
              <a:t>д</a:t>
            </a:r>
            <a:r>
              <a:rPr lang="uk-UA" sz="2400" b="1" dirty="0" smtClean="0">
                <a:solidFill>
                  <a:srgbClr val="FFFF00"/>
                </a:solidFill>
              </a:rPr>
              <a:t>о міста</a:t>
            </a:r>
          </a:p>
          <a:p>
            <a:pPr algn="ctr"/>
            <a:endParaRPr lang="uk-UA" sz="2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3845079"/>
            <a:ext cx="1956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покружляла</a:t>
            </a:r>
            <a:endParaRPr lang="uk-UA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572132" y="4306744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FFFF00"/>
                </a:solidFill>
              </a:rPr>
              <a:t>у класі</a:t>
            </a:r>
            <a:endParaRPr lang="uk-UA" sz="2400" b="1" dirty="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00100" y="4522188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зашепотіли</a:t>
            </a:r>
            <a:endParaRPr lang="uk-UA" sz="2400" b="1" dirty="0"/>
          </a:p>
        </p:txBody>
      </p:sp>
      <p:pic>
        <p:nvPicPr>
          <p:cNvPr id="19" name="Рисунок 18" descr="2098386671_kakie-kantstovary-neobhodim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5572140"/>
            <a:ext cx="1071570" cy="1071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83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7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4" grpId="0"/>
      <p:bldP spid="15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10868344_smaylik_4p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071810"/>
            <a:ext cx="3724284" cy="3084173"/>
          </a:xfrm>
          <a:prstGeom prst="rect">
            <a:avLst/>
          </a:prstGeom>
        </p:spPr>
      </p:pic>
      <p:pic>
        <p:nvPicPr>
          <p:cNvPr id="3" name="Рисунок 2" descr="depositphotos_99750100-stock-illustration-blowing-kiss-male-emotico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0562" y="3143248"/>
            <a:ext cx="3857632" cy="294465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14348" y="1000108"/>
            <a:ext cx="707236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" indent="0" algn="ctr">
              <a:buNone/>
            </a:pPr>
            <a:r>
              <a:rPr lang="uk-UA" sz="3600" b="1" i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80CF8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ookman Old Style" pitchFamily="18" charset="0"/>
              </a:rPr>
              <a:t>Ви-великі молодці!</a:t>
            </a:r>
          </a:p>
          <a:p>
            <a:pPr marL="137160" indent="0" algn="ctr">
              <a:buNone/>
            </a:pPr>
            <a:r>
              <a:rPr lang="uk-UA" sz="3600" b="1" i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ookman Old Style" pitchFamily="18" charset="0"/>
              </a:rPr>
              <a:t>Дякую </a:t>
            </a:r>
          </a:p>
          <a:p>
            <a:pPr marL="137160" indent="0" algn="ctr">
              <a:buNone/>
            </a:pPr>
            <a:r>
              <a:rPr lang="uk-UA" sz="3600" b="1" i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ookman Old Style" pitchFamily="18" charset="0"/>
              </a:rPr>
              <a:t>за чудову роботу!</a:t>
            </a:r>
          </a:p>
        </p:txBody>
      </p:sp>
      <p:pic>
        <p:nvPicPr>
          <p:cNvPr id="5" name="Рисунок 4" descr="2098386671_kakie-kantstovary-neobhodimy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768" y="1071546"/>
            <a:ext cx="1643074" cy="16430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744</TotalTime>
  <Words>303</Words>
  <Application>Microsoft Office PowerPoint</Application>
  <PresentationFormat>Экран (4:3)</PresentationFormat>
  <Paragraphs>80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Презентация PowerPoint</vt:lpstr>
      <vt:lpstr>    Префікс             Прийменник</vt:lpstr>
      <vt:lpstr>Пригадай !</vt:lpstr>
      <vt:lpstr>Знайди помилку</vt:lpstr>
      <vt:lpstr>Поміркуй!</vt:lpstr>
      <vt:lpstr> Які виправлення ти зробиш?</vt:lpstr>
      <vt:lpstr>«Розсели слова» в будиночки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Префікси і прийменники</dc:title>
  <dc:creator>Лариса</dc:creator>
  <cp:lastModifiedBy>Admin</cp:lastModifiedBy>
  <cp:revision>71</cp:revision>
  <dcterms:created xsi:type="dcterms:W3CDTF">2020-03-31T13:16:56Z</dcterms:created>
  <dcterms:modified xsi:type="dcterms:W3CDTF">2022-04-05T13:50:54Z</dcterms:modified>
</cp:coreProperties>
</file>