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sldIdLst>
    <p:sldId id="379" r:id="rId2"/>
    <p:sldId id="378" r:id="rId3"/>
    <p:sldId id="454" r:id="rId4"/>
    <p:sldId id="487" r:id="rId5"/>
    <p:sldId id="394" r:id="rId6"/>
    <p:sldId id="478" r:id="rId7"/>
    <p:sldId id="493" r:id="rId8"/>
    <p:sldId id="494" r:id="rId9"/>
    <p:sldId id="476" r:id="rId10"/>
    <p:sldId id="495" r:id="rId11"/>
    <p:sldId id="496" r:id="rId12"/>
    <p:sldId id="348" r:id="rId13"/>
    <p:sldId id="344" r:id="rId14"/>
    <p:sldId id="46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000066"/>
    <a:srgbClr val="000099"/>
    <a:srgbClr val="003300"/>
    <a:srgbClr val="800000"/>
    <a:srgbClr val="FFFF66"/>
    <a:srgbClr val="FFFF99"/>
    <a:srgbClr val="FF6600"/>
    <a:srgbClr val="0066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9647" autoAdjust="0"/>
  </p:normalViewPr>
  <p:slideViewPr>
    <p:cSldViewPr>
      <p:cViewPr varScale="1">
        <p:scale>
          <a:sx n="73" d="100"/>
          <a:sy n="73" d="100"/>
        </p:scale>
        <p:origin x="12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3FE9D-78C3-4330-B82A-DDA8F45EE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21D076-AE40-4917-B927-0633C3DAC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5F6-0C96-4668-B6D9-6E8381F57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91" y="228601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8" y="228601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DEA-006A-4740-9F74-D1C41462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C327-EB66-4BFC-8C5B-13497FF7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631F-1C2F-42EA-947E-C6D6994F8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8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F05-A441-4B9F-B086-06F4A86D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20F5-94C1-46FE-9A6D-734AF3C2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3EA3-E88F-4CED-82AE-DD6A270E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E1ED-1B47-4DDA-A547-EE4D0B33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19A-6560-4D71-9FE8-B105DD8A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D4-4C30-473B-9BA0-7C8CE1C0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8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3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196A33-25CF-4793-804C-A2C358ED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1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30.png"/><Relationship Id="rId10" Type="http://schemas.openxmlformats.org/officeDocument/2006/relationships/image" Target="../media/image5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978026" y="586724"/>
            <a:ext cx="8058470" cy="4642476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3" y="917046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152742" y="469062"/>
            <a:ext cx="7771584" cy="5068848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atin typeface="Calibri" pitchFamily="34" charset="0"/>
                <a:cs typeface="Calibri" pitchFamily="34" charset="0"/>
              </a:rPr>
              <a:t>Тема уроку : Величини </a:t>
            </a:r>
            <a:r>
              <a:rPr lang="uk-UA" sz="5400" b="1" dirty="0">
                <a:latin typeface="Calibri" pitchFamily="34" charset="0"/>
                <a:cs typeface="Calibri" pitchFamily="34" charset="0"/>
              </a:rPr>
              <a:t>логічного </a:t>
            </a:r>
            <a:r>
              <a:rPr lang="uk-UA" sz="5400" b="1" dirty="0" smtClean="0">
                <a:latin typeface="Calibri" pitchFamily="34" charset="0"/>
                <a:cs typeface="Calibri" pitchFamily="34" charset="0"/>
              </a:rPr>
              <a:t>типу</a:t>
            </a:r>
            <a:r>
              <a:rPr lang="en-US" sz="5400" b="1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uk-UA" sz="5400" b="1" dirty="0" smtClean="0">
                <a:latin typeface="Calibri" pitchFamily="34" charset="0"/>
                <a:cs typeface="Calibri" pitchFamily="34" charset="0"/>
              </a:rPr>
              <a:t> Алгоритми </a:t>
            </a:r>
            <a:r>
              <a:rPr lang="uk-UA" sz="5400" b="1" dirty="0">
                <a:latin typeface="Calibri" pitchFamily="34" charset="0"/>
                <a:cs typeface="Calibri" pitchFamily="34" charset="0"/>
              </a:rPr>
              <a:t>з </a:t>
            </a:r>
            <a:r>
              <a:rPr lang="uk-UA" sz="5400" b="1" dirty="0" smtClean="0">
                <a:latin typeface="Calibri" pitchFamily="34" charset="0"/>
                <a:cs typeface="Calibri" pitchFamily="34" charset="0"/>
              </a:rPr>
              <a:t>розгалуженнями.</a:t>
            </a:r>
          </a:p>
          <a:p>
            <a:r>
              <a:rPr lang="uk-UA" sz="5400" b="1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05.04.22</a:t>
            </a:r>
            <a:endParaRPr lang="uk-UA" sz="5400" b="1" kern="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593800" y="6763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491884" y="45470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" y="5964561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15" y="6003565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314" y="46646"/>
            <a:ext cx="4758830" cy="1080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Пов’язане зображенн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67738"/>
            <a:ext cx="3279812" cy="239379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0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7566" y="1820712"/>
            <a:ext cx="8546425" cy="433100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uk-UA" sz="21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Опис розгалуження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1118839" y="1977259"/>
            <a:ext cx="6908734" cy="72083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488" tIns="181756" rIns="447488" bIns="1817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uk-UA" sz="20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Опис алгоритмічної </a:t>
            </a: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структури розгалуження мовою програмування</a:t>
            </a:r>
            <a:endParaRPr lang="uk-UA" sz="20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16" y="2109229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76" y="2109229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Штриховая стрелка вправо 1"/>
          <p:cNvSpPr/>
          <p:nvPr/>
        </p:nvSpPr>
        <p:spPr>
          <a:xfrm>
            <a:off x="305174" y="2995571"/>
            <a:ext cx="3978794" cy="2105978"/>
          </a:xfrm>
          <a:prstGeom prst="stripedRightArrow">
            <a:avLst>
              <a:gd name="adj1" fmla="val 69581"/>
              <a:gd name="adj2" fmla="val 1521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uk-UA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Після службового </a:t>
            </a:r>
            <a:r>
              <a:rPr lang="uk-UA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слова </a:t>
            </a:r>
            <a:r>
              <a:rPr lang="en-US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then</a:t>
            </a:r>
            <a:r>
              <a:rPr lang="en-US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можна записати тільки одну команду або блок команд, які обмежені </a:t>
            </a:r>
            <a:r>
              <a:rPr lang="uk-UA" i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операторними</a:t>
            </a:r>
            <a:r>
              <a:rPr lang="uk-UA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i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дужками</a:t>
            </a:r>
            <a:r>
              <a:rPr lang="uk-UA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begin</a:t>
            </a:r>
            <a:r>
              <a:rPr lang="en-US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  </a:t>
            </a:r>
            <a:r>
              <a:rPr lang="en-US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end</a:t>
            </a:r>
            <a:endParaRPr lang="uk-UA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88491" y="3066874"/>
            <a:ext cx="3539081" cy="230832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begin</a:t>
            </a:r>
            <a:endParaRPr lang="ru-RU" sz="2400" b="1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indent="457189" algn="just">
              <a:defRPr/>
            </a:pPr>
            <a:r>
              <a:rPr lang="ru-RU" sz="24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&lt;команда 1&gt;;</a:t>
            </a:r>
          </a:p>
          <a:p>
            <a:pPr lvl="1" indent="457189" algn="just">
              <a:defRPr/>
            </a:pPr>
            <a:r>
              <a:rPr lang="ru-RU" sz="24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&lt;команда 2&gt;;</a:t>
            </a:r>
          </a:p>
          <a:p>
            <a:pPr lvl="1" indent="457189" algn="just">
              <a:defRPr/>
            </a:pPr>
            <a:r>
              <a:rPr lang="ru-RU" sz="24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…</a:t>
            </a:r>
          </a:p>
          <a:p>
            <a:pPr lvl="1" indent="457189" algn="just">
              <a:defRPr/>
            </a:pPr>
            <a:r>
              <a:rPr lang="ru-RU" sz="24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&lt;команда п&gt;;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end</a:t>
            </a:r>
            <a:r>
              <a:rPr lang="ru-RU" sz="24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ru-RU" sz="24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7566" y="1820712"/>
            <a:ext cx="8546425" cy="433100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uk-UA" sz="21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Опис розгалуження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1118839" y="1977259"/>
            <a:ext cx="6908734" cy="72083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488" tIns="181756" rIns="447488" bIns="1817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uk-UA" sz="20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Опис вкладених </a:t>
            </a:r>
            <a:r>
              <a:rPr lang="uk-UA" sz="2000" kern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розгалуженнь</a:t>
            </a:r>
            <a:endParaRPr lang="uk-UA" sz="20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16" y="2109229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76" y="2109229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кутник 5"/>
          <p:cNvSpPr/>
          <p:nvPr/>
        </p:nvSpPr>
        <p:spPr>
          <a:xfrm rot="5400000">
            <a:off x="4552112" y="-863192"/>
            <a:ext cx="446625" cy="7676100"/>
          </a:xfrm>
          <a:prstGeom prst="striped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02" y="3198168"/>
            <a:ext cx="1957458" cy="203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2932263" y="3398076"/>
            <a:ext cx="5680553" cy="163121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&lt;</a:t>
            </a: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логічний вираз  1&gt;  </a:t>
            </a:r>
            <a:r>
              <a:rPr lang="en-US" sz="20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then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&lt;</a:t>
            </a: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команда 1&gt;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else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&lt;</a:t>
            </a: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логічний вираз 2&gt; </a:t>
            </a:r>
            <a:r>
              <a:rPr lang="en-US" sz="20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then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&lt;</a:t>
            </a: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команда 2&gt;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…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else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&lt;</a:t>
            </a: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логічний вираз 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n&gt; </a:t>
            </a:r>
            <a:r>
              <a:rPr lang="en-US" sz="20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then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&lt;</a:t>
            </a: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команда 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else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&lt;</a:t>
            </a: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команда  інакше&gt;;</a:t>
            </a:r>
          </a:p>
        </p:txBody>
      </p:sp>
    </p:spTree>
    <p:extLst>
      <p:ext uri="{BB962C8B-B14F-4D97-AF65-F5344CB8AC3E}">
        <p14:creationId xmlns:p14="http://schemas.microsoft.com/office/powerpoint/2010/main" val="7632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0"/>
            <a:ext cx="8229600" cy="900907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8" y="1708152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chemeClr val="bg1">
                    <a:lumMod val="90000"/>
                  </a:schemeClr>
                </a:solidFill>
              </a:rPr>
              <a:t>Чашук</a:t>
            </a:r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 О.Ф., </a:t>
            </a:r>
            <a:r>
              <a:rPr lang="ru-RU" dirty="0" err="1" smtClean="0">
                <a:solidFill>
                  <a:schemeClr val="bg1">
                    <a:lumMod val="90000"/>
                  </a:schemeClr>
                </a:solidFill>
              </a:rPr>
              <a:t>вчитель</a:t>
            </a:r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0000"/>
                  </a:schemeClr>
                </a:solidFill>
              </a:rPr>
              <a:t>інформатики</a:t>
            </a:r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 ЗОШ№23, </a:t>
            </a:r>
            <a:r>
              <a:rPr lang="ru-RU" dirty="0" err="1" smtClean="0">
                <a:solidFill>
                  <a:schemeClr val="bg1">
                    <a:lumMod val="90000"/>
                  </a:schemeClr>
                </a:solidFill>
              </a:rPr>
              <a:t>Луцьк</a:t>
            </a:r>
            <a:endParaRPr lang="ru-RU" dirty="0">
              <a:solidFill>
                <a:schemeClr val="bg1">
                  <a:lumMod val="90000"/>
                </a:schemeClr>
              </a:solidFill>
            </a:endParaRPr>
          </a:p>
        </p:txBody>
      </p:sp>
      <p:pic>
        <p:nvPicPr>
          <p:cNvPr id="9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8" y="332656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95" y="130832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3731" y="340036"/>
            <a:ext cx="5656263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82836" y="2132856"/>
            <a:ext cx="8221611" cy="771346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just">
              <a:spcBef>
                <a:spcPts val="1200"/>
              </a:spcBef>
              <a:spcAft>
                <a:spcPts val="1200"/>
              </a:spcAft>
            </a:pPr>
            <a:r>
              <a:rPr lang="uk-UA" sz="28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Вправа 2</a:t>
            </a:r>
            <a:r>
              <a:rPr lang="uk-UA" sz="28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uk-UA" sz="2800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36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Агрегатний стан води</a:t>
            </a:r>
            <a:endParaRPr lang="uk-UA" sz="2800" b="1" spc="50" dirty="0" smtClean="0">
              <a:ln w="11430"/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2214246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9899" y="5353049"/>
            <a:ext cx="1933834" cy="1504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87650"/>
            <a:ext cx="1872208" cy="1504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499920" y="171800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644976" y="167438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07" y="4834292"/>
            <a:ext cx="2086297" cy="18544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37215"/>
            <a:ext cx="1848641" cy="18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0" y="3138788"/>
            <a:ext cx="2705630" cy="203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784" y="3115583"/>
            <a:ext cx="2712376" cy="2103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08" y="3138788"/>
            <a:ext cx="2718064" cy="2103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3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63688" y="242392"/>
            <a:ext cx="5544616" cy="88235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Домашнє завдання</a:t>
            </a:r>
            <a:endParaRPr lang="uk-U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283999" y="1133954"/>
            <a:ext cx="8464465" cy="55446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2800" b="1" dirty="0" smtClean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Вивчити §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uk-UA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с.157-161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Опрацювати  всі запитання </a:t>
            </a:r>
          </a:p>
          <a:p>
            <a:pPr marL="811213" lvl="3" indent="0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і завдання з рубрик</a:t>
            </a: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530225" indent="-530225">
              <a:buFont typeface="Wingdings" pitchFamily="2" charset="2"/>
              <a:buChar char="q"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Заповнити </a:t>
            </a:r>
            <a:r>
              <a:rPr lang="uk-UA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словничок </a:t>
            </a:r>
            <a:endParaRPr lang="uk-UA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uk-UA" sz="2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60" descr="3D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0" y="128880"/>
            <a:ext cx="1295400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8588" y="190853"/>
            <a:ext cx="1375412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D:\Documents and Settings\User\Рабочий стол\Новая папка\Інформатика_8_Морз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25" y="1441586"/>
            <a:ext cx="2013142" cy="314672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w="152400" h="1524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2" y="3228429"/>
            <a:ext cx="2939450" cy="44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2" y="3906262"/>
            <a:ext cx="2937736" cy="34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43" y="3278596"/>
            <a:ext cx="1171575" cy="34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99792" y="5068733"/>
            <a:ext cx="5961803" cy="1212116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25400"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Операція порівняння, операції над логічними операціями, повне розгалуження, неповне розгалуження </a:t>
            </a:r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40" y="3804091"/>
            <a:ext cx="2414885" cy="39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5" y="5229999"/>
            <a:ext cx="2043596" cy="8304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651" y="346925"/>
            <a:ext cx="673285" cy="67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2" y="242392"/>
            <a:ext cx="947857" cy="8425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95288" y="2602794"/>
            <a:ext cx="8423166" cy="4282591"/>
            <a:chOff x="395288" y="2602793"/>
            <a:chExt cx="8423166" cy="4282591"/>
          </a:xfrm>
        </p:grpSpPr>
        <p:sp>
          <p:nvSpPr>
            <p:cNvPr id="3" name="Полилиния 2"/>
            <p:cNvSpPr/>
            <p:nvPr/>
          </p:nvSpPr>
          <p:spPr>
            <a:xfrm>
              <a:off x="395288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807650" rIns="156464" bIns="982058" numCol="1" spcCol="1270" anchor="ctr" anchorCtr="0">
              <a:noAutofit/>
            </a:bodyPr>
            <a:lstStyle/>
            <a:p>
              <a:pPr lvl="0" algn="ctr">
                <a:defRPr/>
              </a:pPr>
              <a:r>
                <a:rPr lang="uk-UA" sz="2800" b="1" kern="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Як порівнюють </a:t>
              </a:r>
              <a:r>
                <a:rPr lang="uk-UA" sz="2800" b="1" kern="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значення величин у </a:t>
              </a:r>
              <a:r>
                <a:rPr lang="uk-UA" sz="2800" b="1" kern="0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програмах</a:t>
              </a:r>
              <a:endParaRPr lang="uk-UA" sz="2800" b="1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 rot="19192771">
              <a:off x="1629991" y="3329791"/>
              <a:ext cx="286221" cy="415971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52400"/>
          </p:spPr>
          <p:style>
            <a:lnRef idx="0">
              <a:scrgbClr r="0" g="0" b="0"/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3231710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807650" rIns="156464" bIns="982058" numCol="1" spcCol="1270" anchor="ctr" anchorCtr="0">
              <a:noAutofit/>
            </a:bodyPr>
            <a:lstStyle/>
            <a:p>
              <a:pPr algn="ctr">
                <a:defRPr/>
              </a:pPr>
              <a:r>
                <a:rPr lang="uk-UA" sz="2800" b="1" kern="0" dirty="0" smtClean="0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rPr>
                <a:t>Які операції </a:t>
              </a:r>
              <a:r>
                <a:rPr lang="uk-UA" sz="2800" b="1" kern="0" dirty="0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rPr>
                <a:t>можна виконувати над логічними величинами</a:t>
              </a:r>
            </a:p>
          </p:txBody>
        </p:sp>
        <p:sp>
          <p:nvSpPr>
            <p:cNvPr id="6" name="Овал 5"/>
            <p:cNvSpPr/>
            <p:nvPr/>
          </p:nvSpPr>
          <p:spPr>
            <a:xfrm flipH="1" flipV="1">
              <a:off x="4407949" y="3368706"/>
              <a:ext cx="373028" cy="108553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z="152400"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6066364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821874" rIns="170688" bIns="996282" numCol="1" spcCol="1270" anchor="ctr" anchorCtr="0">
              <a:noAutofit/>
            </a:bodyPr>
            <a:lstStyle/>
            <a:p>
              <a:pPr lvl="0" algn="ctr" defTabSz="1066800">
                <a:spcAft>
                  <a:spcPts val="0"/>
                </a:spcAft>
              </a:pPr>
              <a:r>
                <a:rPr lang="uk-UA" sz="2800" b="1" kern="0" dirty="0" smtClean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Як описати </a:t>
              </a:r>
              <a:r>
                <a:rPr lang="uk-UA" sz="2800" b="1" kern="0" dirty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алгоритмічну структуру розгалуження мовами програмування</a:t>
              </a:r>
              <a:endParaRPr lang="uk-UA" sz="26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flipH="1">
              <a:off x="7272095" y="3477266"/>
              <a:ext cx="340629" cy="12102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Двойная стрелка влево/вправо 8"/>
            <p:cNvSpPr/>
            <p:nvPr/>
          </p:nvSpPr>
          <p:spPr>
            <a:xfrm>
              <a:off x="820491" y="6266190"/>
              <a:ext cx="7750941" cy="619194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52400">
              <a:bevelT w="190500" h="38100"/>
            </a:sp3d>
          </p:spPr>
          <p:style>
            <a:lnRef idx="0">
              <a:scrgbClr r="0" g="0" b="0"/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2119869" y="1634640"/>
            <a:ext cx="5152229" cy="1095394"/>
          </a:xfrm>
          <a:prstGeom prst="downArrowCallou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latin typeface="Calibri" pitchFamily="34" charset="0"/>
                <a:cs typeface="Calibri" pitchFamily="34" charset="0"/>
              </a:rPr>
              <a:t>Ти дізнаєшся:</a:t>
            </a:r>
            <a:endParaRPr lang="uk-UA" sz="3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48688" y="23694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141087" y="230306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49" y="23694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4" y="1161957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07" y="1271189"/>
            <a:ext cx="1214225" cy="1108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211">
            <a:off x="1394531" y="3103987"/>
            <a:ext cx="925823" cy="69436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363" y="106876"/>
            <a:ext cx="3663172" cy="797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64" y="3103985"/>
            <a:ext cx="925823" cy="69436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573">
            <a:off x="6992544" y="3130083"/>
            <a:ext cx="925823" cy="69436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Lef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5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312620" cy="311308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лилиния 8"/>
          <p:cNvSpPr/>
          <p:nvPr/>
        </p:nvSpPr>
        <p:spPr>
          <a:xfrm>
            <a:off x="1798863" y="188642"/>
            <a:ext cx="5797474" cy="926994"/>
          </a:xfrm>
          <a:custGeom>
            <a:avLst/>
            <a:gdLst>
              <a:gd name="connsiteX0" fmla="*/ 0 w 8291264"/>
              <a:gd name="connsiteY0" fmla="*/ 154502 h 926994"/>
              <a:gd name="connsiteX1" fmla="*/ 154502 w 8291264"/>
              <a:gd name="connsiteY1" fmla="*/ 0 h 926994"/>
              <a:gd name="connsiteX2" fmla="*/ 8136762 w 8291264"/>
              <a:gd name="connsiteY2" fmla="*/ 0 h 926994"/>
              <a:gd name="connsiteX3" fmla="*/ 8291264 w 8291264"/>
              <a:gd name="connsiteY3" fmla="*/ 154502 h 926994"/>
              <a:gd name="connsiteX4" fmla="*/ 8291264 w 8291264"/>
              <a:gd name="connsiteY4" fmla="*/ 772492 h 926994"/>
              <a:gd name="connsiteX5" fmla="*/ 8136762 w 8291264"/>
              <a:gd name="connsiteY5" fmla="*/ 926994 h 926994"/>
              <a:gd name="connsiteX6" fmla="*/ 154502 w 8291264"/>
              <a:gd name="connsiteY6" fmla="*/ 926994 h 926994"/>
              <a:gd name="connsiteX7" fmla="*/ 0 w 8291264"/>
              <a:gd name="connsiteY7" fmla="*/ 772492 h 926994"/>
              <a:gd name="connsiteX8" fmla="*/ 0 w 8291264"/>
              <a:gd name="connsiteY8" fmla="*/ 154502 h 92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91264" h="926994">
                <a:moveTo>
                  <a:pt x="0" y="154502"/>
                </a:moveTo>
                <a:cubicBezTo>
                  <a:pt x="0" y="69173"/>
                  <a:pt x="69173" y="0"/>
                  <a:pt x="154502" y="0"/>
                </a:cubicBezTo>
                <a:lnTo>
                  <a:pt x="8136762" y="0"/>
                </a:lnTo>
                <a:cubicBezTo>
                  <a:pt x="8222091" y="0"/>
                  <a:pt x="8291264" y="69173"/>
                  <a:pt x="8291264" y="154502"/>
                </a:cubicBezTo>
                <a:lnTo>
                  <a:pt x="8291264" y="772492"/>
                </a:lnTo>
                <a:cubicBezTo>
                  <a:pt x="8291264" y="857821"/>
                  <a:pt x="8222091" y="926994"/>
                  <a:pt x="8136762" y="926994"/>
                </a:cubicBezTo>
                <a:lnTo>
                  <a:pt x="154502" y="926994"/>
                </a:lnTo>
                <a:cubicBezTo>
                  <a:pt x="69173" y="926994"/>
                  <a:pt x="0" y="857821"/>
                  <a:pt x="0" y="772492"/>
                </a:cubicBezTo>
                <a:lnTo>
                  <a:pt x="0" y="154502"/>
                </a:lnTo>
                <a:close/>
              </a:path>
            </a:pathLst>
          </a:custGeom>
          <a:effectLst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250992" tIns="250992" rIns="250992" bIns="250992" numCol="1" spcCol="1270" anchor="ctr" anchorCtr="0">
            <a:noAutofit/>
          </a:bodyPr>
          <a:lstStyle/>
          <a:p>
            <a:pPr marL="1074738" lvl="0" indent="0" algn="ctr" defTabSz="2400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400" b="1" kern="1200" dirty="0" smtClean="0"/>
          </a:p>
        </p:txBody>
      </p:sp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990745" y="1340768"/>
            <a:ext cx="4258226" cy="797400"/>
            <a:chOff x="54" y="227178"/>
            <a:chExt cx="5256022" cy="7974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54" y="227178"/>
              <a:ext cx="5256022" cy="797400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54" y="227178"/>
              <a:ext cx="5256022" cy="797400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56032" tIns="146304" rIns="256032" bIns="146304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600" b="1" i="1" kern="1200" dirty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Пригадайте:</a:t>
              </a:r>
            </a:p>
          </p:txBody>
        </p:sp>
      </p:grpSp>
      <p:pic>
        <p:nvPicPr>
          <p:cNvPr id="4102" name="Picture 6" descr="Результат пошуку зображень за запитом &quot;пригадайт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5" y="1124744"/>
            <a:ext cx="1371588" cy="13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6957392" y="1124744"/>
            <a:ext cx="1982745" cy="1091603"/>
          </a:xfrm>
          <a:prstGeom prst="cloudCallout">
            <a:avLst>
              <a:gd name="adj1" fmla="val -94787"/>
              <a:gd name="adj2" fmla="val -9853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23" y="288032"/>
            <a:ext cx="4242265" cy="6926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490821" y="2424144"/>
            <a:ext cx="8329652" cy="3985290"/>
          </a:xfrm>
          <a:prstGeom prst="foldedCorner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10000">
                <a:schemeClr val="accent5">
                  <a:tint val="37000"/>
                  <a:satMod val="300000"/>
                </a:schemeClr>
              </a:gs>
              <a:gs pos="44000">
                <a:schemeClr val="accent5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457200" lvl="0" indent="-457200" algn="just"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q"/>
              <a:defRPr/>
            </a:pPr>
            <a:r>
              <a:rPr lang="uk-UA" sz="2800" b="1" kern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Що таке </a:t>
            </a:r>
            <a:r>
              <a:rPr lang="uk-UA" sz="28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висловлювання та як їх класифікують;</a:t>
            </a:r>
          </a:p>
          <a:p>
            <a:pPr marL="457200" lvl="0" indent="-457200" algn="just"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q"/>
              <a:defRPr/>
            </a:pPr>
            <a:r>
              <a:rPr lang="uk-UA" sz="2800" b="1" kern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Правила використання </a:t>
            </a:r>
            <a:r>
              <a:rPr lang="uk-UA" sz="28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алгоритмів із розгалуженням;</a:t>
            </a:r>
          </a:p>
          <a:p>
            <a:pPr marL="457200" lvl="0" indent="-457200" algn="just"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q"/>
              <a:defRPr/>
            </a:pPr>
            <a:r>
              <a:rPr lang="uk-UA" sz="2800" b="1" kern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Опис алгоритмів </a:t>
            </a:r>
            <a:r>
              <a:rPr lang="uk-UA" sz="28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із повним і неповним розгалуженням;</a:t>
            </a:r>
          </a:p>
          <a:p>
            <a:pPr marL="457200" lvl="0" indent="-457200" algn="just">
              <a:spcAft>
                <a:spcPts val="600"/>
              </a:spcAft>
              <a:buClr>
                <a:srgbClr val="000099"/>
              </a:buClr>
              <a:buFont typeface="Wingdings" pitchFamily="2" charset="2"/>
              <a:buChar char="q"/>
              <a:defRPr/>
            </a:pPr>
            <a:r>
              <a:rPr lang="uk-UA" sz="2800" b="1" kern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Опис умови </a:t>
            </a:r>
            <a:r>
              <a:rPr lang="uk-UA" sz="28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в алгоритмах із розгалуженням у середовищі </a:t>
            </a:r>
            <a:r>
              <a:rPr lang="uk-UA" sz="2800" b="1" kern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Скретч</a:t>
            </a:r>
            <a:endParaRPr lang="uk-UA" sz="2800" b="1" kern="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66" y="1275372"/>
            <a:ext cx="815688" cy="790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1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174" y="1820712"/>
            <a:ext cx="8546425" cy="433100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uk-UA" sz="21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Порівняння значень величин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937376" y="1916832"/>
            <a:ext cx="7235024" cy="912004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488" tIns="181756" rIns="447488" bIns="1817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uk-UA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Прості висловлювання мовами програмування можна записати у вигляді логічних виразів із використанням операцій порівняння</a:t>
            </a:r>
            <a:endParaRPr lang="uk-UA" kern="120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82" y="2144385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03" y="2144384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Таблиця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235296"/>
              </p:ext>
            </p:extLst>
          </p:nvPr>
        </p:nvGraphicFramePr>
        <p:xfrm>
          <a:off x="1456379" y="3013502"/>
          <a:ext cx="6139957" cy="303105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130592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3009365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</a:tblGrid>
              <a:tr h="343490">
                <a:tc>
                  <a:txBody>
                    <a:bodyPr/>
                    <a:lstStyle/>
                    <a:p>
                      <a:pPr algn="ctr"/>
                      <a:r>
                        <a:rPr lang="uk-UA" sz="1800" b="0" i="1" noProof="0" dirty="0">
                          <a:solidFill>
                            <a:srgbClr val="111111"/>
                          </a:solidFill>
                          <a:latin typeface="Calibri" pitchFamily="34" charset="0"/>
                          <a:cs typeface="Calibri" pitchFamily="34" charset="0"/>
                        </a:rPr>
                        <a:t>Операція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0" i="1" noProof="0" dirty="0">
                          <a:solidFill>
                            <a:srgbClr val="111111"/>
                          </a:solidFill>
                          <a:latin typeface="Calibri" pitchFamily="34" charset="0"/>
                          <a:cs typeface="Calibri" pitchFamily="34" charset="0"/>
                        </a:rPr>
                        <a:t>Мова </a:t>
                      </a:r>
                      <a:r>
                        <a:rPr lang="uk-UA" sz="1800" b="0" i="1" noProof="0" dirty="0" smtClean="0">
                          <a:solidFill>
                            <a:srgbClr val="111111"/>
                          </a:solidFill>
                          <a:latin typeface="Calibri" pitchFamily="34" charset="0"/>
                          <a:cs typeface="Calibri" pitchFamily="34" charset="0"/>
                        </a:rPr>
                        <a:t>програмування </a:t>
                      </a:r>
                      <a:r>
                        <a:rPr lang="en-US" sz="1800" b="0" i="1" noProof="0" dirty="0" smtClean="0">
                          <a:solidFill>
                            <a:srgbClr val="111111"/>
                          </a:solidFill>
                          <a:latin typeface="Calibri" pitchFamily="34" charset="0"/>
                          <a:cs typeface="Calibri" pitchFamily="34" charset="0"/>
                        </a:rPr>
                        <a:t>Free </a:t>
                      </a:r>
                      <a:r>
                        <a:rPr lang="en-US" sz="1800" b="0" i="1" noProof="0" dirty="0">
                          <a:solidFill>
                            <a:srgbClr val="111111"/>
                          </a:solidFill>
                          <a:latin typeface="Calibri" pitchFamily="34" charset="0"/>
                          <a:cs typeface="Calibri" pitchFamily="34" charset="0"/>
                        </a:rPr>
                        <a:t>Pascal</a:t>
                      </a:r>
                      <a:endParaRPr lang="uk-UA" sz="1800" b="0" i="1" noProof="0" dirty="0">
                        <a:solidFill>
                          <a:srgbClr val="11111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409778"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solidFill>
                            <a:srgbClr val="111111"/>
                          </a:solidFill>
                          <a:latin typeface="Calibri" pitchFamily="34" charset="0"/>
                          <a:cs typeface="Calibri" pitchFamily="34" charset="0"/>
                        </a:rPr>
                        <a:t>Більше</a:t>
                      </a:r>
                      <a:endParaRPr lang="uk-UA" sz="1800" b="1" i="1" noProof="0" dirty="0">
                        <a:solidFill>
                          <a:srgbClr val="11111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111111"/>
                          </a:solidFill>
                          <a:latin typeface="Calibri" pitchFamily="34" charset="0"/>
                          <a:cs typeface="Calibri" pitchFamily="34" charset="0"/>
                        </a:rPr>
                        <a:t>&gt;</a:t>
                      </a:r>
                      <a:endParaRPr lang="uk-UA" sz="2000" b="1" i="1" noProof="0" dirty="0">
                        <a:solidFill>
                          <a:srgbClr val="11111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286353"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solidFill>
                            <a:srgbClr val="111111"/>
                          </a:solidFill>
                          <a:latin typeface="Calibri" pitchFamily="34" charset="0"/>
                          <a:cs typeface="Calibri" pitchFamily="34" charset="0"/>
                        </a:rPr>
                        <a:t>Менше</a:t>
                      </a:r>
                      <a:endParaRPr lang="uk-UA" sz="1800" b="1" i="1" noProof="0" dirty="0">
                        <a:solidFill>
                          <a:srgbClr val="11111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111111"/>
                          </a:solidFill>
                          <a:latin typeface="Calibri" pitchFamily="34" charset="0"/>
                          <a:cs typeface="Calibri" pitchFamily="34" charset="0"/>
                        </a:rPr>
                        <a:t>&lt;</a:t>
                      </a:r>
                      <a:endParaRPr lang="uk-UA" sz="2000" b="1" i="1" noProof="0" dirty="0">
                        <a:solidFill>
                          <a:srgbClr val="11111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45268437"/>
                  </a:ext>
                </a:extLst>
              </a:tr>
              <a:tr h="286353"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solidFill>
                            <a:srgbClr val="111111"/>
                          </a:solidFill>
                          <a:latin typeface="Calibri" pitchFamily="34" charset="0"/>
                          <a:cs typeface="Calibri" pitchFamily="34" charset="0"/>
                        </a:rPr>
                        <a:t>Не більше</a:t>
                      </a:r>
                      <a:endParaRPr lang="uk-UA" sz="1800" b="1" i="1" noProof="0" dirty="0">
                        <a:solidFill>
                          <a:srgbClr val="11111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111111"/>
                          </a:solidFill>
                          <a:latin typeface="Calibri" pitchFamily="34" charset="0"/>
                          <a:cs typeface="Calibri" pitchFamily="34" charset="0"/>
                        </a:rPr>
                        <a:t>&lt;=</a:t>
                      </a:r>
                      <a:endParaRPr lang="uk-UA" sz="2000" b="1" i="1" noProof="0" dirty="0">
                        <a:solidFill>
                          <a:srgbClr val="11111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20316055"/>
                  </a:ext>
                </a:extLst>
              </a:tr>
              <a:tr h="286353"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solidFill>
                            <a:srgbClr val="111111"/>
                          </a:solidFill>
                          <a:latin typeface="Calibri" pitchFamily="34" charset="0"/>
                          <a:cs typeface="Calibri" pitchFamily="34" charset="0"/>
                        </a:rPr>
                        <a:t>Не менше</a:t>
                      </a:r>
                      <a:endParaRPr lang="uk-UA" sz="1800" b="1" i="1" noProof="0" dirty="0">
                        <a:solidFill>
                          <a:srgbClr val="11111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111111"/>
                          </a:solidFill>
                          <a:latin typeface="Calibri" pitchFamily="34" charset="0"/>
                          <a:cs typeface="Calibri" pitchFamily="34" charset="0"/>
                        </a:rPr>
                        <a:t>&gt;=</a:t>
                      </a:r>
                      <a:endParaRPr lang="uk-UA" sz="2000" b="1" i="1" noProof="0" dirty="0">
                        <a:solidFill>
                          <a:srgbClr val="11111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93621947"/>
                  </a:ext>
                </a:extLst>
              </a:tr>
              <a:tr h="286353"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solidFill>
                            <a:srgbClr val="111111"/>
                          </a:solidFill>
                          <a:latin typeface="Calibri" pitchFamily="34" charset="0"/>
                          <a:cs typeface="Calibri" pitchFamily="34" charset="0"/>
                        </a:rPr>
                        <a:t>Дорівнює</a:t>
                      </a:r>
                      <a:endParaRPr lang="uk-UA" sz="1800" b="1" i="1" noProof="0" dirty="0">
                        <a:solidFill>
                          <a:srgbClr val="11111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111111"/>
                          </a:solidFill>
                          <a:latin typeface="Calibri" pitchFamily="34" charset="0"/>
                          <a:cs typeface="Calibri" pitchFamily="34" charset="0"/>
                        </a:rPr>
                        <a:t>=</a:t>
                      </a:r>
                      <a:endParaRPr lang="uk-UA" sz="2000" b="1" i="1" noProof="0" dirty="0">
                        <a:solidFill>
                          <a:srgbClr val="11111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52276110"/>
                  </a:ext>
                </a:extLst>
              </a:tr>
              <a:tr h="286353"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solidFill>
                            <a:srgbClr val="111111"/>
                          </a:solidFill>
                          <a:latin typeface="Calibri" pitchFamily="34" charset="0"/>
                          <a:cs typeface="Calibri" pitchFamily="34" charset="0"/>
                        </a:rPr>
                        <a:t>Не дорівнює</a:t>
                      </a:r>
                      <a:endParaRPr lang="uk-UA" sz="1800" b="1" i="1" noProof="0" dirty="0">
                        <a:solidFill>
                          <a:srgbClr val="11111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noProof="0" dirty="0">
                          <a:solidFill>
                            <a:srgbClr val="111111"/>
                          </a:solidFill>
                          <a:latin typeface="Calibri" pitchFamily="34" charset="0"/>
                          <a:cs typeface="Calibri" pitchFamily="34" charset="0"/>
                        </a:rPr>
                        <a:t>&lt;&gt;</a:t>
                      </a:r>
                      <a:endParaRPr lang="uk-UA" sz="2000" b="1" i="1" noProof="0" dirty="0">
                        <a:solidFill>
                          <a:srgbClr val="11111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93923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0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9742" y="1696320"/>
            <a:ext cx="8443290" cy="4160520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  <a:defRPr/>
            </a:pPr>
            <a:endParaRPr lang="uk-UA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uk-UA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uk-UA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uk-UA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uk-UA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uk-UA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uk-UA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uk-UA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endParaRPr lang="uk-UA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Порівняння значень </a:t>
            </a:r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величин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74534"/>
            <a:ext cx="1015752" cy="7869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2719665" y="3284984"/>
            <a:ext cx="3424277" cy="1168464"/>
          </a:xfrm>
          <a:custGeom>
            <a:avLst/>
            <a:gdLst>
              <a:gd name="connsiteX0" fmla="*/ 0 w 3424277"/>
              <a:gd name="connsiteY0" fmla="*/ 0 h 1168464"/>
              <a:gd name="connsiteX1" fmla="*/ 3424277 w 3424277"/>
              <a:gd name="connsiteY1" fmla="*/ 0 h 1168464"/>
              <a:gd name="connsiteX2" fmla="*/ 3424277 w 3424277"/>
              <a:gd name="connsiteY2" fmla="*/ 759233 h 1168464"/>
              <a:gd name="connsiteX3" fmla="*/ 1858197 w 3424277"/>
              <a:gd name="connsiteY3" fmla="*/ 759233 h 1168464"/>
              <a:gd name="connsiteX4" fmla="*/ 1858197 w 3424277"/>
              <a:gd name="connsiteY4" fmla="*/ 876348 h 1168464"/>
              <a:gd name="connsiteX5" fmla="*/ 2004255 w 3424277"/>
              <a:gd name="connsiteY5" fmla="*/ 876348 h 1168464"/>
              <a:gd name="connsiteX6" fmla="*/ 1712139 w 3424277"/>
              <a:gd name="connsiteY6" fmla="*/ 1168464 h 1168464"/>
              <a:gd name="connsiteX7" fmla="*/ 1420023 w 3424277"/>
              <a:gd name="connsiteY7" fmla="*/ 876348 h 1168464"/>
              <a:gd name="connsiteX8" fmla="*/ 1566081 w 3424277"/>
              <a:gd name="connsiteY8" fmla="*/ 876348 h 1168464"/>
              <a:gd name="connsiteX9" fmla="*/ 1566081 w 3424277"/>
              <a:gd name="connsiteY9" fmla="*/ 759233 h 1168464"/>
              <a:gd name="connsiteX10" fmla="*/ 0 w 3424277"/>
              <a:gd name="connsiteY10" fmla="*/ 759233 h 1168464"/>
              <a:gd name="connsiteX11" fmla="*/ 0 w 3424277"/>
              <a:gd name="connsiteY11" fmla="*/ 0 h 116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4277" h="1168464">
                <a:moveTo>
                  <a:pt x="0" y="0"/>
                </a:moveTo>
                <a:lnTo>
                  <a:pt x="3424277" y="0"/>
                </a:lnTo>
                <a:lnTo>
                  <a:pt x="3424277" y="759233"/>
                </a:lnTo>
                <a:lnTo>
                  <a:pt x="1858197" y="759233"/>
                </a:lnTo>
                <a:lnTo>
                  <a:pt x="1858197" y="876348"/>
                </a:lnTo>
                <a:lnTo>
                  <a:pt x="2004255" y="876348"/>
                </a:lnTo>
                <a:lnTo>
                  <a:pt x="1712139" y="1168464"/>
                </a:lnTo>
                <a:lnTo>
                  <a:pt x="1420023" y="876348"/>
                </a:lnTo>
                <a:lnTo>
                  <a:pt x="1566081" y="876348"/>
                </a:lnTo>
                <a:lnTo>
                  <a:pt x="1566081" y="759233"/>
                </a:lnTo>
                <a:lnTo>
                  <a:pt x="0" y="759233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ibl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50067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endParaRPr lang="en-US" sz="4400" b="1" i="1" kern="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947473" y="4149080"/>
            <a:ext cx="3363728" cy="1437835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2153" tIns="91440" rIns="662153" bIns="91440" numCol="1" spcCol="1270" anchor="ctr" anchorCtr="0">
            <a:noAutofit/>
          </a:bodyPr>
          <a:lstStyle/>
          <a:p>
            <a:pPr lvl="0" algn="ctr" defTabSz="1066800">
              <a:spcAft>
                <a:spcPts val="0"/>
              </a:spcAft>
            </a:pPr>
            <a:r>
              <a:rPr lang="en-US" sz="6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True</a:t>
            </a:r>
            <a:endParaRPr lang="uk-UA" sz="6000" b="1" kern="120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 flipH="1">
            <a:off x="4528370" y="4149080"/>
            <a:ext cx="3270753" cy="1437835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667" y="0"/>
                </a:moveTo>
                <a:lnTo>
                  <a:pt x="10000" y="0"/>
                </a:lnTo>
                <a:cubicBezTo>
                  <a:pt x="9079" y="0"/>
                  <a:pt x="8333" y="2239"/>
                  <a:pt x="8333" y="5000"/>
                </a:cubicBezTo>
                <a:cubicBezTo>
                  <a:pt x="8333" y="7761"/>
                  <a:pt x="9079" y="10000"/>
                  <a:pt x="10000" y="10000"/>
                </a:cubicBezTo>
                <a:lnTo>
                  <a:pt x="1667" y="10000"/>
                </a:lnTo>
                <a:cubicBezTo>
                  <a:pt x="746" y="10000"/>
                  <a:pt x="0" y="7761"/>
                  <a:pt x="0" y="5000"/>
                </a:cubicBezTo>
                <a:cubicBezTo>
                  <a:pt x="0" y="2239"/>
                  <a:pt x="746" y="0"/>
                  <a:pt x="1667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143" tIns="91440" rIns="711143" bIns="91440" numCol="1" spcCol="1270" anchor="ctr" anchorCtr="0">
            <a:noAutofit/>
          </a:bodyPr>
          <a:lstStyle/>
          <a:p>
            <a:pPr algn="ctr" defTabSz="1066800">
              <a:spcAft>
                <a:spcPts val="0"/>
              </a:spcAft>
            </a:pP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False</a:t>
            </a:r>
            <a:endParaRPr lang="uk-UA" sz="6000" b="1" kern="12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37375" y="1823036"/>
            <a:ext cx="7318646" cy="1375131"/>
            <a:chOff x="937375" y="1823036"/>
            <a:chExt cx="7318646" cy="1375131"/>
          </a:xfrm>
        </p:grpSpPr>
        <p:sp>
          <p:nvSpPr>
            <p:cNvPr id="9" name="Полилиния 8"/>
            <p:cNvSpPr/>
            <p:nvPr/>
          </p:nvSpPr>
          <p:spPr>
            <a:xfrm>
              <a:off x="937375" y="1823036"/>
              <a:ext cx="7309214" cy="1375131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1600" y="4835"/>
                    <a:pt x="21600" y="10800"/>
                  </a:cubicBezTo>
                  <a:cubicBezTo>
                    <a:pt x="21600" y="16765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9661" tIns="262544" rIns="389661" bIns="262544" numCol="1" spcCol="1270" anchor="ctr" anchorCtr="0">
              <a:noAutofit/>
            </a:bodyPr>
            <a:lstStyle/>
            <a:p>
              <a:pPr algn="ctr" defTabSz="1066800">
                <a:spcAft>
                  <a:spcPts val="0"/>
                </a:spcAft>
              </a:pPr>
              <a:r>
                <a:rPr lang="uk-UA" sz="2000" kern="0" dirty="0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rPr>
                <a:t>Результатом виконання операції порівняння значень двох величин є величина логічного типу, яка може набувати одного із двох значень</a:t>
              </a:r>
              <a:r>
                <a:rPr lang="uk-UA" sz="2000" kern="0" dirty="0" smtClean="0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rPr>
                <a:t>:</a:t>
              </a:r>
              <a:endParaRPr lang="uk-UA" sz="2000" kern="120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5" name="Picture 4" descr="Результат пошуку зображень за запитом &quot;кнопка&quot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473" y="2303112"/>
              <a:ext cx="456897" cy="456897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Результат пошуку зображень за запитом &quot;кнопка&quot;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9124" y="2282152"/>
              <a:ext cx="456897" cy="456897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Результат пошуку зображень за запитом &quot;перемикач false tru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3024336" cy="440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174" y="1820712"/>
            <a:ext cx="8546425" cy="433100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uk-UA" sz="21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Порівняння значень </a:t>
            </a:r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величин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1507894" y="1916832"/>
            <a:ext cx="6519679" cy="76798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488" tIns="181756" rIns="447488" bIns="1817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Для </a:t>
            </a:r>
            <a:r>
              <a:rPr lang="uk-UA" sz="2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опису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логічних величин у мовах програмування та використовують службові слова</a:t>
            </a:r>
            <a:endParaRPr lang="uk-UA" sz="2000" kern="120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94" y="2108007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487" y="2060848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4015"/>
              </p:ext>
            </p:extLst>
          </p:nvPr>
        </p:nvGraphicFramePr>
        <p:xfrm>
          <a:off x="2745378" y="2828836"/>
          <a:ext cx="4130107" cy="57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4295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795812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</a:tblGrid>
              <a:tr h="5742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kern="0" dirty="0" smtClean="0">
                          <a:solidFill>
                            <a:srgbClr val="FFFFFF"/>
                          </a:solidFill>
                          <a:latin typeface="Calibri" pitchFamily="34" charset="0"/>
                          <a:cs typeface="Calibri" pitchFamily="34" charset="0"/>
                        </a:rPr>
                        <a:t>Free Pascal</a:t>
                      </a:r>
                      <a:endParaRPr lang="uk-UA" sz="2400" b="1" i="0" kern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0" kern="0" dirty="0" err="1" smtClean="0">
                          <a:solidFill>
                            <a:srgbClr val="111111"/>
                          </a:solidFill>
                          <a:latin typeface="Calibri" pitchFamily="34" charset="0"/>
                          <a:cs typeface="Calibri" pitchFamily="34" charset="0"/>
                        </a:rPr>
                        <a:t>boolean</a:t>
                      </a:r>
                      <a:endParaRPr lang="uk-UA" sz="2400" b="1" i="0" kern="0" dirty="0" smtClean="0">
                        <a:solidFill>
                          <a:srgbClr val="11111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83704" y="4015101"/>
            <a:ext cx="5140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Логічний тип отримав свою назву на честь англійського математика та логіка середини XIX ст., одного із засновників математичної логіки </a:t>
            </a:r>
            <a:r>
              <a:rPr lang="uk-UA" sz="2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Джорджа </a:t>
            </a:r>
            <a:r>
              <a:rPr lang="uk-UA" sz="2000" b="1" kern="0" dirty="0" err="1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Буля</a:t>
            </a:r>
            <a:endParaRPr lang="uk-UA" sz="2000" b="1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2" descr="http://static1.repo.aif.ru/1/30/496526/5dcc28286c1098b59f233cebc182478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88" y="3570114"/>
            <a:ext cx="1651799" cy="22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174" y="1820712"/>
            <a:ext cx="8546425" cy="433100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uk-UA" sz="21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Операції над логічними операціями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937376" y="1916832"/>
            <a:ext cx="7235024" cy="912004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488" tIns="181756" rIns="447488" bIns="18175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uk-UA" sz="2000" kern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Для запису </a:t>
            </a:r>
            <a:r>
              <a:rPr lang="uk-UA" sz="2000" b="1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складених</a:t>
            </a:r>
            <a:r>
              <a:rPr lang="uk-UA" sz="2000" kern="0" dirty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висловлювань використовують логічні операції</a:t>
            </a:r>
            <a:r>
              <a:rPr lang="uk-UA" sz="2000" kern="0" dirty="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uk-UA" sz="2000" kern="0" dirty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82" y="2144385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03" y="2144384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Таблиця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243091"/>
              </p:ext>
            </p:extLst>
          </p:nvPr>
        </p:nvGraphicFramePr>
        <p:xfrm>
          <a:off x="937375" y="3013502"/>
          <a:ext cx="7235025" cy="207264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88937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3546088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</a:tblGrid>
              <a:tr h="4097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kern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not</a:t>
                      </a:r>
                      <a:r>
                        <a:rPr lang="en-US" sz="2800" b="0" i="0" kern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uk-UA" sz="2800" b="0" i="0" kern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не)</a:t>
                      </a:r>
                      <a:endParaRPr lang="en-US" sz="2800" b="0" i="0" kern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i="1" kern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заперечення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286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kern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and</a:t>
                      </a:r>
                      <a:r>
                        <a:rPr lang="en-US" sz="2800" b="0" i="0" kern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uk-UA" sz="2800" b="0" i="0" kern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і)</a:t>
                      </a:r>
                      <a:endParaRPr lang="en-US" sz="2800" b="0" i="0" kern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b="0" i="1" kern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кон'юнкція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45268437"/>
                  </a:ext>
                </a:extLst>
              </a:tr>
              <a:tr h="286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kern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or</a:t>
                      </a:r>
                      <a:r>
                        <a:rPr lang="en-US" sz="2800" b="0" i="0" kern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uk-UA" sz="2800" b="0" i="0" kern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або) </a:t>
                      </a:r>
                      <a:endParaRPr lang="en-US" sz="2800" b="0" i="0" kern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0" i="1" kern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диз'юнкція</a:t>
                      </a:r>
                      <a:r>
                        <a:rPr lang="uk-UA" sz="2800" b="0" i="0" kern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(нестрога)</a:t>
                      </a:r>
                      <a:endParaRPr lang="uk-UA" sz="2800" b="0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20316055"/>
                  </a:ext>
                </a:extLst>
              </a:tr>
              <a:tr h="286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kern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xor</a:t>
                      </a:r>
                      <a:r>
                        <a:rPr lang="uk-UA" sz="2800" b="0" i="0" kern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(виключне або)</a:t>
                      </a:r>
                      <a:endParaRPr lang="en-US" sz="2800" b="0" i="0" kern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0" i="1" kern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диз'юнкція</a:t>
                      </a:r>
                      <a:r>
                        <a:rPr lang="uk-UA" sz="2800" b="0" i="0" kern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(строга)</a:t>
                      </a:r>
                      <a:endParaRPr lang="uk-UA" sz="2800" b="0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93621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24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174" y="1820712"/>
            <a:ext cx="8546425" cy="433100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uk-UA" sz="21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Операції над логічними операціями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937376" y="1916832"/>
            <a:ext cx="7235024" cy="912004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488" tIns="181756" rIns="447488" bIns="181756" numCol="1" spcCol="1270" anchor="ctr" anchorCtr="0">
            <a:noAutofit/>
          </a:bodyPr>
          <a:lstStyle/>
          <a:p>
            <a:pPr algn="ctr" defTabSz="889000">
              <a:spcAft>
                <a:spcPts val="0"/>
              </a:spcAft>
            </a:pP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Результати виконання цих операцій над змінними А та В логічного типу, які набувають значень </a:t>
            </a:r>
            <a:r>
              <a:rPr lang="uk-UA" sz="2000" i="1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True</a:t>
            </a: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(1) та </a:t>
            </a:r>
            <a:r>
              <a:rPr lang="uk-UA" sz="2000" i="1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False</a:t>
            </a: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(0) наведені в таблиці істинності</a:t>
            </a:r>
          </a:p>
        </p:txBody>
      </p:sp>
      <p:pic>
        <p:nvPicPr>
          <p:cNvPr id="24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82" y="2144385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03" y="2144384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076836"/>
              </p:ext>
            </p:extLst>
          </p:nvPr>
        </p:nvGraphicFramePr>
        <p:xfrm>
          <a:off x="683568" y="3045389"/>
          <a:ext cx="7756020" cy="235553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292670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1292670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1292670">
                  <a:extLst>
                    <a:ext uri="{9D8B030D-6E8A-4147-A177-3AD203B41FA5}">
                      <a16:colId xmlns:a16="http://schemas.microsoft.com/office/drawing/2014/main" val="1587738638"/>
                    </a:ext>
                  </a:extLst>
                </a:gridCol>
                <a:gridCol w="1292670">
                  <a:extLst>
                    <a:ext uri="{9D8B030D-6E8A-4147-A177-3AD203B41FA5}">
                      <a16:colId xmlns:a16="http://schemas.microsoft.com/office/drawing/2014/main" val="1455757915"/>
                    </a:ext>
                  </a:extLst>
                </a:gridCol>
                <a:gridCol w="1292670">
                  <a:extLst>
                    <a:ext uri="{9D8B030D-6E8A-4147-A177-3AD203B41FA5}">
                      <a16:colId xmlns:a16="http://schemas.microsoft.com/office/drawing/2014/main" val="1403302371"/>
                    </a:ext>
                  </a:extLst>
                </a:gridCol>
                <a:gridCol w="1292670">
                  <a:extLst>
                    <a:ext uri="{9D8B030D-6E8A-4147-A177-3AD203B41FA5}">
                      <a16:colId xmlns:a16="http://schemas.microsoft.com/office/drawing/2014/main" val="2034634117"/>
                    </a:ext>
                  </a:extLst>
                </a:gridCol>
              </a:tblGrid>
              <a:tr h="471106"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endParaRPr lang="uk-UA" sz="18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uk-UA" sz="18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Not A</a:t>
                      </a:r>
                      <a:endParaRPr lang="uk-UA" sz="18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 and B</a:t>
                      </a:r>
                      <a:endParaRPr lang="uk-UA" sz="18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 or B</a:t>
                      </a:r>
                      <a:endParaRPr lang="uk-UA" sz="18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noProof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 </a:t>
                      </a:r>
                      <a:r>
                        <a:rPr lang="en-US" sz="1800" b="1" noProof="0" dirty="0" err="1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xor</a:t>
                      </a:r>
                      <a:r>
                        <a:rPr lang="en-US" sz="1800" b="1" noProof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B</a:t>
                      </a:r>
                      <a:endParaRPr lang="uk-UA" sz="1800" b="1" i="0" noProof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47110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47110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45268437"/>
                  </a:ext>
                </a:extLst>
              </a:tr>
              <a:tr h="47110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20316055"/>
                  </a:ext>
                </a:extLst>
              </a:tr>
              <a:tr h="47110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uk-UA" sz="1800" b="0" i="0" noProof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93621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2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9929" y="1268760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7155986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роботи з об’єктами та величинами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7566" y="1820712"/>
            <a:ext cx="8546425" cy="4331009"/>
          </a:xfrm>
          <a:prstGeom prst="plaqu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  <a:defRPr/>
            </a:pPr>
            <a:endParaRPr lang="uk-UA" sz="2100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Опис розгалуження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1118839" y="1977259"/>
            <a:ext cx="6908734" cy="72083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>
                <a:moveTo>
                  <a:pt x="3475" y="0"/>
                </a:moveTo>
                <a:lnTo>
                  <a:pt x="18125" y="0"/>
                </a:lnTo>
                <a:cubicBezTo>
                  <a:pt x="20044" y="0"/>
                  <a:pt x="21600" y="4835"/>
                  <a:pt x="21600" y="10800"/>
                </a:cubicBezTo>
                <a:cubicBezTo>
                  <a:pt x="21600" y="16765"/>
                  <a:pt x="20044" y="21600"/>
                  <a:pt x="18125" y="21600"/>
                </a:cubicBezTo>
                <a:lnTo>
                  <a:pt x="3475" y="21600"/>
                </a:lnTo>
                <a:cubicBezTo>
                  <a:pt x="1556" y="21600"/>
                  <a:pt x="0" y="16765"/>
                  <a:pt x="0" y="10800"/>
                </a:cubicBezTo>
                <a:cubicBezTo>
                  <a:pt x="0" y="4835"/>
                  <a:pt x="1556" y="0"/>
                  <a:pt x="3475" y="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7488" tIns="181756" rIns="447488" bIns="1817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uk-UA" sz="20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Опис алгоритмічної </a:t>
            </a: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структури розгалуження мовою програмування</a:t>
            </a:r>
            <a:endParaRPr lang="uk-UA" sz="20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16" y="2109229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76" y="2109229"/>
            <a:ext cx="456897" cy="456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кутник 5"/>
          <p:cNvSpPr/>
          <p:nvPr/>
        </p:nvSpPr>
        <p:spPr>
          <a:xfrm rot="5400000">
            <a:off x="1756771" y="1489335"/>
            <a:ext cx="1506956" cy="3956552"/>
          </a:xfrm>
          <a:prstGeom prst="striped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Оператор </a:t>
            </a:r>
            <a:r>
              <a:rPr lang="uk-UA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неповного</a:t>
            </a:r>
            <a:r>
              <a:rPr lang="uk-UA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розгалуження</a:t>
            </a:r>
          </a:p>
        </p:txBody>
      </p:sp>
      <p:sp>
        <p:nvSpPr>
          <p:cNvPr id="32" name="Прямокутник 6"/>
          <p:cNvSpPr/>
          <p:nvPr/>
        </p:nvSpPr>
        <p:spPr>
          <a:xfrm rot="5400000">
            <a:off x="6259032" y="1547185"/>
            <a:ext cx="1506956" cy="3808783"/>
          </a:xfrm>
          <a:prstGeom prst="striped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Оператор </a:t>
            </a:r>
            <a:r>
              <a:rPr lang="uk-UA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повного</a:t>
            </a:r>
            <a:r>
              <a:rPr lang="uk-UA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розгалуження</a:t>
            </a:r>
          </a:p>
        </p:txBody>
      </p:sp>
      <p:sp>
        <p:nvSpPr>
          <p:cNvPr id="33" name="Прямокутник 7"/>
          <p:cNvSpPr/>
          <p:nvPr/>
        </p:nvSpPr>
        <p:spPr>
          <a:xfrm>
            <a:off x="307566" y="4365104"/>
            <a:ext cx="2137396" cy="127608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uk-UA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&lt;логічний вираз&gt;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then</a:t>
            </a:r>
            <a:r>
              <a:rPr lang="uk-UA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&lt;команда&gt;;</a:t>
            </a:r>
          </a:p>
        </p:txBody>
      </p:sp>
      <p:sp>
        <p:nvSpPr>
          <p:cNvPr id="34" name="Прямокутник 8"/>
          <p:cNvSpPr/>
          <p:nvPr/>
        </p:nvSpPr>
        <p:spPr>
          <a:xfrm>
            <a:off x="4663403" y="4365104"/>
            <a:ext cx="2274471" cy="12509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if</a:t>
            </a:r>
            <a:r>
              <a:rPr lang="uk-UA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&lt;логічний вираз&gt;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then</a:t>
            </a:r>
            <a:r>
              <a:rPr lang="uk-UA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&lt;команда 1&gt;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else</a:t>
            </a:r>
            <a:r>
              <a:rPr lang="uk-UA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&lt;команда 2&gt;;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082" y="4365104"/>
            <a:ext cx="1851595" cy="1250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0124" y="4390224"/>
            <a:ext cx="1728193" cy="1250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1936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000000"/>
      </a:dk1>
      <a:lt1>
        <a:srgbClr val="DDDCC5"/>
      </a:lt1>
      <a:dk2>
        <a:srgbClr val="050503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00"/>
        </a:dk1>
        <a:lt1>
          <a:srgbClr val="DDDCC5"/>
        </a:lt1>
        <a:dk2>
          <a:srgbClr val="050503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DDDCC5"/>
        </a:lt1>
        <a:dk2>
          <a:srgbClr val="050503"/>
        </a:dk2>
        <a:lt2>
          <a:srgbClr val="777777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4158</TotalTime>
  <Words>738</Words>
  <Application>Microsoft Office PowerPoint</Application>
  <PresentationFormat>Экран (4:3)</PresentationFormat>
  <Paragraphs>178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Segoe Print</vt:lpstr>
      <vt:lpstr>Tahoma</vt:lpstr>
      <vt:lpstr>Wingdings</vt:lpstr>
      <vt:lpstr>Wingdings 2</vt:lpstr>
      <vt:lpstr>Граница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Працюємо за комп’ютером</vt:lpstr>
      <vt:lpstr>Робота з комп'ютером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Chashuk</dc:creator>
  <cp:lastModifiedBy>User</cp:lastModifiedBy>
  <cp:revision>587</cp:revision>
  <dcterms:created xsi:type="dcterms:W3CDTF">2012-03-12T11:25:56Z</dcterms:created>
  <dcterms:modified xsi:type="dcterms:W3CDTF">2022-04-05T05:21:54Z</dcterms:modified>
</cp:coreProperties>
</file>