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16"/>
  </p:notesMasterIdLst>
  <p:handoutMasterIdLst>
    <p:handoutMasterId r:id="rId17"/>
  </p:handoutMasterIdLst>
  <p:sldIdLst>
    <p:sldId id="256" r:id="rId2"/>
    <p:sldId id="308" r:id="rId3"/>
    <p:sldId id="297" r:id="rId4"/>
    <p:sldId id="298" r:id="rId5"/>
    <p:sldId id="300" r:id="rId6"/>
    <p:sldId id="306" r:id="rId7"/>
    <p:sldId id="301" r:id="rId8"/>
    <p:sldId id="302" r:id="rId9"/>
    <p:sldId id="304" r:id="rId10"/>
    <p:sldId id="303" r:id="rId11"/>
    <p:sldId id="296" r:id="rId12"/>
    <p:sldId id="307" r:id="rId13"/>
    <p:sldId id="309" r:id="rId14"/>
    <p:sldId id="286"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0000"/>
    <a:srgbClr val="FFFF00"/>
    <a:srgbClr val="FFFFFF"/>
    <a:srgbClr val="808080"/>
    <a:srgbClr val="5F5F5F"/>
    <a:srgbClr val="DBEFF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4660"/>
  </p:normalViewPr>
  <p:slideViewPr>
    <p:cSldViewPr>
      <p:cViewPr>
        <p:scale>
          <a:sx n="90" d="100"/>
          <a:sy n="90" d="100"/>
        </p:scale>
        <p:origin x="-1205" y="187"/>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204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222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222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222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FB6C595-4C35-4FEC-8114-2186F2BE4D48}" type="slidenum">
              <a:rPr lang="en-US"/>
              <a:pPr/>
              <a:t>‹#›</a:t>
            </a:fld>
            <a:endParaRPr lang="en-US"/>
          </a:p>
        </p:txBody>
      </p:sp>
    </p:spTree>
    <p:extLst>
      <p:ext uri="{BB962C8B-B14F-4D97-AF65-F5344CB8AC3E}">
        <p14:creationId xmlns:p14="http://schemas.microsoft.com/office/powerpoint/2010/main" val="10439714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3F24887-CCA9-4547-9B4D-17B22F20369E}" type="slidenum">
              <a:rPr lang="en-US"/>
              <a:pPr/>
              <a:t>‹#›</a:t>
            </a:fld>
            <a:endParaRPr lang="en-US"/>
          </a:p>
        </p:txBody>
      </p:sp>
    </p:spTree>
    <p:extLst>
      <p:ext uri="{BB962C8B-B14F-4D97-AF65-F5344CB8AC3E}">
        <p14:creationId xmlns:p14="http://schemas.microsoft.com/office/powerpoint/2010/main" val="365629228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A21BA3-F3AD-414C-9982-3366021FE5A7}" type="slidenum">
              <a:rPr lang="en-US"/>
              <a:pPr/>
              <a:t>3</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80E3EC-463E-4C6F-BB8B-D425CD4DFB9D}" type="slidenum">
              <a:rPr lang="en-US"/>
              <a:pPr/>
              <a:t>4</a:t>
            </a:fld>
            <a:endParaRPr 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9144000" cy="6858000"/>
          </a:xfrm>
        </p:grpSpPr>
        <p:pic>
          <p:nvPicPr>
            <p:cNvPr id="7" name="Picture 6" descr="S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25780"/>
              <a:ext cx="1664208" cy="612648"/>
            </a:xfrm>
            <a:prstGeom prst="rect">
              <a:avLst/>
            </a:prstGeom>
          </p:spPr>
        </p:pic>
        <p:pic>
          <p:nvPicPr>
            <p:cNvPr id="14" name="Picture 13"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719572"/>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065417" y="5054602"/>
            <a:ext cx="673276" cy="279400"/>
          </a:xfrm>
        </p:spPr>
        <p:txBody>
          <a:bodyPr/>
          <a:lstStyle/>
          <a:p>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2E212155-8D68-44DE-BD6B-4B3D4DF723FE}"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6489054"/>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2600"/>
                                  </p:stCondLst>
                                  <p:childTnLst>
                                    <p:set>
                                      <p:cBhvr>
                                        <p:cTn id="6" dur="1" fill="hold">
                                          <p:stCondLst>
                                            <p:cond delay="0"/>
                                          </p:stCondLst>
                                        </p:cTn>
                                        <p:tgtEl>
                                          <p:spTgt spid="2"/>
                                        </p:tgtEl>
                                        <p:attrNameLst>
                                          <p:attrName>style.visibility</p:attrName>
                                        </p:attrNameLst>
                                      </p:cBhvr>
                                      <p:to>
                                        <p:strVal val="visible"/>
                                      </p:to>
                                    </p:set>
                                    <p:anim calcmode="lin" valueType="num">
                                      <p:cBhvr>
                                        <p:cTn id="7" dur="1800" fill="hold"/>
                                        <p:tgtEl>
                                          <p:spTgt spid="2"/>
                                        </p:tgtEl>
                                        <p:attrNameLst>
                                          <p:attrName>ppt_x</p:attrName>
                                        </p:attrNameLst>
                                      </p:cBhvr>
                                      <p:tavLst>
                                        <p:tav tm="0">
                                          <p:val>
                                            <p:strVal val="#ppt_x-.2"/>
                                          </p:val>
                                        </p:tav>
                                        <p:tav tm="100000">
                                          <p:val>
                                            <p:strVal val="#ppt_x"/>
                                          </p:val>
                                        </p:tav>
                                      </p:tavLst>
                                    </p:anim>
                                    <p:anim calcmode="lin" valueType="num">
                                      <p:cBhvr>
                                        <p:cTn id="8" dur="18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8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83E776-D9C5-4546-AC9E-77CF5A57F1B7}" type="slidenum">
              <a:rPr lang="en-US" smtClean="0"/>
              <a:pPr/>
              <a:t>‹#›</a:t>
            </a:fld>
            <a:endParaRPr lang="en-US"/>
          </a:p>
        </p:txBody>
      </p:sp>
    </p:spTree>
    <p:extLst>
      <p:ext uri="{BB962C8B-B14F-4D97-AF65-F5344CB8AC3E}">
        <p14:creationId xmlns:p14="http://schemas.microsoft.com/office/powerpoint/2010/main" val="228068426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83E776-D9C5-4546-AC9E-77CF5A57F1B7}" type="slidenum">
              <a:rPr lang="en-US" smtClean="0"/>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700158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83E776-D9C5-4546-AC9E-77CF5A57F1B7}" type="slidenum">
              <a:rPr lang="en-US" smtClean="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925697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83E776-D9C5-4546-AC9E-77CF5A57F1B7}" type="slidenum">
              <a:rPr lang="en-US" smtClean="0"/>
              <a:pPr/>
              <a:t>‹#›</a:t>
            </a:fld>
            <a:endParaRPr lang="en-US"/>
          </a:p>
        </p:txBody>
      </p:sp>
    </p:spTree>
    <p:extLst>
      <p:ext uri="{BB962C8B-B14F-4D97-AF65-F5344CB8AC3E}">
        <p14:creationId xmlns:p14="http://schemas.microsoft.com/office/powerpoint/2010/main" val="21921673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6"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83E776-D9C5-4546-AC9E-77CF5A57F1B7}" type="slidenum">
              <a:rPr lang="en-US" smtClean="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564887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ru-RU" smtClean="0"/>
              <a:t>Образец заголовка</a:t>
            </a:r>
            <a:endParaRPr lang="en-US" dirty="0"/>
          </a:p>
        </p:txBody>
      </p:sp>
      <p:sp>
        <p:nvSpPr>
          <p:cNvPr id="17"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83E776-D9C5-4546-AC9E-77CF5A57F1B7}" type="slidenum">
              <a:rPr lang="en-US" smtClean="0"/>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545647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B44D12-6FE5-4401-84AE-CE447E592573}" type="slidenum">
              <a:rPr lang="en-US" smtClean="0"/>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2591166"/>
      </p:ext>
    </p:extLst>
  </p:cSld>
  <p:clrMapOvr>
    <a:masterClrMapping/>
  </p:clrMapOvr>
  <p:transition>
    <p:plus/>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DB90AA-7DFB-4D30-88C6-E0C91A508D39}" type="slidenum">
              <a:rPr lang="en-US" smtClean="0"/>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9855760"/>
      </p:ext>
    </p:extLst>
  </p:cSld>
  <p:clrMapOvr>
    <a:masterClrMapping/>
  </p:clrMapOvr>
  <p:transition>
    <p:plus/>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47650"/>
            <a:ext cx="5943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5225"/>
            <a:ext cx="2133600" cy="476250"/>
          </a:xfrm>
        </p:spPr>
        <p:txBody>
          <a:bodyPr/>
          <a:lstStyle>
            <a:lvl1pPr>
              <a:defRPr/>
            </a:lvl1pPr>
          </a:lstStyle>
          <a:p>
            <a:endParaRPr lang="en-US"/>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Номер слайда 6"/>
          <p:cNvSpPr>
            <a:spLocks noGrp="1"/>
          </p:cNvSpPr>
          <p:nvPr>
            <p:ph type="sldNum" sz="quarter" idx="12"/>
          </p:nvPr>
        </p:nvSpPr>
        <p:spPr>
          <a:xfrm>
            <a:off x="6553200" y="6245225"/>
            <a:ext cx="2133600" cy="476250"/>
          </a:xfrm>
        </p:spPr>
        <p:txBody>
          <a:bodyPr/>
          <a:lstStyle>
            <a:lvl1pPr>
              <a:defRPr/>
            </a:lvl1pPr>
          </a:lstStyle>
          <a:p>
            <a:fld id="{F3511328-764A-42D4-B21F-4EB1EBCEF720}" type="slidenum">
              <a:rPr lang="en-US"/>
              <a:pPr/>
              <a:t>‹#›</a:t>
            </a:fld>
            <a:endParaRPr lang="en-US"/>
          </a:p>
        </p:txBody>
      </p:sp>
    </p:spTree>
    <p:extLst>
      <p:ext uri="{BB962C8B-B14F-4D97-AF65-F5344CB8AC3E}">
        <p14:creationId xmlns:p14="http://schemas.microsoft.com/office/powerpoint/2010/main" val="1082116693"/>
      </p:ext>
    </p:extLst>
  </p:cSld>
  <p:clrMapOvr>
    <a:masterClrMapping/>
  </p:clrMapOvr>
  <p:transition>
    <p:plus/>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47650"/>
            <a:ext cx="5943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r>
              <a:rPr lang="ru-RU" smtClean="0"/>
              <a:t>Вставка таблицы</a:t>
            </a:r>
            <a:endParaRPr lang="ru-RU"/>
          </a:p>
        </p:txBody>
      </p:sp>
      <p:sp>
        <p:nvSpPr>
          <p:cNvPr id="4" name="Дата 3"/>
          <p:cNvSpPr>
            <a:spLocks noGrp="1"/>
          </p:cNvSpPr>
          <p:nvPr>
            <p:ph type="dt" sz="half" idx="10"/>
          </p:nvPr>
        </p:nvSpPr>
        <p:spPr>
          <a:xfrm>
            <a:off x="457200" y="6245225"/>
            <a:ext cx="2133600" cy="476250"/>
          </a:xfrm>
        </p:spPr>
        <p:txBody>
          <a:bodyPr/>
          <a:lstStyle>
            <a:lvl1pPr>
              <a:defRPr/>
            </a:lvl1pPr>
          </a:lstStyle>
          <a:p>
            <a:endParaRPr lang="en-US"/>
          </a:p>
        </p:txBody>
      </p:sp>
      <p:sp>
        <p:nvSpPr>
          <p:cNvPr id="5" name="Нижний колонтитул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Номер слайда 5"/>
          <p:cNvSpPr>
            <a:spLocks noGrp="1"/>
          </p:cNvSpPr>
          <p:nvPr>
            <p:ph type="sldNum" sz="quarter" idx="12"/>
          </p:nvPr>
        </p:nvSpPr>
        <p:spPr>
          <a:xfrm>
            <a:off x="6553200" y="6245225"/>
            <a:ext cx="2133600" cy="476250"/>
          </a:xfrm>
        </p:spPr>
        <p:txBody>
          <a:bodyPr/>
          <a:lstStyle>
            <a:lvl1pPr>
              <a:defRPr/>
            </a:lvl1pPr>
          </a:lstStyle>
          <a:p>
            <a:fld id="{64750419-A65E-4661-B9C3-8555EDD88F38}" type="slidenum">
              <a:rPr lang="en-US"/>
              <a:pPr/>
              <a:t>‹#›</a:t>
            </a:fld>
            <a:endParaRPr lang="en-US"/>
          </a:p>
        </p:txBody>
      </p:sp>
    </p:spTree>
    <p:extLst>
      <p:ext uri="{BB962C8B-B14F-4D97-AF65-F5344CB8AC3E}">
        <p14:creationId xmlns:p14="http://schemas.microsoft.com/office/powerpoint/2010/main" val="663870593"/>
      </p:ext>
    </p:extLst>
  </p:cSld>
  <p:clrMapOvr>
    <a:masterClrMapping/>
  </p:clrMapOvr>
  <p:transition>
    <p:plu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76A88-0B56-4519-9CA0-BAD7F487B613}" type="slidenum">
              <a:rPr lang="en-US" smtClean="0"/>
              <a:pPr/>
              <a:t>‹#›</a:t>
            </a:fld>
            <a:endParaRPr lang="en-US"/>
          </a:p>
        </p:txBody>
      </p:sp>
    </p:spTree>
    <p:extLst>
      <p:ext uri="{BB962C8B-B14F-4D97-AF65-F5344CB8AC3E}">
        <p14:creationId xmlns:p14="http://schemas.microsoft.com/office/powerpoint/2010/main" val="2281829648"/>
      </p:ext>
    </p:extLst>
  </p:cSld>
  <p:clrMapOvr>
    <a:masterClrMapping/>
  </p:clrMapOvr>
  <p:transition>
    <p:plus/>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E987BC-3C43-4884-A705-95032A191B9E}" type="slidenum">
              <a:rPr lang="en-US" smtClean="0"/>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351422"/>
      </p:ext>
    </p:extLst>
  </p:cSld>
  <p:clrMapOvr>
    <a:masterClrMapping/>
  </p:clrMapOvr>
  <p:transition>
    <p:plus/>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74474-E277-42A2-B050-06E4089F8C7B}" type="slidenum">
              <a:rPr lang="en-US" smtClean="0"/>
              <a:pPr/>
              <a:t>‹#›</a:t>
            </a:fld>
            <a:endParaRPr lang="en-US"/>
          </a:p>
        </p:txBody>
      </p:sp>
    </p:spTree>
    <p:extLst>
      <p:ext uri="{BB962C8B-B14F-4D97-AF65-F5344CB8AC3E}">
        <p14:creationId xmlns:p14="http://schemas.microsoft.com/office/powerpoint/2010/main" val="375736401"/>
      </p:ext>
    </p:extLst>
  </p:cSld>
  <p:clrMapOvr>
    <a:masterClrMapping/>
  </p:clrMapOvr>
  <p:transition>
    <p:plus/>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9575BF-2F50-4BCD-BF23-2F40BF57EA6B}" type="slidenum">
              <a:rPr lang="en-US" smtClean="0"/>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4726200"/>
      </p:ext>
    </p:extLst>
  </p:cSld>
  <p:clrMapOvr>
    <a:masterClrMapping/>
  </p:clrMapOvr>
  <p:transition>
    <p:plus/>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6401CB-A548-4E1C-83BD-42DAA73AEA9C}"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598776"/>
      </p:ext>
    </p:extLst>
  </p:cSld>
  <p:clrMapOvr>
    <a:masterClrMapping/>
  </p:clrMapOvr>
  <p:transition>
    <p:plus/>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ABA295-8904-4B88-978C-FE0E2138BB2B}" type="slidenum">
              <a:rPr lang="en-US" smtClean="0"/>
              <a:pPr/>
              <a:t>‹#›</a:t>
            </a:fld>
            <a:endParaRPr lang="en-US"/>
          </a:p>
        </p:txBody>
      </p:sp>
    </p:spTree>
    <p:extLst>
      <p:ext uri="{BB962C8B-B14F-4D97-AF65-F5344CB8AC3E}">
        <p14:creationId xmlns:p14="http://schemas.microsoft.com/office/powerpoint/2010/main" val="381806381"/>
      </p:ext>
    </p:extLst>
  </p:cSld>
  <p:clrMapOvr>
    <a:masterClrMapping/>
  </p:clrMapOvr>
  <p:transition>
    <p:plus/>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8C499F-0E07-47A0-9C10-7BDD7867305F}" type="slidenum">
              <a:rPr lang="en-US" smtClean="0"/>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7892715"/>
      </p:ext>
    </p:extLst>
  </p:cSld>
  <p:clrMapOvr>
    <a:masterClrMapping/>
  </p:clrMapOvr>
  <p:transition>
    <p:plus/>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5183070"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569B99-E63C-4EAD-8E19-736D0B4F08FD}" type="slidenum">
              <a:rPr lang="en-US" smtClean="0"/>
              <a:pPr/>
              <a:t>‹#›</a:t>
            </a:fld>
            <a:endParaRPr lang="en-US"/>
          </a:p>
        </p:txBody>
      </p:sp>
    </p:spTree>
    <p:extLst>
      <p:ext uri="{BB962C8B-B14F-4D97-AF65-F5344CB8AC3E}">
        <p14:creationId xmlns:p14="http://schemas.microsoft.com/office/powerpoint/2010/main" val="3889626340"/>
      </p:ext>
    </p:extLst>
  </p:cSld>
  <p:clrMapOvr>
    <a:masterClrMapping/>
  </p:clrMapOvr>
  <p:transition>
    <p:plus/>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44000" cy="6858001"/>
            <a:chOff x="0" y="0"/>
            <a:chExt cx="9144000" cy="6858001"/>
          </a:xfrm>
        </p:grpSpPr>
        <p:pic>
          <p:nvPicPr>
            <p:cNvPr id="8" name="Picture 7" descr="SD-PanelContent-V.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l="1" r="14240"/>
            <a:stretch/>
          </p:blipFill>
          <p:spPr>
            <a:xfrm rot="5400000">
              <a:off x="4221675" y="39689"/>
              <a:ext cx="685800" cy="606425"/>
            </a:xfrm>
            <a:prstGeom prst="rect">
              <a:avLst/>
            </a:prstGeom>
          </p:spPr>
        </p:pic>
        <p:pic>
          <p:nvPicPr>
            <p:cNvPr id="11" name="Picture 10"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l="1" r="14240"/>
            <a:stretch/>
          </p:blipFill>
          <p:spPr>
            <a:xfrm rot="5400000">
              <a:off x="4221675" y="6211888"/>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B83E776-D9C5-4546-AC9E-77CF5A57F1B7}" type="slidenum">
              <a:rPr lang="en-US" smtClean="0"/>
              <a:pPr/>
              <a:t>‹#›</a:t>
            </a:fld>
            <a:endParaRPr lang="en-US"/>
          </a:p>
        </p:txBody>
      </p:sp>
    </p:spTree>
    <p:extLst>
      <p:ext uri="{BB962C8B-B14F-4D97-AF65-F5344CB8AC3E}">
        <p14:creationId xmlns:p14="http://schemas.microsoft.com/office/powerpoint/2010/main" val="380736001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741" r:id="rId18"/>
    <p:sldLayoutId id="2147483742" r:id="rId19"/>
  </p:sldLayoutIdLst>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emf"/><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588224" y="6309320"/>
            <a:ext cx="2699792" cy="634752"/>
          </a:xfrm>
        </p:spPr>
        <p:txBody>
          <a:bodyPr/>
          <a:lstStyle/>
          <a:p>
            <a:endParaRPr lang="en-US" sz="2400" dirty="0">
              <a:solidFill>
                <a:schemeClr val="bg1"/>
              </a:solidFill>
            </a:endParaRPr>
          </a:p>
        </p:txBody>
      </p:sp>
      <p:sp>
        <p:nvSpPr>
          <p:cNvPr id="2" name="Подзаголовок 1"/>
          <p:cNvSpPr>
            <a:spLocks noGrp="1"/>
          </p:cNvSpPr>
          <p:nvPr>
            <p:ph type="subTitle" idx="1"/>
          </p:nvPr>
        </p:nvSpPr>
        <p:spPr>
          <a:xfrm>
            <a:off x="755576" y="836712"/>
            <a:ext cx="7056784" cy="3456384"/>
          </a:xfrm>
        </p:spPr>
        <p:txBody>
          <a:bodyPr>
            <a:noAutofit/>
          </a:bodyPr>
          <a:lstStyle/>
          <a:p>
            <a:pPr>
              <a:lnSpc>
                <a:spcPct val="150000"/>
              </a:lnSpc>
              <a:spcAft>
                <a:spcPts val="0"/>
              </a:spcAft>
            </a:pPr>
            <a:r>
              <a:rPr lang="uk-UA" sz="4800" dirty="0">
                <a:latin typeface="Times New Roman"/>
                <a:ea typeface="Times New Roman"/>
              </a:rPr>
              <a:t>10 клас </a:t>
            </a:r>
            <a:endParaRPr lang="uk-UA" sz="2400" dirty="0">
              <a:latin typeface="Times New Roman"/>
              <a:ea typeface="Times New Roman"/>
            </a:endParaRPr>
          </a:p>
          <a:p>
            <a:pPr>
              <a:lnSpc>
                <a:spcPct val="150000"/>
              </a:lnSpc>
              <a:spcAft>
                <a:spcPts val="0"/>
              </a:spcAft>
            </a:pPr>
            <a:r>
              <a:rPr lang="uk-UA" sz="4800" dirty="0">
                <a:latin typeface="Times New Roman"/>
                <a:ea typeface="Times New Roman"/>
              </a:rPr>
              <a:t>Тема. Штучне дихання та його різновиди. Методика та техніка проведення штучного дихання.</a:t>
            </a:r>
            <a:endParaRPr lang="uk-UA" sz="2400" dirty="0">
              <a:latin typeface="Times New Roman"/>
              <a:ea typeface="Times New Roman"/>
            </a:endParaRPr>
          </a:p>
          <a:p>
            <a:pPr algn="ctr"/>
            <a:endParaRPr lang="uk-UA" sz="4800" b="1" i="1" dirty="0" smtClean="0">
              <a:solidFill>
                <a:srgbClr val="FF0000"/>
              </a:solidFill>
              <a:latin typeface="Times New Roman" panose="02020603050405020304" pitchFamily="18" charset="0"/>
              <a:cs typeface="Times New Roman" panose="02020603050405020304" pitchFamily="18" charset="0"/>
            </a:endParaRPr>
          </a:p>
          <a:p>
            <a:pPr algn="ctr"/>
            <a:r>
              <a:rPr lang="uk-UA" sz="4800" b="1" i="1" dirty="0" smtClean="0">
                <a:solidFill>
                  <a:srgbClr val="FF0000"/>
                </a:solidFill>
                <a:latin typeface="Times New Roman" panose="02020603050405020304" pitchFamily="18" charset="0"/>
                <a:cs typeface="Times New Roman" panose="02020603050405020304" pitchFamily="18" charset="0"/>
              </a:rPr>
              <a:t>Методика та варіанти проведення </a:t>
            </a:r>
          </a:p>
          <a:p>
            <a:pPr algn="ctr"/>
            <a:r>
              <a:rPr lang="uk-UA" sz="4800" b="1" i="1" dirty="0" smtClean="0">
                <a:solidFill>
                  <a:srgbClr val="FF0000"/>
                </a:solidFill>
                <a:latin typeface="Times New Roman" panose="02020603050405020304" pitchFamily="18" charset="0"/>
                <a:cs typeface="Times New Roman" panose="02020603050405020304" pitchFamily="18" charset="0"/>
              </a:rPr>
              <a:t>штучного дихання</a:t>
            </a:r>
            <a:endParaRPr lang="uk-UA" sz="4800" b="1" i="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plu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620688"/>
            <a:ext cx="5943600" cy="1143000"/>
          </a:xfrm>
          <a:solidFill>
            <a:schemeClr val="accent1">
              <a:lumMod val="75000"/>
            </a:schemeClr>
          </a:solidFill>
        </p:spPr>
        <p:txBody>
          <a:bodyPr/>
          <a:lstStyle/>
          <a:p>
            <a:r>
              <a:rPr lang="ru-RU" dirty="0">
                <a:solidFill>
                  <a:schemeClr val="bg1"/>
                </a:solidFill>
                <a:latin typeface="Times New Roman" panose="02020603050405020304" pitchFamily="18" charset="0"/>
                <a:cs typeface="Times New Roman" panose="02020603050405020304" pitchFamily="18" charset="0"/>
              </a:rPr>
              <a:t>Метод </a:t>
            </a:r>
            <a:r>
              <a:rPr lang="ru-RU" dirty="0" err="1">
                <a:solidFill>
                  <a:schemeClr val="bg1"/>
                </a:solidFill>
                <a:latin typeface="Times New Roman" panose="02020603050405020304" pitchFamily="18" charset="0"/>
                <a:cs typeface="Times New Roman" panose="02020603050405020304" pitchFamily="18" charset="0"/>
              </a:rPr>
              <a:t>Лаборда</a:t>
            </a:r>
            <a:endParaRPr lang="en-US" dirty="0">
              <a:solidFill>
                <a:schemeClr val="bg1"/>
              </a:solidFill>
              <a:latin typeface="Times New Roman" panose="02020603050405020304" pitchFamily="18" charset="0"/>
              <a:cs typeface="Times New Roman" panose="02020603050405020304" pitchFamily="18" charset="0"/>
            </a:endParaRPr>
          </a:p>
        </p:txBody>
      </p:sp>
      <p:pic>
        <p:nvPicPr>
          <p:cNvPr id="4" name="Рисунок 3" descr="лаборд.png"/>
          <p:cNvPicPr>
            <a:picLocks noChangeAspect="1"/>
          </p:cNvPicPr>
          <p:nvPr/>
        </p:nvPicPr>
        <p:blipFill>
          <a:blip r:embed="rId2" cstate="print"/>
          <a:stretch>
            <a:fillRect/>
          </a:stretch>
        </p:blipFill>
        <p:spPr>
          <a:xfrm>
            <a:off x="395536" y="1916832"/>
            <a:ext cx="3465736" cy="3672408"/>
          </a:xfrm>
          <a:prstGeom prst="roundRect">
            <a:avLst>
              <a:gd name="adj" fmla="val 16667"/>
            </a:avLst>
          </a:prstGeom>
          <a:ln w="76200">
            <a:solidFill>
              <a:schemeClr val="accent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Прямоугольник 1"/>
          <p:cNvSpPr/>
          <p:nvPr/>
        </p:nvSpPr>
        <p:spPr>
          <a:xfrm>
            <a:off x="4139952" y="2564904"/>
            <a:ext cx="4572000" cy="2031325"/>
          </a:xfrm>
          <a:prstGeom prst="rect">
            <a:avLst/>
          </a:prstGeom>
          <a:solidFill>
            <a:schemeClr val="accent1">
              <a:lumMod val="75000"/>
            </a:schemeClr>
          </a:solidFill>
          <a:ln w="76200">
            <a:solidFill>
              <a:schemeClr val="accent1">
                <a:lumMod val="50000"/>
              </a:schemeClr>
            </a:solidFill>
          </a:ln>
        </p:spPr>
        <p:txBody>
          <a:bodyPr>
            <a:spAutoFit/>
          </a:bodyPr>
          <a:lstStyle/>
          <a:p>
            <a:r>
              <a:rPr lang="uk-UA" dirty="0" smtClean="0">
                <a:solidFill>
                  <a:schemeClr val="bg1"/>
                </a:solidFill>
                <a:latin typeface="Times New Roman" panose="02020603050405020304" pitchFamily="18" charset="0"/>
                <a:cs typeface="Times New Roman" panose="02020603050405020304" pitchFamily="18" charset="0"/>
              </a:rPr>
              <a:t>Язик</a:t>
            </a:r>
            <a:r>
              <a:rPr lang="uk-UA" dirty="0">
                <a:solidFill>
                  <a:schemeClr val="bg1"/>
                </a:solidFill>
                <a:latin typeface="Times New Roman" panose="02020603050405020304" pitchFamily="18" charset="0"/>
                <a:cs typeface="Times New Roman" panose="02020603050405020304" pitchFamily="18" charset="0"/>
              </a:rPr>
              <a:t> потерпілого захоплюють і роблять </a:t>
            </a:r>
            <a:endParaRPr lang="uk-UA" dirty="0" smtClean="0">
              <a:solidFill>
                <a:schemeClr val="bg1"/>
              </a:solidFill>
              <a:latin typeface="Times New Roman" panose="02020603050405020304" pitchFamily="18" charset="0"/>
              <a:cs typeface="Times New Roman" panose="02020603050405020304" pitchFamily="18" charset="0"/>
            </a:endParaRPr>
          </a:p>
          <a:p>
            <a:r>
              <a:rPr lang="uk-UA" dirty="0" smtClean="0">
                <a:solidFill>
                  <a:schemeClr val="bg1"/>
                </a:solidFill>
                <a:latin typeface="Times New Roman" panose="02020603050405020304" pitchFamily="18" charset="0"/>
                <a:cs typeface="Times New Roman" panose="02020603050405020304" pitchFamily="18" charset="0"/>
              </a:rPr>
              <a:t>ритмічні</a:t>
            </a:r>
            <a:r>
              <a:rPr lang="uk-UA" dirty="0">
                <a:solidFill>
                  <a:schemeClr val="bg1"/>
                </a:solidFill>
                <a:latin typeface="Times New Roman" panose="02020603050405020304" pitchFamily="18" charset="0"/>
                <a:cs typeface="Times New Roman" panose="02020603050405020304" pitchFamily="18" charset="0"/>
              </a:rPr>
              <a:t> витягування, імітуючи дихальні </a:t>
            </a:r>
            <a:endParaRPr lang="uk-UA" dirty="0" smtClean="0">
              <a:solidFill>
                <a:schemeClr val="bg1"/>
              </a:solidFill>
              <a:latin typeface="Times New Roman" panose="02020603050405020304" pitchFamily="18" charset="0"/>
              <a:cs typeface="Times New Roman" panose="02020603050405020304" pitchFamily="18" charset="0"/>
            </a:endParaRPr>
          </a:p>
          <a:p>
            <a:r>
              <a:rPr lang="uk-UA" dirty="0" smtClean="0">
                <a:solidFill>
                  <a:schemeClr val="bg1"/>
                </a:solidFill>
                <a:latin typeface="Times New Roman" panose="02020603050405020304" pitchFamily="18" charset="0"/>
                <a:cs typeface="Times New Roman" panose="02020603050405020304" pitchFamily="18" charset="0"/>
              </a:rPr>
              <a:t>рухи</a:t>
            </a:r>
            <a:r>
              <a:rPr lang="uk-UA" dirty="0">
                <a:solidFill>
                  <a:schemeClr val="bg1"/>
                </a:solidFill>
                <a:latin typeface="Times New Roman" panose="02020603050405020304" pitchFamily="18" charset="0"/>
                <a:cs typeface="Times New Roman" panose="02020603050405020304" pitchFamily="18" charset="0"/>
              </a:rPr>
              <a:t>. Як правило, цим способом </a:t>
            </a:r>
            <a:endParaRPr lang="uk-UA" dirty="0" smtClean="0">
              <a:solidFill>
                <a:schemeClr val="bg1"/>
              </a:solidFill>
              <a:latin typeface="Times New Roman" panose="02020603050405020304" pitchFamily="18" charset="0"/>
              <a:cs typeface="Times New Roman" panose="02020603050405020304" pitchFamily="18" charset="0"/>
            </a:endParaRPr>
          </a:p>
          <a:p>
            <a:r>
              <a:rPr lang="uk-UA" dirty="0" smtClean="0">
                <a:solidFill>
                  <a:schemeClr val="bg1"/>
                </a:solidFill>
                <a:latin typeface="Times New Roman" panose="02020603050405020304" pitchFamily="18" charset="0"/>
                <a:cs typeface="Times New Roman" panose="02020603050405020304" pitchFamily="18" charset="0"/>
              </a:rPr>
              <a:t>користуються</a:t>
            </a:r>
            <a:r>
              <a:rPr lang="uk-UA" dirty="0">
                <a:solidFill>
                  <a:schemeClr val="bg1"/>
                </a:solidFill>
                <a:latin typeface="Times New Roman" panose="02020603050405020304" pitchFamily="18" charset="0"/>
                <a:cs typeface="Times New Roman" panose="02020603050405020304" pitchFamily="18" charset="0"/>
              </a:rPr>
              <a:t> у тому випадку, коли дихання тільки зупинилося. Опір </a:t>
            </a:r>
            <a:r>
              <a:rPr lang="uk-UA" dirty="0" smtClean="0">
                <a:solidFill>
                  <a:schemeClr val="bg1"/>
                </a:solidFill>
                <a:latin typeface="Times New Roman" panose="02020603050405020304" pitchFamily="18" charset="0"/>
                <a:cs typeface="Times New Roman" panose="02020603050405020304" pitchFamily="18" charset="0"/>
              </a:rPr>
              <a:t>язика,</a:t>
            </a:r>
            <a:r>
              <a:rPr lang="uk-UA" dirty="0">
                <a:solidFill>
                  <a:schemeClr val="bg1"/>
                </a:solidFill>
                <a:latin typeface="Times New Roman" panose="02020603050405020304" pitchFamily="18" charset="0"/>
                <a:cs typeface="Times New Roman" panose="02020603050405020304" pitchFamily="18" charset="0"/>
              </a:rPr>
              <a:t> що з'явився, є доказом того, що дихання у людини </a:t>
            </a:r>
            <a:endParaRPr lang="uk-UA" dirty="0" smtClean="0">
              <a:solidFill>
                <a:schemeClr val="bg1"/>
              </a:solidFill>
              <a:latin typeface="Times New Roman" panose="02020603050405020304" pitchFamily="18" charset="0"/>
              <a:cs typeface="Times New Roman" panose="02020603050405020304" pitchFamily="18" charset="0"/>
            </a:endParaRPr>
          </a:p>
          <a:p>
            <a:r>
              <a:rPr lang="uk-UA" dirty="0" smtClean="0">
                <a:solidFill>
                  <a:schemeClr val="bg1"/>
                </a:solidFill>
                <a:latin typeface="Times New Roman" panose="02020603050405020304" pitchFamily="18" charset="0"/>
                <a:cs typeface="Times New Roman" panose="02020603050405020304" pitchFamily="18" charset="0"/>
              </a:rPr>
              <a:t>відновлюється</a:t>
            </a:r>
            <a:r>
              <a:rPr lang="uk-UA" dirty="0">
                <a:solidFill>
                  <a:schemeClr val="bg1"/>
                </a:solidFill>
                <a:latin typeface="Times New Roman" panose="02020603050405020304" pitchFamily="18" charset="0"/>
                <a:cs typeface="Times New Roman" panose="02020603050405020304" pitchFamily="18" charset="0"/>
              </a:rPr>
              <a:t>.</a:t>
            </a:r>
          </a:p>
        </p:txBody>
      </p:sp>
    </p:spTree>
  </p:cSld>
  <p:clrMapOvr>
    <a:masterClrMapping/>
  </p:clrMapOvr>
  <p:transition>
    <p:plu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45" name="Rectangle 41"/>
          <p:cNvSpPr>
            <a:spLocks noGrp="1" noChangeArrowheads="1"/>
          </p:cNvSpPr>
          <p:nvPr>
            <p:ph type="title"/>
          </p:nvPr>
        </p:nvSpPr>
        <p:spPr>
          <a:xfrm>
            <a:off x="1320882" y="21932"/>
            <a:ext cx="6798734" cy="1303867"/>
          </a:xfrm>
          <a:solidFill>
            <a:schemeClr val="accent1">
              <a:lumMod val="75000"/>
            </a:schemeClr>
          </a:solidFill>
          <a:ln w="38100">
            <a:solidFill>
              <a:schemeClr val="accent1">
                <a:lumMod val="50000"/>
              </a:schemeClr>
            </a:solidFill>
          </a:ln>
        </p:spPr>
        <p:txBody>
          <a:bodyPr/>
          <a:lstStyle/>
          <a:p>
            <a:r>
              <a:rPr lang="ru-RU" dirty="0">
                <a:solidFill>
                  <a:schemeClr val="bg1"/>
                </a:solidFill>
              </a:rPr>
              <a:t>Метод </a:t>
            </a:r>
            <a:r>
              <a:rPr lang="ru-RU" dirty="0" err="1">
                <a:solidFill>
                  <a:schemeClr val="bg1"/>
                </a:solidFill>
              </a:rPr>
              <a:t>Каллістова</a:t>
            </a:r>
            <a:endParaRPr lang="en-US" dirty="0">
              <a:solidFill>
                <a:schemeClr val="bg1"/>
              </a:solidFill>
            </a:endParaRPr>
          </a:p>
        </p:txBody>
      </p:sp>
      <p:sp>
        <p:nvSpPr>
          <p:cNvPr id="431111" name="Freeform 7"/>
          <p:cNvSpPr>
            <a:spLocks/>
          </p:cNvSpPr>
          <p:nvPr/>
        </p:nvSpPr>
        <p:spPr bwMode="gray">
          <a:xfrm>
            <a:off x="1726754" y="1503720"/>
            <a:ext cx="7016750" cy="3106738"/>
          </a:xfrm>
          <a:custGeom>
            <a:avLst/>
            <a:gdLst/>
            <a:ahLst/>
            <a:cxnLst>
              <a:cxn ang="0">
                <a:pos x="496" y="157"/>
              </a:cxn>
              <a:cxn ang="0">
                <a:pos x="0" y="0"/>
              </a:cxn>
              <a:cxn ang="0">
                <a:pos x="231" y="124"/>
              </a:cxn>
              <a:cxn ang="0">
                <a:pos x="4282" y="2025"/>
              </a:cxn>
              <a:cxn ang="0">
                <a:pos x="3974" y="2298"/>
              </a:cxn>
              <a:cxn ang="0">
                <a:pos x="5190" y="2065"/>
              </a:cxn>
              <a:cxn ang="0">
                <a:pos x="5039" y="1268"/>
              </a:cxn>
              <a:cxn ang="0">
                <a:pos x="4748" y="1507"/>
              </a:cxn>
              <a:cxn ang="0">
                <a:pos x="496" y="157"/>
              </a:cxn>
            </a:cxnLst>
            <a:rect l="0" t="0" r="r" b="b"/>
            <a:pathLst>
              <a:path w="5190" h="2298">
                <a:moveTo>
                  <a:pt x="496" y="157"/>
                </a:moveTo>
                <a:lnTo>
                  <a:pt x="0" y="0"/>
                </a:lnTo>
                <a:lnTo>
                  <a:pt x="231" y="124"/>
                </a:lnTo>
                <a:lnTo>
                  <a:pt x="4282" y="2025"/>
                </a:lnTo>
                <a:lnTo>
                  <a:pt x="3974" y="2298"/>
                </a:lnTo>
                <a:lnTo>
                  <a:pt x="5190" y="2065"/>
                </a:lnTo>
                <a:lnTo>
                  <a:pt x="5039" y="1268"/>
                </a:lnTo>
                <a:lnTo>
                  <a:pt x="4748" y="1507"/>
                </a:lnTo>
                <a:lnTo>
                  <a:pt x="496" y="157"/>
                </a:lnTo>
                <a:close/>
              </a:path>
            </a:pathLst>
          </a:custGeom>
          <a:solidFill>
            <a:schemeClr val="accent1">
              <a:lumMod val="75000"/>
            </a:schemeClr>
          </a:solidFill>
          <a:ln w="38100" cap="flat" cmpd="sng">
            <a:solidFill>
              <a:schemeClr val="accent1">
                <a:lumMod val="50000"/>
              </a:schemeClr>
            </a:solidFill>
            <a:prstDash val="solid"/>
            <a:round/>
            <a:headEnd/>
            <a:tailEnd/>
          </a:ln>
          <a:effectLst/>
        </p:spPr>
        <p:txBody>
          <a:bodyPr wrap="none" anchor="ctr"/>
          <a:lstStyle/>
          <a:p>
            <a:endParaRPr lang="ru-RU">
              <a:solidFill>
                <a:schemeClr val="bg1"/>
              </a:solidFill>
            </a:endParaRPr>
          </a:p>
        </p:txBody>
      </p:sp>
      <p:sp>
        <p:nvSpPr>
          <p:cNvPr id="431114" name="AutoShape 10"/>
          <p:cNvSpPr>
            <a:spLocks noChangeArrowheads="1"/>
          </p:cNvSpPr>
          <p:nvPr/>
        </p:nvSpPr>
        <p:spPr bwMode="gray">
          <a:xfrm>
            <a:off x="2747516" y="1835508"/>
            <a:ext cx="214313" cy="131762"/>
          </a:xfrm>
          <a:prstGeom prst="can">
            <a:avLst>
              <a:gd name="adj" fmla="val 39796"/>
            </a:avLst>
          </a:prstGeom>
          <a:gradFill rotWithShape="1">
            <a:gsLst>
              <a:gs pos="0">
                <a:srgbClr val="008000"/>
              </a:gs>
              <a:gs pos="50000">
                <a:srgbClr val="008000">
                  <a:gamma/>
                  <a:tint val="35686"/>
                  <a:invGamma/>
                </a:srgbClr>
              </a:gs>
              <a:gs pos="100000">
                <a:srgbClr val="008000"/>
              </a:gs>
            </a:gsLst>
            <a:lin ang="0" scaled="1"/>
          </a:gradFill>
          <a:ln w="9525">
            <a:solidFill>
              <a:schemeClr val="accent1">
                <a:lumMod val="50000"/>
              </a:schemeClr>
            </a:solidFill>
            <a:round/>
            <a:headEnd/>
            <a:tailEnd/>
          </a:ln>
          <a:effectLst/>
        </p:spPr>
        <p:txBody>
          <a:bodyPr wrap="none" anchor="ctr"/>
          <a:lstStyle/>
          <a:p>
            <a:endParaRPr lang="ru-RU"/>
          </a:p>
        </p:txBody>
      </p:sp>
      <p:sp>
        <p:nvSpPr>
          <p:cNvPr id="431115" name="AutoShape 11"/>
          <p:cNvSpPr>
            <a:spLocks noChangeArrowheads="1"/>
          </p:cNvSpPr>
          <p:nvPr/>
        </p:nvSpPr>
        <p:spPr bwMode="gray">
          <a:xfrm>
            <a:off x="3606354" y="2148245"/>
            <a:ext cx="250825" cy="182563"/>
          </a:xfrm>
          <a:prstGeom prst="can">
            <a:avLst>
              <a:gd name="adj" fmla="val 27343"/>
            </a:avLst>
          </a:prstGeom>
          <a:gradFill rotWithShape="1">
            <a:gsLst>
              <a:gs pos="0">
                <a:srgbClr val="008000"/>
              </a:gs>
              <a:gs pos="50000">
                <a:srgbClr val="008000">
                  <a:gamma/>
                  <a:tint val="35686"/>
                  <a:invGamma/>
                </a:srgbClr>
              </a:gs>
              <a:gs pos="100000">
                <a:srgbClr val="008000"/>
              </a:gs>
            </a:gsLst>
            <a:lin ang="0" scaled="1"/>
          </a:gradFill>
          <a:ln w="9525">
            <a:solidFill>
              <a:schemeClr val="accent1">
                <a:lumMod val="50000"/>
              </a:schemeClr>
            </a:solidFill>
            <a:round/>
            <a:headEnd/>
            <a:tailEnd/>
          </a:ln>
          <a:effectLst/>
        </p:spPr>
        <p:txBody>
          <a:bodyPr wrap="none" anchor="ctr"/>
          <a:lstStyle/>
          <a:p>
            <a:endParaRPr lang="ru-RU"/>
          </a:p>
        </p:txBody>
      </p:sp>
      <p:sp>
        <p:nvSpPr>
          <p:cNvPr id="431116" name="AutoShape 12"/>
          <p:cNvSpPr>
            <a:spLocks noChangeArrowheads="1"/>
          </p:cNvSpPr>
          <p:nvPr/>
        </p:nvSpPr>
        <p:spPr bwMode="gray">
          <a:xfrm>
            <a:off x="4541391" y="2449870"/>
            <a:ext cx="341313" cy="290513"/>
          </a:xfrm>
          <a:prstGeom prst="can">
            <a:avLst>
              <a:gd name="adj" fmla="val 25000"/>
            </a:avLst>
          </a:prstGeom>
          <a:gradFill rotWithShape="1">
            <a:gsLst>
              <a:gs pos="0">
                <a:srgbClr val="008000"/>
              </a:gs>
              <a:gs pos="50000">
                <a:srgbClr val="008000">
                  <a:gamma/>
                  <a:tint val="35686"/>
                  <a:invGamma/>
                </a:srgbClr>
              </a:gs>
              <a:gs pos="100000">
                <a:srgbClr val="008000"/>
              </a:gs>
            </a:gsLst>
            <a:lin ang="0" scaled="1"/>
          </a:gradFill>
          <a:ln w="9525">
            <a:solidFill>
              <a:schemeClr val="accent1">
                <a:lumMod val="50000"/>
              </a:schemeClr>
            </a:solidFill>
            <a:round/>
            <a:headEnd/>
            <a:tailEnd/>
          </a:ln>
          <a:effectLst/>
        </p:spPr>
        <p:txBody>
          <a:bodyPr wrap="none" anchor="ctr"/>
          <a:lstStyle/>
          <a:p>
            <a:endParaRPr lang="ru-RU"/>
          </a:p>
        </p:txBody>
      </p:sp>
      <p:sp>
        <p:nvSpPr>
          <p:cNvPr id="431118" name="AutoShape 14"/>
          <p:cNvSpPr>
            <a:spLocks noChangeArrowheads="1"/>
          </p:cNvSpPr>
          <p:nvPr/>
        </p:nvSpPr>
        <p:spPr bwMode="gray">
          <a:xfrm>
            <a:off x="6790879" y="3072170"/>
            <a:ext cx="536575" cy="647700"/>
          </a:xfrm>
          <a:prstGeom prst="can">
            <a:avLst>
              <a:gd name="adj" fmla="val 21420"/>
            </a:avLst>
          </a:prstGeom>
          <a:gradFill rotWithShape="1">
            <a:gsLst>
              <a:gs pos="0">
                <a:srgbClr val="008000"/>
              </a:gs>
              <a:gs pos="50000">
                <a:srgbClr val="008000">
                  <a:gamma/>
                  <a:tint val="35686"/>
                  <a:invGamma/>
                </a:srgbClr>
              </a:gs>
              <a:gs pos="100000">
                <a:srgbClr val="008000"/>
              </a:gs>
            </a:gsLst>
            <a:lin ang="0" scaled="1"/>
          </a:gradFill>
          <a:ln w="9525">
            <a:solidFill>
              <a:schemeClr val="accent1">
                <a:lumMod val="50000"/>
              </a:schemeClr>
            </a:solidFill>
            <a:round/>
            <a:headEnd/>
            <a:tailEnd/>
          </a:ln>
          <a:effectLst/>
        </p:spPr>
        <p:txBody>
          <a:bodyPr wrap="none" anchor="ctr"/>
          <a:lstStyle/>
          <a:p>
            <a:endParaRPr lang="ru-RU"/>
          </a:p>
        </p:txBody>
      </p:sp>
      <p:sp>
        <p:nvSpPr>
          <p:cNvPr id="431119" name="AutoShape 15"/>
          <p:cNvSpPr>
            <a:spLocks noChangeArrowheads="1"/>
          </p:cNvSpPr>
          <p:nvPr/>
        </p:nvSpPr>
        <p:spPr bwMode="gray">
          <a:xfrm>
            <a:off x="5639941" y="2811820"/>
            <a:ext cx="422275" cy="404813"/>
          </a:xfrm>
          <a:prstGeom prst="can">
            <a:avLst>
              <a:gd name="adj" fmla="val 21667"/>
            </a:avLst>
          </a:prstGeom>
          <a:gradFill rotWithShape="1">
            <a:gsLst>
              <a:gs pos="0">
                <a:srgbClr val="008000"/>
              </a:gs>
              <a:gs pos="50000">
                <a:srgbClr val="008000">
                  <a:gamma/>
                  <a:tint val="35686"/>
                  <a:invGamma/>
                </a:srgbClr>
              </a:gs>
              <a:gs pos="100000">
                <a:srgbClr val="008000"/>
              </a:gs>
            </a:gsLst>
            <a:lin ang="0" scaled="1"/>
          </a:gradFill>
          <a:ln w="9525">
            <a:solidFill>
              <a:schemeClr val="accent1">
                <a:lumMod val="50000"/>
              </a:schemeClr>
            </a:solidFill>
            <a:round/>
            <a:headEnd/>
            <a:tailEnd/>
          </a:ln>
          <a:effectLst/>
        </p:spPr>
        <p:txBody>
          <a:bodyPr wrap="none" anchor="ctr"/>
          <a:lstStyle/>
          <a:p>
            <a:endParaRPr lang="ru-RU"/>
          </a:p>
        </p:txBody>
      </p:sp>
      <p:sp>
        <p:nvSpPr>
          <p:cNvPr id="431120" name="Text Box 16"/>
          <p:cNvSpPr txBox="1">
            <a:spLocks noChangeArrowheads="1"/>
          </p:cNvSpPr>
          <p:nvPr/>
        </p:nvSpPr>
        <p:spPr bwMode="black">
          <a:xfrm>
            <a:off x="2401441" y="1197333"/>
            <a:ext cx="866775" cy="369332"/>
          </a:xfrm>
          <a:prstGeom prst="rect">
            <a:avLst/>
          </a:prstGeom>
          <a:solidFill>
            <a:schemeClr val="accent1">
              <a:lumMod val="75000"/>
            </a:schemeClr>
          </a:solidFill>
          <a:ln w="38100" algn="ctr">
            <a:solidFill>
              <a:schemeClr val="accent1">
                <a:lumMod val="50000"/>
              </a:schemeClr>
            </a:solidFill>
            <a:miter lim="800000"/>
            <a:headEnd/>
            <a:tailEnd/>
          </a:ln>
          <a:effectLst/>
        </p:spPr>
        <p:txBody>
          <a:bodyPr>
            <a:spAutoFit/>
          </a:bodyPr>
          <a:lstStyle/>
          <a:p>
            <a:pPr algn="ctr" eaLnBrk="0" hangingPunct="0">
              <a:spcBef>
                <a:spcPct val="50000"/>
              </a:spcBef>
            </a:pPr>
            <a:r>
              <a:rPr lang="en-US" b="1" dirty="0" smtClean="0">
                <a:solidFill>
                  <a:schemeClr val="bg1"/>
                </a:solidFill>
              </a:rPr>
              <a:t>1</a:t>
            </a:r>
            <a:endParaRPr lang="en-US" b="1" dirty="0">
              <a:solidFill>
                <a:schemeClr val="bg1"/>
              </a:solidFill>
            </a:endParaRPr>
          </a:p>
        </p:txBody>
      </p:sp>
      <p:sp>
        <p:nvSpPr>
          <p:cNvPr id="431121" name="Text Box 17"/>
          <p:cNvSpPr txBox="1">
            <a:spLocks noChangeArrowheads="1"/>
          </p:cNvSpPr>
          <p:nvPr/>
        </p:nvSpPr>
        <p:spPr bwMode="black">
          <a:xfrm>
            <a:off x="3293616" y="1211620"/>
            <a:ext cx="866775" cy="369332"/>
          </a:xfrm>
          <a:prstGeom prst="rect">
            <a:avLst/>
          </a:prstGeom>
          <a:solidFill>
            <a:schemeClr val="accent1">
              <a:lumMod val="75000"/>
            </a:schemeClr>
          </a:solidFill>
          <a:ln w="38100" algn="ctr">
            <a:solidFill>
              <a:schemeClr val="accent1">
                <a:lumMod val="50000"/>
              </a:schemeClr>
            </a:solidFill>
            <a:miter lim="800000"/>
            <a:headEnd/>
            <a:tailEnd/>
          </a:ln>
          <a:effectLst/>
        </p:spPr>
        <p:txBody>
          <a:bodyPr>
            <a:spAutoFit/>
          </a:bodyPr>
          <a:lstStyle/>
          <a:p>
            <a:pPr algn="ctr" eaLnBrk="0" hangingPunct="0">
              <a:spcBef>
                <a:spcPct val="50000"/>
              </a:spcBef>
            </a:pPr>
            <a:r>
              <a:rPr lang="en-US" b="1" dirty="0" smtClean="0">
                <a:solidFill>
                  <a:schemeClr val="bg1"/>
                </a:solidFill>
              </a:rPr>
              <a:t> </a:t>
            </a:r>
            <a:r>
              <a:rPr lang="en-US" b="1" dirty="0">
                <a:solidFill>
                  <a:schemeClr val="bg1"/>
                </a:solidFill>
              </a:rPr>
              <a:t>2</a:t>
            </a:r>
          </a:p>
        </p:txBody>
      </p:sp>
      <p:sp>
        <p:nvSpPr>
          <p:cNvPr id="431122" name="Text Box 18"/>
          <p:cNvSpPr txBox="1">
            <a:spLocks noChangeArrowheads="1"/>
          </p:cNvSpPr>
          <p:nvPr/>
        </p:nvSpPr>
        <p:spPr bwMode="black">
          <a:xfrm>
            <a:off x="4276279" y="1214795"/>
            <a:ext cx="866775" cy="369332"/>
          </a:xfrm>
          <a:prstGeom prst="rect">
            <a:avLst/>
          </a:prstGeom>
          <a:solidFill>
            <a:schemeClr val="accent1">
              <a:lumMod val="75000"/>
            </a:schemeClr>
          </a:solidFill>
          <a:ln w="38100" algn="ctr">
            <a:solidFill>
              <a:schemeClr val="accent1">
                <a:lumMod val="50000"/>
              </a:schemeClr>
            </a:solidFill>
            <a:miter lim="800000"/>
            <a:headEnd/>
            <a:tailEnd/>
          </a:ln>
          <a:effectLst/>
        </p:spPr>
        <p:txBody>
          <a:bodyPr>
            <a:spAutoFit/>
          </a:bodyPr>
          <a:lstStyle/>
          <a:p>
            <a:pPr algn="ctr" eaLnBrk="0" hangingPunct="0">
              <a:spcBef>
                <a:spcPct val="50000"/>
              </a:spcBef>
            </a:pPr>
            <a:r>
              <a:rPr lang="en-US" b="1" dirty="0" smtClean="0">
                <a:solidFill>
                  <a:schemeClr val="bg1"/>
                </a:solidFill>
              </a:rPr>
              <a:t>3</a:t>
            </a:r>
            <a:endParaRPr lang="en-US" b="1" dirty="0">
              <a:solidFill>
                <a:schemeClr val="bg1"/>
              </a:solidFill>
            </a:endParaRPr>
          </a:p>
        </p:txBody>
      </p:sp>
      <p:sp>
        <p:nvSpPr>
          <p:cNvPr id="431123" name="Text Box 19"/>
          <p:cNvSpPr txBox="1">
            <a:spLocks noChangeArrowheads="1"/>
          </p:cNvSpPr>
          <p:nvPr/>
        </p:nvSpPr>
        <p:spPr bwMode="black">
          <a:xfrm>
            <a:off x="5408166" y="1208445"/>
            <a:ext cx="868363" cy="369332"/>
          </a:xfrm>
          <a:prstGeom prst="rect">
            <a:avLst/>
          </a:prstGeom>
          <a:solidFill>
            <a:schemeClr val="accent1">
              <a:lumMod val="75000"/>
            </a:schemeClr>
          </a:solidFill>
          <a:ln w="38100" algn="ctr">
            <a:solidFill>
              <a:schemeClr val="accent1">
                <a:lumMod val="50000"/>
              </a:schemeClr>
            </a:solidFill>
            <a:miter lim="800000"/>
            <a:headEnd/>
            <a:tailEnd/>
          </a:ln>
          <a:effectLst/>
        </p:spPr>
        <p:txBody>
          <a:bodyPr>
            <a:spAutoFit/>
          </a:bodyPr>
          <a:lstStyle/>
          <a:p>
            <a:pPr algn="ctr" eaLnBrk="0" hangingPunct="0">
              <a:spcBef>
                <a:spcPct val="50000"/>
              </a:spcBef>
            </a:pPr>
            <a:r>
              <a:rPr lang="en-US" b="1" dirty="0" smtClean="0">
                <a:solidFill>
                  <a:schemeClr val="bg1"/>
                </a:solidFill>
              </a:rPr>
              <a:t>4</a:t>
            </a:r>
            <a:endParaRPr lang="en-US" b="1" dirty="0">
              <a:solidFill>
                <a:schemeClr val="bg1"/>
              </a:solidFill>
            </a:endParaRPr>
          </a:p>
        </p:txBody>
      </p:sp>
      <p:sp>
        <p:nvSpPr>
          <p:cNvPr id="431124" name="Text Box 20"/>
          <p:cNvSpPr txBox="1">
            <a:spLocks noChangeArrowheads="1"/>
          </p:cNvSpPr>
          <p:nvPr/>
        </p:nvSpPr>
        <p:spPr bwMode="black">
          <a:xfrm>
            <a:off x="6598791" y="1205270"/>
            <a:ext cx="868363" cy="369332"/>
          </a:xfrm>
          <a:prstGeom prst="rect">
            <a:avLst/>
          </a:prstGeom>
          <a:solidFill>
            <a:schemeClr val="accent1">
              <a:lumMod val="75000"/>
            </a:schemeClr>
          </a:solidFill>
          <a:ln w="38100" algn="ctr">
            <a:solidFill>
              <a:schemeClr val="accent1">
                <a:lumMod val="50000"/>
              </a:schemeClr>
            </a:solidFill>
            <a:miter lim="800000"/>
            <a:headEnd/>
            <a:tailEnd/>
          </a:ln>
          <a:effectLst/>
        </p:spPr>
        <p:txBody>
          <a:bodyPr>
            <a:spAutoFit/>
          </a:bodyPr>
          <a:lstStyle/>
          <a:p>
            <a:pPr algn="ctr" eaLnBrk="0" hangingPunct="0">
              <a:spcBef>
                <a:spcPct val="50000"/>
              </a:spcBef>
            </a:pPr>
            <a:r>
              <a:rPr lang="en-US" b="1" dirty="0" smtClean="0">
                <a:solidFill>
                  <a:schemeClr val="bg1"/>
                </a:solidFill>
              </a:rPr>
              <a:t>5</a:t>
            </a:r>
            <a:endParaRPr lang="en-US" b="1" dirty="0">
              <a:solidFill>
                <a:schemeClr val="bg1"/>
              </a:solidFill>
            </a:endParaRPr>
          </a:p>
        </p:txBody>
      </p:sp>
      <p:sp>
        <p:nvSpPr>
          <p:cNvPr id="431127" name="Text Box 23"/>
          <p:cNvSpPr txBox="1">
            <a:spLocks noChangeArrowheads="1"/>
          </p:cNvSpPr>
          <p:nvPr/>
        </p:nvSpPr>
        <p:spPr bwMode="gray">
          <a:xfrm>
            <a:off x="323528" y="2031539"/>
            <a:ext cx="2265363" cy="646331"/>
          </a:xfrm>
          <a:prstGeom prst="rect">
            <a:avLst/>
          </a:prstGeom>
          <a:solidFill>
            <a:schemeClr val="accent1">
              <a:lumMod val="75000"/>
            </a:schemeClr>
          </a:solidFill>
          <a:ln w="38100" algn="ctr">
            <a:solidFill>
              <a:schemeClr val="accent1">
                <a:lumMod val="50000"/>
              </a:schemeClr>
            </a:solidFill>
            <a:miter lim="800000"/>
            <a:headEnd/>
            <a:tailEnd/>
          </a:ln>
          <a:effectLst/>
        </p:spPr>
        <p:txBody>
          <a:bodyPr>
            <a:spAutoFit/>
          </a:bodyPr>
          <a:lstStyle/>
          <a:p>
            <a:pPr>
              <a:spcBef>
                <a:spcPct val="50000"/>
              </a:spcBef>
            </a:pPr>
            <a:r>
              <a:rPr lang="en-US" b="1" dirty="0">
                <a:solidFill>
                  <a:schemeClr val="bg1"/>
                </a:solidFill>
              </a:rPr>
              <a:t> </a:t>
            </a:r>
            <a:r>
              <a:rPr lang="ru-RU" b="1" dirty="0" err="1">
                <a:solidFill>
                  <a:schemeClr val="bg1"/>
                </a:solidFill>
              </a:rPr>
              <a:t>Постраждалого</a:t>
            </a:r>
            <a:r>
              <a:rPr lang="ru-RU" b="1" dirty="0">
                <a:solidFill>
                  <a:schemeClr val="bg1"/>
                </a:solidFill>
              </a:rPr>
              <a:t> </a:t>
            </a:r>
            <a:r>
              <a:rPr lang="ru-RU" b="1" dirty="0" err="1">
                <a:solidFill>
                  <a:schemeClr val="bg1"/>
                </a:solidFill>
              </a:rPr>
              <a:t>кладуть</a:t>
            </a:r>
            <a:r>
              <a:rPr lang="ru-RU" b="1" dirty="0">
                <a:solidFill>
                  <a:schemeClr val="bg1"/>
                </a:solidFill>
              </a:rPr>
              <a:t> на </a:t>
            </a:r>
            <a:r>
              <a:rPr lang="ru-RU" b="1" dirty="0" err="1">
                <a:solidFill>
                  <a:schemeClr val="bg1"/>
                </a:solidFill>
              </a:rPr>
              <a:t>живіт</a:t>
            </a:r>
            <a:endParaRPr lang="en-US" b="1" dirty="0">
              <a:solidFill>
                <a:schemeClr val="bg1"/>
              </a:solidFill>
            </a:endParaRPr>
          </a:p>
        </p:txBody>
      </p:sp>
      <p:sp>
        <p:nvSpPr>
          <p:cNvPr id="431128" name="Text Box 24"/>
          <p:cNvSpPr txBox="1">
            <a:spLocks noChangeArrowheads="1"/>
          </p:cNvSpPr>
          <p:nvPr/>
        </p:nvSpPr>
        <p:spPr bwMode="gray">
          <a:xfrm>
            <a:off x="1619672" y="2751619"/>
            <a:ext cx="2405062" cy="646331"/>
          </a:xfrm>
          <a:prstGeom prst="rect">
            <a:avLst/>
          </a:prstGeom>
          <a:solidFill>
            <a:schemeClr val="accent1">
              <a:lumMod val="75000"/>
            </a:schemeClr>
          </a:solidFill>
          <a:ln w="38100" algn="ctr">
            <a:solidFill>
              <a:schemeClr val="accent1">
                <a:lumMod val="50000"/>
              </a:schemeClr>
            </a:solidFill>
            <a:miter lim="800000"/>
            <a:headEnd/>
            <a:tailEnd/>
          </a:ln>
          <a:effectLst/>
        </p:spPr>
        <p:txBody>
          <a:bodyPr>
            <a:spAutoFit/>
          </a:bodyPr>
          <a:lstStyle/>
          <a:p>
            <a:pPr>
              <a:spcBef>
                <a:spcPct val="50000"/>
              </a:spcBef>
            </a:pPr>
            <a:r>
              <a:rPr lang="en-US" b="1" dirty="0">
                <a:solidFill>
                  <a:schemeClr val="bg1"/>
                </a:solidFill>
              </a:rPr>
              <a:t> </a:t>
            </a:r>
            <a:r>
              <a:rPr lang="ru-RU" b="1" dirty="0" err="1">
                <a:solidFill>
                  <a:schemeClr val="bg1"/>
                </a:solidFill>
              </a:rPr>
              <a:t>Рятувальник</a:t>
            </a:r>
            <a:r>
              <a:rPr lang="ru-RU" b="1" dirty="0">
                <a:solidFill>
                  <a:schemeClr val="bg1"/>
                </a:solidFill>
              </a:rPr>
              <a:t> </a:t>
            </a:r>
            <a:r>
              <a:rPr lang="ru-RU" b="1" dirty="0" err="1">
                <a:solidFill>
                  <a:schemeClr val="bg1"/>
                </a:solidFill>
              </a:rPr>
              <a:t>стає</a:t>
            </a:r>
            <a:r>
              <a:rPr lang="ru-RU" b="1" dirty="0">
                <a:solidFill>
                  <a:schemeClr val="bg1"/>
                </a:solidFill>
              </a:rPr>
              <a:t> над </a:t>
            </a:r>
            <a:r>
              <a:rPr lang="ru-RU" b="1" dirty="0" err="1">
                <a:solidFill>
                  <a:schemeClr val="bg1"/>
                </a:solidFill>
              </a:rPr>
              <a:t>постраждалим</a:t>
            </a:r>
            <a:endParaRPr lang="en-US" b="1" dirty="0">
              <a:solidFill>
                <a:schemeClr val="bg1"/>
              </a:solidFill>
            </a:endParaRPr>
          </a:p>
        </p:txBody>
      </p:sp>
      <p:sp>
        <p:nvSpPr>
          <p:cNvPr id="431129" name="Text Box 25"/>
          <p:cNvSpPr txBox="1">
            <a:spLocks noChangeArrowheads="1"/>
          </p:cNvSpPr>
          <p:nvPr/>
        </p:nvSpPr>
        <p:spPr bwMode="gray">
          <a:xfrm>
            <a:off x="2699792" y="3399691"/>
            <a:ext cx="2640384" cy="923330"/>
          </a:xfrm>
          <a:prstGeom prst="rect">
            <a:avLst/>
          </a:prstGeom>
          <a:solidFill>
            <a:schemeClr val="accent1">
              <a:lumMod val="75000"/>
            </a:schemeClr>
          </a:solidFill>
          <a:ln w="38100" algn="ctr">
            <a:solidFill>
              <a:schemeClr val="accent1">
                <a:lumMod val="50000"/>
              </a:schemeClr>
            </a:solidFill>
            <a:miter lim="800000"/>
            <a:headEnd/>
            <a:tailEnd/>
          </a:ln>
          <a:effectLst/>
        </p:spPr>
        <p:txBody>
          <a:bodyPr wrap="square">
            <a:spAutoFit/>
          </a:bodyPr>
          <a:lstStyle/>
          <a:p>
            <a:pPr algn="just">
              <a:spcBef>
                <a:spcPct val="50000"/>
              </a:spcBef>
            </a:pPr>
            <a:r>
              <a:rPr lang="en-US" b="1" dirty="0">
                <a:solidFill>
                  <a:schemeClr val="bg1"/>
                </a:solidFill>
              </a:rPr>
              <a:t> </a:t>
            </a:r>
            <a:r>
              <a:rPr lang="ru-RU" b="1" dirty="0">
                <a:solidFill>
                  <a:schemeClr val="bg1"/>
                </a:solidFill>
              </a:rPr>
              <a:t>На спину, через лопатки, </a:t>
            </a:r>
            <a:r>
              <a:rPr lang="ru-RU" b="1" dirty="0" err="1">
                <a:solidFill>
                  <a:schemeClr val="bg1"/>
                </a:solidFill>
              </a:rPr>
              <a:t>протягують</a:t>
            </a:r>
            <a:r>
              <a:rPr lang="ru-RU" b="1" dirty="0">
                <a:solidFill>
                  <a:schemeClr val="bg1"/>
                </a:solidFill>
              </a:rPr>
              <a:t> рушник</a:t>
            </a:r>
            <a:endParaRPr lang="en-US" b="1" dirty="0">
              <a:solidFill>
                <a:schemeClr val="bg1"/>
              </a:solidFill>
            </a:endParaRPr>
          </a:p>
        </p:txBody>
      </p:sp>
      <p:sp>
        <p:nvSpPr>
          <p:cNvPr id="431130" name="Text Box 26"/>
          <p:cNvSpPr txBox="1">
            <a:spLocks noChangeArrowheads="1"/>
          </p:cNvSpPr>
          <p:nvPr/>
        </p:nvSpPr>
        <p:spPr bwMode="gray">
          <a:xfrm>
            <a:off x="3419872" y="4263787"/>
            <a:ext cx="3216051" cy="646331"/>
          </a:xfrm>
          <a:prstGeom prst="rect">
            <a:avLst/>
          </a:prstGeom>
          <a:solidFill>
            <a:schemeClr val="accent1">
              <a:lumMod val="75000"/>
            </a:schemeClr>
          </a:solidFill>
          <a:ln w="38100" algn="ctr">
            <a:solidFill>
              <a:schemeClr val="accent1">
                <a:lumMod val="50000"/>
              </a:schemeClr>
            </a:solidFill>
            <a:miter lim="800000"/>
            <a:headEnd/>
            <a:tailEnd/>
          </a:ln>
          <a:effectLst/>
        </p:spPr>
        <p:txBody>
          <a:bodyPr wrap="square">
            <a:spAutoFit/>
          </a:bodyPr>
          <a:lstStyle/>
          <a:p>
            <a:pPr>
              <a:spcBef>
                <a:spcPct val="50000"/>
              </a:spcBef>
            </a:pPr>
            <a:r>
              <a:rPr lang="ru-RU" b="1" dirty="0" err="1">
                <a:solidFill>
                  <a:schemeClr val="bg1"/>
                </a:solidFill>
              </a:rPr>
              <a:t>Його</a:t>
            </a:r>
            <a:r>
              <a:rPr lang="ru-RU" b="1" dirty="0">
                <a:solidFill>
                  <a:schemeClr val="bg1"/>
                </a:solidFill>
              </a:rPr>
              <a:t> </a:t>
            </a:r>
            <a:r>
              <a:rPr lang="ru-RU" b="1" dirty="0" err="1">
                <a:solidFill>
                  <a:schemeClr val="bg1"/>
                </a:solidFill>
              </a:rPr>
              <a:t>кінці</a:t>
            </a:r>
            <a:r>
              <a:rPr lang="ru-RU" b="1" dirty="0">
                <a:solidFill>
                  <a:schemeClr val="bg1"/>
                </a:solidFill>
              </a:rPr>
              <a:t> </a:t>
            </a:r>
            <a:r>
              <a:rPr lang="ru-RU" b="1" dirty="0" err="1">
                <a:solidFill>
                  <a:schemeClr val="bg1"/>
                </a:solidFill>
              </a:rPr>
              <a:t>проводять</a:t>
            </a:r>
            <a:r>
              <a:rPr lang="ru-RU" b="1" dirty="0">
                <a:solidFill>
                  <a:schemeClr val="bg1"/>
                </a:solidFill>
              </a:rPr>
              <a:t> </a:t>
            </a:r>
            <a:r>
              <a:rPr lang="ru-RU" b="1" dirty="0" err="1">
                <a:solidFill>
                  <a:schemeClr val="bg1"/>
                </a:solidFill>
              </a:rPr>
              <a:t>під</a:t>
            </a:r>
            <a:r>
              <a:rPr lang="ru-RU" b="1" dirty="0">
                <a:solidFill>
                  <a:schemeClr val="bg1"/>
                </a:solidFill>
              </a:rPr>
              <a:t> </a:t>
            </a:r>
            <a:r>
              <a:rPr lang="ru-RU" b="1" dirty="0" err="1">
                <a:solidFill>
                  <a:schemeClr val="bg1"/>
                </a:solidFill>
              </a:rPr>
              <a:t>пахвами</a:t>
            </a:r>
            <a:r>
              <a:rPr lang="ru-RU" b="1" dirty="0">
                <a:solidFill>
                  <a:schemeClr val="bg1"/>
                </a:solidFill>
              </a:rPr>
              <a:t> до переду</a:t>
            </a:r>
            <a:endParaRPr lang="en-US" b="1" dirty="0">
              <a:solidFill>
                <a:schemeClr val="bg1"/>
              </a:solidFill>
            </a:endParaRPr>
          </a:p>
        </p:txBody>
      </p:sp>
      <p:sp>
        <p:nvSpPr>
          <p:cNvPr id="431131" name="Text Box 27"/>
          <p:cNvSpPr txBox="1">
            <a:spLocks noChangeArrowheads="1"/>
          </p:cNvSpPr>
          <p:nvPr/>
        </p:nvSpPr>
        <p:spPr bwMode="gray">
          <a:xfrm>
            <a:off x="4572000" y="4839851"/>
            <a:ext cx="4040039" cy="923330"/>
          </a:xfrm>
          <a:prstGeom prst="rect">
            <a:avLst/>
          </a:prstGeom>
          <a:solidFill>
            <a:schemeClr val="accent1">
              <a:lumMod val="75000"/>
            </a:schemeClr>
          </a:solidFill>
          <a:ln w="38100" algn="ctr">
            <a:solidFill>
              <a:schemeClr val="accent1">
                <a:lumMod val="50000"/>
              </a:schemeClr>
            </a:solidFill>
            <a:miter lim="800000"/>
            <a:headEnd/>
            <a:tailEnd/>
          </a:ln>
          <a:effectLst/>
        </p:spPr>
        <p:txBody>
          <a:bodyPr wrap="square">
            <a:spAutoFit/>
          </a:bodyPr>
          <a:lstStyle/>
          <a:p>
            <a:pPr>
              <a:spcBef>
                <a:spcPct val="50000"/>
              </a:spcBef>
            </a:pPr>
            <a:r>
              <a:rPr lang="ru-RU" b="1" dirty="0" err="1">
                <a:solidFill>
                  <a:schemeClr val="bg1"/>
                </a:solidFill>
              </a:rPr>
              <a:t>Рятівник</a:t>
            </a:r>
            <a:r>
              <a:rPr lang="ru-RU" b="1" dirty="0">
                <a:solidFill>
                  <a:schemeClr val="bg1"/>
                </a:solidFill>
              </a:rPr>
              <a:t> </a:t>
            </a:r>
            <a:r>
              <a:rPr lang="ru-RU" b="1" dirty="0" err="1">
                <a:solidFill>
                  <a:schemeClr val="bg1"/>
                </a:solidFill>
              </a:rPr>
              <a:t>бере</a:t>
            </a:r>
            <a:r>
              <a:rPr lang="ru-RU" b="1" dirty="0">
                <a:solidFill>
                  <a:schemeClr val="bg1"/>
                </a:solidFill>
              </a:rPr>
              <a:t> </a:t>
            </a:r>
            <a:r>
              <a:rPr lang="ru-RU" b="1" dirty="0" err="1">
                <a:solidFill>
                  <a:schemeClr val="bg1"/>
                </a:solidFill>
              </a:rPr>
              <a:t>кінці</a:t>
            </a:r>
            <a:r>
              <a:rPr lang="ru-RU" b="1" dirty="0">
                <a:solidFill>
                  <a:schemeClr val="bg1"/>
                </a:solidFill>
              </a:rPr>
              <a:t> рушника </a:t>
            </a:r>
            <a:r>
              <a:rPr lang="ru-RU" b="1" dirty="0" err="1">
                <a:solidFill>
                  <a:schemeClr val="bg1"/>
                </a:solidFill>
              </a:rPr>
              <a:t>і</a:t>
            </a:r>
            <a:r>
              <a:rPr lang="ru-RU" b="1" dirty="0">
                <a:solidFill>
                  <a:schemeClr val="bg1"/>
                </a:solidFill>
              </a:rPr>
              <a:t> </a:t>
            </a:r>
            <a:r>
              <a:rPr lang="ru-RU" b="1" dirty="0" err="1">
                <a:solidFill>
                  <a:schemeClr val="bg1"/>
                </a:solidFill>
              </a:rPr>
              <a:t>ритмічно</a:t>
            </a:r>
            <a:r>
              <a:rPr lang="ru-RU" b="1" dirty="0">
                <a:solidFill>
                  <a:schemeClr val="bg1"/>
                </a:solidFill>
              </a:rPr>
              <a:t> </a:t>
            </a:r>
            <a:r>
              <a:rPr lang="ru-RU" b="1" dirty="0" err="1">
                <a:solidFill>
                  <a:schemeClr val="bg1"/>
                </a:solidFill>
              </a:rPr>
              <a:t>піднімає</a:t>
            </a:r>
            <a:r>
              <a:rPr lang="ru-RU" b="1" dirty="0">
                <a:solidFill>
                  <a:schemeClr val="bg1"/>
                </a:solidFill>
              </a:rPr>
              <a:t> та </a:t>
            </a:r>
            <a:r>
              <a:rPr lang="ru-RU" b="1" dirty="0" err="1">
                <a:solidFill>
                  <a:schemeClr val="bg1"/>
                </a:solidFill>
              </a:rPr>
              <a:t>опускає</a:t>
            </a:r>
            <a:r>
              <a:rPr lang="ru-RU" b="1" dirty="0">
                <a:solidFill>
                  <a:schemeClr val="bg1"/>
                </a:solidFill>
              </a:rPr>
              <a:t> </a:t>
            </a:r>
            <a:r>
              <a:rPr lang="ru-RU" b="1" dirty="0" err="1">
                <a:solidFill>
                  <a:schemeClr val="bg1"/>
                </a:solidFill>
              </a:rPr>
              <a:t>тіло</a:t>
            </a:r>
            <a:r>
              <a:rPr lang="ru-RU" b="1" dirty="0">
                <a:solidFill>
                  <a:schemeClr val="bg1"/>
                </a:solidFill>
              </a:rPr>
              <a:t> </a:t>
            </a:r>
            <a:r>
              <a:rPr lang="ru-RU" b="1" dirty="0" err="1">
                <a:solidFill>
                  <a:schemeClr val="bg1"/>
                </a:solidFill>
              </a:rPr>
              <a:t>постраждалого</a:t>
            </a:r>
            <a:endParaRPr lang="en-US" b="1" dirty="0">
              <a:solidFill>
                <a:schemeClr val="bg1"/>
              </a:solidFill>
            </a:endParaRPr>
          </a:p>
        </p:txBody>
      </p:sp>
      <p:cxnSp>
        <p:nvCxnSpPr>
          <p:cNvPr id="431132" name="AutoShape 28"/>
          <p:cNvCxnSpPr>
            <a:cxnSpLocks noChangeShapeType="1"/>
            <a:stCxn id="431114" idx="3"/>
            <a:endCxn id="431127" idx="0"/>
          </p:cNvCxnSpPr>
          <p:nvPr/>
        </p:nvCxnSpPr>
        <p:spPr bwMode="gray">
          <a:xfrm rot="5400000">
            <a:off x="2123308" y="1300173"/>
            <a:ext cx="64269" cy="1398463"/>
          </a:xfrm>
          <a:prstGeom prst="bentConnector3">
            <a:avLst>
              <a:gd name="adj1" fmla="val 50000"/>
            </a:avLst>
          </a:prstGeom>
          <a:noFill/>
          <a:ln w="38100">
            <a:solidFill>
              <a:schemeClr val="accent1">
                <a:lumMod val="50000"/>
              </a:schemeClr>
            </a:solidFill>
            <a:miter lim="800000"/>
            <a:headEnd/>
            <a:tailEnd/>
          </a:ln>
          <a:effectLst/>
        </p:spPr>
      </p:cxnSp>
      <p:cxnSp>
        <p:nvCxnSpPr>
          <p:cNvPr id="431133" name="AutoShape 29"/>
          <p:cNvCxnSpPr>
            <a:cxnSpLocks noChangeShapeType="1"/>
            <a:stCxn id="431115" idx="3"/>
            <a:endCxn id="431128" idx="0"/>
          </p:cNvCxnSpPr>
          <p:nvPr/>
        </p:nvCxnSpPr>
        <p:spPr bwMode="gray">
          <a:xfrm rot="5400000">
            <a:off x="3066580" y="2086431"/>
            <a:ext cx="420811" cy="909564"/>
          </a:xfrm>
          <a:prstGeom prst="bentConnector3">
            <a:avLst>
              <a:gd name="adj1" fmla="val 50000"/>
            </a:avLst>
          </a:prstGeom>
          <a:noFill/>
          <a:ln w="38100">
            <a:solidFill>
              <a:schemeClr val="accent1">
                <a:lumMod val="50000"/>
              </a:schemeClr>
            </a:solidFill>
            <a:miter lim="800000"/>
            <a:headEnd/>
            <a:tailEnd/>
          </a:ln>
          <a:effectLst/>
        </p:spPr>
      </p:cxnSp>
      <p:cxnSp>
        <p:nvCxnSpPr>
          <p:cNvPr id="431134" name="AutoShape 30"/>
          <p:cNvCxnSpPr>
            <a:cxnSpLocks noChangeShapeType="1"/>
            <a:stCxn id="431116" idx="3"/>
            <a:endCxn id="431129" idx="0"/>
          </p:cNvCxnSpPr>
          <p:nvPr/>
        </p:nvCxnSpPr>
        <p:spPr bwMode="gray">
          <a:xfrm rot="5400000">
            <a:off x="4036362" y="2724005"/>
            <a:ext cx="659308" cy="692064"/>
          </a:xfrm>
          <a:prstGeom prst="bentConnector3">
            <a:avLst>
              <a:gd name="adj1" fmla="val 64936"/>
            </a:avLst>
          </a:prstGeom>
          <a:noFill/>
          <a:ln w="9525">
            <a:solidFill>
              <a:schemeClr val="accent1">
                <a:lumMod val="50000"/>
              </a:schemeClr>
            </a:solidFill>
            <a:miter lim="800000"/>
            <a:headEnd/>
            <a:tailEnd/>
          </a:ln>
          <a:effectLst/>
        </p:spPr>
      </p:cxnSp>
      <p:cxnSp>
        <p:nvCxnSpPr>
          <p:cNvPr id="431135" name="AutoShape 31"/>
          <p:cNvCxnSpPr>
            <a:cxnSpLocks noChangeShapeType="1"/>
          </p:cNvCxnSpPr>
          <p:nvPr/>
        </p:nvCxnSpPr>
        <p:spPr bwMode="gray">
          <a:xfrm rot="5400000">
            <a:off x="4964069" y="3295654"/>
            <a:ext cx="1047154" cy="823181"/>
          </a:xfrm>
          <a:prstGeom prst="bentConnector3">
            <a:avLst>
              <a:gd name="adj1" fmla="val 82242"/>
            </a:avLst>
          </a:prstGeom>
          <a:noFill/>
          <a:ln w="38100">
            <a:solidFill>
              <a:schemeClr val="accent1">
                <a:lumMod val="50000"/>
              </a:schemeClr>
            </a:solidFill>
            <a:miter lim="800000"/>
            <a:headEnd/>
            <a:tailEnd/>
          </a:ln>
          <a:effectLst/>
        </p:spPr>
      </p:cxnSp>
      <p:cxnSp>
        <p:nvCxnSpPr>
          <p:cNvPr id="431136" name="AutoShape 32"/>
          <p:cNvCxnSpPr>
            <a:cxnSpLocks noChangeShapeType="1"/>
            <a:stCxn id="431118" idx="3"/>
            <a:endCxn id="431131" idx="0"/>
          </p:cNvCxnSpPr>
          <p:nvPr/>
        </p:nvCxnSpPr>
        <p:spPr bwMode="gray">
          <a:xfrm rot="5400000">
            <a:off x="6265604" y="4046287"/>
            <a:ext cx="1119981" cy="467147"/>
          </a:xfrm>
          <a:prstGeom prst="bentConnector3">
            <a:avLst>
              <a:gd name="adj1" fmla="val 70097"/>
            </a:avLst>
          </a:prstGeom>
          <a:noFill/>
          <a:ln w="38100">
            <a:solidFill>
              <a:schemeClr val="accent1">
                <a:lumMod val="50000"/>
              </a:schemeClr>
            </a:solidFill>
            <a:miter lim="800000"/>
            <a:headEnd/>
            <a:tailEnd/>
          </a:ln>
          <a:effectLst/>
        </p:spPr>
      </p:cxnSp>
      <p:sp>
        <p:nvSpPr>
          <p:cNvPr id="431137" name="AutoShape 33"/>
          <p:cNvSpPr>
            <a:spLocks noChangeArrowheads="1"/>
          </p:cNvSpPr>
          <p:nvPr/>
        </p:nvSpPr>
        <p:spPr bwMode="gray">
          <a:xfrm>
            <a:off x="6790879" y="1548170"/>
            <a:ext cx="536575" cy="1639888"/>
          </a:xfrm>
          <a:prstGeom prst="can">
            <a:avLst>
              <a:gd name="adj" fmla="val 27945"/>
            </a:avLst>
          </a:prstGeom>
          <a:gradFill rotWithShape="1">
            <a:gsLst>
              <a:gs pos="0">
                <a:schemeClr val="folHlink"/>
              </a:gs>
              <a:gs pos="50000">
                <a:schemeClr val="folHlink">
                  <a:gamma/>
                  <a:tint val="35686"/>
                  <a:invGamma/>
                </a:schemeClr>
              </a:gs>
              <a:gs pos="100000">
                <a:schemeClr val="folHlink"/>
              </a:gs>
            </a:gsLst>
            <a:lin ang="0" scaled="1"/>
          </a:gradFill>
          <a:ln w="9525">
            <a:solidFill>
              <a:schemeClr val="accent1">
                <a:lumMod val="50000"/>
              </a:schemeClr>
            </a:solidFill>
            <a:round/>
            <a:headEnd/>
            <a:tailEnd/>
          </a:ln>
          <a:effectLst/>
        </p:spPr>
        <p:txBody>
          <a:bodyPr wrap="none" anchor="ctr"/>
          <a:lstStyle/>
          <a:p>
            <a:endParaRPr lang="ru-RU"/>
          </a:p>
        </p:txBody>
      </p:sp>
      <p:sp>
        <p:nvSpPr>
          <p:cNvPr id="431138" name="AutoShape 34"/>
          <p:cNvSpPr>
            <a:spLocks noChangeArrowheads="1"/>
          </p:cNvSpPr>
          <p:nvPr/>
        </p:nvSpPr>
        <p:spPr bwMode="gray">
          <a:xfrm>
            <a:off x="5639941" y="1544995"/>
            <a:ext cx="422275" cy="1358900"/>
          </a:xfrm>
          <a:prstGeom prst="can">
            <a:avLst>
              <a:gd name="adj" fmla="val 27398"/>
            </a:avLst>
          </a:prstGeom>
          <a:gradFill rotWithShape="1">
            <a:gsLst>
              <a:gs pos="0">
                <a:schemeClr val="folHlink"/>
              </a:gs>
              <a:gs pos="50000">
                <a:schemeClr val="folHlink">
                  <a:gamma/>
                  <a:tint val="35686"/>
                  <a:invGamma/>
                </a:schemeClr>
              </a:gs>
              <a:gs pos="100000">
                <a:schemeClr val="folHlink"/>
              </a:gs>
            </a:gsLst>
            <a:lin ang="0" scaled="1"/>
          </a:gradFill>
          <a:ln w="9525">
            <a:solidFill>
              <a:schemeClr val="accent1">
                <a:lumMod val="50000"/>
              </a:schemeClr>
            </a:solidFill>
            <a:round/>
            <a:headEnd/>
            <a:tailEnd/>
          </a:ln>
          <a:effectLst/>
        </p:spPr>
        <p:txBody>
          <a:bodyPr wrap="none" anchor="ctr"/>
          <a:lstStyle/>
          <a:p>
            <a:endParaRPr lang="ru-RU"/>
          </a:p>
        </p:txBody>
      </p:sp>
      <p:sp>
        <p:nvSpPr>
          <p:cNvPr id="431139" name="AutoShape 35"/>
          <p:cNvSpPr>
            <a:spLocks noChangeArrowheads="1"/>
          </p:cNvSpPr>
          <p:nvPr/>
        </p:nvSpPr>
        <p:spPr bwMode="gray">
          <a:xfrm>
            <a:off x="4541391" y="1541820"/>
            <a:ext cx="341313" cy="996950"/>
          </a:xfrm>
          <a:prstGeom prst="can">
            <a:avLst>
              <a:gd name="adj" fmla="val 28209"/>
            </a:avLst>
          </a:prstGeom>
          <a:gradFill rotWithShape="1">
            <a:gsLst>
              <a:gs pos="0">
                <a:schemeClr val="folHlink"/>
              </a:gs>
              <a:gs pos="50000">
                <a:schemeClr val="folHlink">
                  <a:gamma/>
                  <a:tint val="35686"/>
                  <a:invGamma/>
                </a:schemeClr>
              </a:gs>
              <a:gs pos="100000">
                <a:schemeClr val="folHlink"/>
              </a:gs>
            </a:gsLst>
            <a:lin ang="0" scaled="1"/>
          </a:gradFill>
          <a:ln w="9525">
            <a:solidFill>
              <a:schemeClr val="accent1">
                <a:lumMod val="50000"/>
              </a:schemeClr>
            </a:solidFill>
            <a:round/>
            <a:headEnd/>
            <a:tailEnd/>
          </a:ln>
          <a:effectLst/>
        </p:spPr>
        <p:txBody>
          <a:bodyPr wrap="none" anchor="ctr"/>
          <a:lstStyle/>
          <a:p>
            <a:endParaRPr lang="ru-RU"/>
          </a:p>
        </p:txBody>
      </p:sp>
      <p:sp>
        <p:nvSpPr>
          <p:cNvPr id="431140" name="AutoShape 36"/>
          <p:cNvSpPr>
            <a:spLocks noChangeArrowheads="1"/>
          </p:cNvSpPr>
          <p:nvPr/>
        </p:nvSpPr>
        <p:spPr bwMode="gray">
          <a:xfrm>
            <a:off x="3606354" y="1548170"/>
            <a:ext cx="250825" cy="654050"/>
          </a:xfrm>
          <a:prstGeom prst="can">
            <a:avLst>
              <a:gd name="adj" fmla="val 23806"/>
            </a:avLst>
          </a:prstGeom>
          <a:gradFill rotWithShape="1">
            <a:gsLst>
              <a:gs pos="0">
                <a:schemeClr val="folHlink"/>
              </a:gs>
              <a:gs pos="50000">
                <a:schemeClr val="folHlink">
                  <a:gamma/>
                  <a:tint val="35686"/>
                  <a:invGamma/>
                </a:schemeClr>
              </a:gs>
              <a:gs pos="100000">
                <a:schemeClr val="folHlink"/>
              </a:gs>
            </a:gsLst>
            <a:lin ang="0" scaled="1"/>
          </a:gradFill>
          <a:ln w="9525">
            <a:solidFill>
              <a:schemeClr val="accent1">
                <a:lumMod val="50000"/>
              </a:schemeClr>
            </a:solidFill>
            <a:round/>
            <a:headEnd/>
            <a:tailEnd/>
          </a:ln>
          <a:effectLst/>
        </p:spPr>
        <p:txBody>
          <a:bodyPr wrap="none" anchor="ctr"/>
          <a:lstStyle/>
          <a:p>
            <a:endParaRPr lang="ru-RU"/>
          </a:p>
        </p:txBody>
      </p:sp>
      <p:sp>
        <p:nvSpPr>
          <p:cNvPr id="431141" name="AutoShape 37"/>
          <p:cNvSpPr>
            <a:spLocks noChangeArrowheads="1"/>
          </p:cNvSpPr>
          <p:nvPr/>
        </p:nvSpPr>
        <p:spPr bwMode="gray">
          <a:xfrm>
            <a:off x="2747516" y="1549758"/>
            <a:ext cx="214313" cy="339725"/>
          </a:xfrm>
          <a:prstGeom prst="can">
            <a:avLst>
              <a:gd name="adj" fmla="val 26911"/>
            </a:avLst>
          </a:prstGeom>
          <a:gradFill rotWithShape="1">
            <a:gsLst>
              <a:gs pos="0">
                <a:schemeClr val="folHlink"/>
              </a:gs>
              <a:gs pos="50000">
                <a:schemeClr val="folHlink">
                  <a:gamma/>
                  <a:tint val="35686"/>
                  <a:invGamma/>
                </a:schemeClr>
              </a:gs>
              <a:gs pos="100000">
                <a:schemeClr val="folHlink"/>
              </a:gs>
            </a:gsLst>
            <a:lin ang="0" scaled="1"/>
          </a:gradFill>
          <a:ln w="9525">
            <a:solidFill>
              <a:schemeClr val="accent1">
                <a:lumMod val="50000"/>
              </a:schemeClr>
            </a:solidFill>
            <a:round/>
            <a:headEnd/>
            <a:tailEnd/>
          </a:ln>
          <a:effectLst/>
        </p:spPr>
        <p:txBody>
          <a:bodyPr wrap="none" anchor="ctr"/>
          <a:lstStyle/>
          <a:p>
            <a:endParaRPr lang="ru-RU"/>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13" y="3516598"/>
            <a:ext cx="2044100" cy="2792722"/>
          </a:xfrm>
          <a:prstGeom prst="rect">
            <a:avLst/>
          </a:prstGeom>
          <a:solidFill>
            <a:schemeClr val="accent1">
              <a:lumMod val="75000"/>
            </a:schemeClr>
          </a:solidFill>
          <a:ln w="76200">
            <a:solidFill>
              <a:schemeClr val="accent1">
                <a:lumMod val="50000"/>
              </a:schemeClr>
            </a:solidFill>
          </a:ln>
        </p:spPr>
      </p:pic>
    </p:spTree>
  </p:cSld>
  <p:clrMapOvr>
    <a:masterClrMapping/>
  </p:clrMapOvr>
  <p:transition>
    <p:plu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24588" y="116632"/>
            <a:ext cx="6798734" cy="1303867"/>
          </a:xfrm>
          <a:solidFill>
            <a:schemeClr val="accent1">
              <a:lumMod val="75000"/>
            </a:schemeClr>
          </a:solidFill>
        </p:spPr>
        <p:txBody>
          <a:bodyPr>
            <a:normAutofit/>
          </a:bodyPr>
          <a:lstStyle/>
          <a:p>
            <a:pPr algn="ctr"/>
            <a:r>
              <a:rPr lang="uk-UA" sz="2400" b="1" i="1" dirty="0">
                <a:solidFill>
                  <a:schemeClr val="bg1"/>
                </a:solidFill>
              </a:rPr>
              <a:t>Особливості штучної вентиляції легень в осіб різного віку</a:t>
            </a:r>
            <a:endParaRPr lang="ru-RU" sz="2400" b="1" i="1" dirty="0">
              <a:solidFill>
                <a:schemeClr val="bg1"/>
              </a:solidFill>
            </a:endParaRPr>
          </a:p>
        </p:txBody>
      </p:sp>
      <p:graphicFrame>
        <p:nvGraphicFramePr>
          <p:cNvPr id="4" name="Объект 3"/>
          <p:cNvGraphicFramePr>
            <a:graphicFrameLocks noGrp="1"/>
          </p:cNvGraphicFramePr>
          <p:nvPr>
            <p:ph idx="1"/>
            <p:extLst/>
          </p:nvPr>
        </p:nvGraphicFramePr>
        <p:xfrm>
          <a:off x="342901" y="1287462"/>
          <a:ext cx="8562108" cy="5262764"/>
        </p:xfrm>
        <a:graphic>
          <a:graphicData uri="http://schemas.openxmlformats.org/drawingml/2006/table">
            <a:tbl>
              <a:tblPr firstRow="1" bandRow="1">
                <a:tableStyleId>{5C22544A-7EE6-4342-B048-85BDC9FD1C3A}</a:tableStyleId>
              </a:tblPr>
              <a:tblGrid>
                <a:gridCol w="2140527">
                  <a:extLst>
                    <a:ext uri="{9D8B030D-6E8A-4147-A177-3AD203B41FA5}">
                      <a16:colId xmlns:a16="http://schemas.microsoft.com/office/drawing/2014/main" xmlns="" val="20000"/>
                    </a:ext>
                  </a:extLst>
                </a:gridCol>
                <a:gridCol w="2140527">
                  <a:extLst>
                    <a:ext uri="{9D8B030D-6E8A-4147-A177-3AD203B41FA5}">
                      <a16:colId xmlns:a16="http://schemas.microsoft.com/office/drawing/2014/main" xmlns="" val="20001"/>
                    </a:ext>
                  </a:extLst>
                </a:gridCol>
                <a:gridCol w="2140527">
                  <a:extLst>
                    <a:ext uri="{9D8B030D-6E8A-4147-A177-3AD203B41FA5}">
                      <a16:colId xmlns:a16="http://schemas.microsoft.com/office/drawing/2014/main" xmlns="" val="20002"/>
                    </a:ext>
                  </a:extLst>
                </a:gridCol>
                <a:gridCol w="2140527">
                  <a:extLst>
                    <a:ext uri="{9D8B030D-6E8A-4147-A177-3AD203B41FA5}">
                      <a16:colId xmlns:a16="http://schemas.microsoft.com/office/drawing/2014/main" xmlns="" val="20003"/>
                    </a:ext>
                  </a:extLst>
                </a:gridCol>
              </a:tblGrid>
              <a:tr h="1018511">
                <a:tc>
                  <a:txBody>
                    <a:bodyPr/>
                    <a:lstStyle/>
                    <a:p>
                      <a:pPr algn="ctr"/>
                      <a:r>
                        <a:rPr lang="uk-UA" sz="2400" b="1" i="1" dirty="0"/>
                        <a:t>Вік</a:t>
                      </a:r>
                      <a:endParaRPr lang="ru-RU" sz="2400" b="1" i="1" dirty="0"/>
                    </a:p>
                  </a:txBody>
                  <a:tcPr/>
                </a:tc>
                <a:tc>
                  <a:txBody>
                    <a:bodyPr/>
                    <a:lstStyle/>
                    <a:p>
                      <a:pPr algn="ctr"/>
                      <a:r>
                        <a:rPr lang="uk-UA" sz="1600" b="1" i="1" dirty="0"/>
                        <a:t>Дорослий (понад 8 років)</a:t>
                      </a:r>
                      <a:endParaRPr lang="ru-RU" sz="1600" b="1" i="1" dirty="0"/>
                    </a:p>
                  </a:txBody>
                  <a:tcPr/>
                </a:tc>
                <a:tc>
                  <a:txBody>
                    <a:bodyPr/>
                    <a:lstStyle/>
                    <a:p>
                      <a:pPr algn="ctr"/>
                      <a:r>
                        <a:rPr lang="uk-UA" sz="1600" b="1" i="1" dirty="0"/>
                        <a:t>Дитина  (1-8 років)</a:t>
                      </a:r>
                      <a:endParaRPr lang="ru-RU" sz="1600" b="1" i="1" dirty="0"/>
                    </a:p>
                  </a:txBody>
                  <a:tcPr/>
                </a:tc>
                <a:tc>
                  <a:txBody>
                    <a:bodyPr/>
                    <a:lstStyle/>
                    <a:p>
                      <a:pPr algn="ctr"/>
                      <a:r>
                        <a:rPr lang="uk-UA" sz="1600" b="1" i="1" dirty="0"/>
                        <a:t>Немовля (до 1 року)</a:t>
                      </a:r>
                      <a:endParaRPr lang="ru-RU" sz="1600" b="1" i="1" dirty="0"/>
                    </a:p>
                  </a:txBody>
                  <a:tcPr/>
                </a:tc>
                <a:extLst>
                  <a:ext uri="{0D108BD9-81ED-4DB2-BD59-A6C34878D82A}">
                    <a16:rowId xmlns:a16="http://schemas.microsoft.com/office/drawing/2014/main" xmlns="" val="10000"/>
                  </a:ext>
                </a:extLst>
              </a:tr>
              <a:tr h="1018511">
                <a:tc>
                  <a:txBody>
                    <a:bodyPr/>
                    <a:lstStyle/>
                    <a:p>
                      <a:pPr algn="ctr"/>
                      <a:r>
                        <a:rPr lang="uk-UA" sz="2400" b="1" i="1" dirty="0"/>
                        <a:t>Положення голови</a:t>
                      </a:r>
                      <a:endParaRPr lang="ru-RU" sz="2400" b="1" i="1" dirty="0"/>
                    </a:p>
                  </a:txBody>
                  <a:tcPr>
                    <a:solidFill>
                      <a:schemeClr val="accent1"/>
                    </a:solidFill>
                  </a:tcPr>
                </a:tc>
                <a:tc gridSpan="2">
                  <a:txBody>
                    <a:bodyPr/>
                    <a:lstStyle/>
                    <a:p>
                      <a:pPr algn="ctr"/>
                      <a:r>
                        <a:rPr lang="uk-UA" sz="1800" b="1" i="1" dirty="0"/>
                        <a:t>Голову закидають, підборіддя піднімають</a:t>
                      </a:r>
                      <a:endParaRPr lang="ru-RU" sz="1800" b="1" i="1" dirty="0"/>
                    </a:p>
                  </a:txBody>
                  <a:tcPr>
                    <a:solidFill>
                      <a:schemeClr val="accent1"/>
                    </a:solidFill>
                  </a:tcPr>
                </a:tc>
                <a:tc hMerge="1">
                  <a:txBody>
                    <a:bodyPr/>
                    <a:lstStyle/>
                    <a:p>
                      <a:endParaRPr lang="ru-RU" dirty="0"/>
                    </a:p>
                  </a:txBody>
                  <a:tcPr>
                    <a:solidFill>
                      <a:schemeClr val="accent1"/>
                    </a:solidFill>
                  </a:tcPr>
                </a:tc>
                <a:tc>
                  <a:txBody>
                    <a:bodyPr/>
                    <a:lstStyle/>
                    <a:p>
                      <a:pPr algn="ctr"/>
                      <a:r>
                        <a:rPr lang="uk-UA" sz="1800" b="1" i="1" dirty="0"/>
                        <a:t>Голову злегка закидають</a:t>
                      </a:r>
                      <a:endParaRPr lang="ru-RU" sz="1800" b="1" i="1" dirty="0"/>
                    </a:p>
                  </a:txBody>
                  <a:tcPr>
                    <a:solidFill>
                      <a:schemeClr val="accent1"/>
                    </a:solidFill>
                  </a:tcPr>
                </a:tc>
                <a:extLst>
                  <a:ext uri="{0D108BD9-81ED-4DB2-BD59-A6C34878D82A}">
                    <a16:rowId xmlns:a16="http://schemas.microsoft.com/office/drawing/2014/main" xmlns="" val="10001"/>
                  </a:ext>
                </a:extLst>
              </a:tr>
              <a:tr h="1018511">
                <a:tc>
                  <a:txBody>
                    <a:bodyPr/>
                    <a:lstStyle/>
                    <a:p>
                      <a:pPr algn="ctr"/>
                      <a:r>
                        <a:rPr lang="uk-UA" sz="2400" b="1" i="1" dirty="0"/>
                        <a:t>Положення носа</a:t>
                      </a:r>
                      <a:endParaRPr lang="ru-RU" sz="2400" b="1" i="1" dirty="0"/>
                    </a:p>
                  </a:txBody>
                  <a:tcPr>
                    <a:solidFill>
                      <a:schemeClr val="accent1"/>
                    </a:solidFill>
                  </a:tcPr>
                </a:tc>
                <a:tc gridSpan="2">
                  <a:txBody>
                    <a:bodyPr/>
                    <a:lstStyle/>
                    <a:p>
                      <a:pPr algn="ctr"/>
                      <a:r>
                        <a:rPr lang="uk-UA" sz="1800" b="1" i="1" dirty="0"/>
                        <a:t>Ніздрі щільно затискають великим і вказівним пальцями</a:t>
                      </a:r>
                      <a:endParaRPr lang="ru-RU" sz="1800" b="1" i="1" dirty="0"/>
                    </a:p>
                  </a:txBody>
                  <a:tcPr>
                    <a:solidFill>
                      <a:schemeClr val="accent1"/>
                    </a:solidFill>
                  </a:tcPr>
                </a:tc>
                <a:tc hMerge="1">
                  <a:txBody>
                    <a:bodyPr/>
                    <a:lstStyle/>
                    <a:p>
                      <a:endParaRPr lang="ru-RU" dirty="0"/>
                    </a:p>
                  </a:txBody>
                  <a:tcPr>
                    <a:solidFill>
                      <a:schemeClr val="accent1"/>
                    </a:solidFill>
                  </a:tcPr>
                </a:tc>
                <a:tc rowSpan="2">
                  <a:txBody>
                    <a:bodyPr/>
                    <a:lstStyle/>
                    <a:p>
                      <a:pPr algn="ctr"/>
                      <a:endParaRPr lang="uk-UA" sz="1800" b="1" i="1" dirty="0"/>
                    </a:p>
                    <a:p>
                      <a:pPr algn="ctr"/>
                      <a:endParaRPr lang="uk-UA" sz="1800" b="1" i="1" dirty="0"/>
                    </a:p>
                    <a:p>
                      <a:pPr algn="ctr"/>
                      <a:r>
                        <a:rPr lang="uk-UA" sz="1800" b="1" i="1" dirty="0"/>
                        <a:t>Щільно охоплюють губами рот і ніс постраждалого</a:t>
                      </a:r>
                      <a:endParaRPr lang="ru-RU" sz="1800" b="1" i="1" dirty="0"/>
                    </a:p>
                  </a:txBody>
                  <a:tcPr>
                    <a:solidFill>
                      <a:schemeClr val="accent1"/>
                    </a:solidFill>
                  </a:tcPr>
                </a:tc>
                <a:extLst>
                  <a:ext uri="{0D108BD9-81ED-4DB2-BD59-A6C34878D82A}">
                    <a16:rowId xmlns:a16="http://schemas.microsoft.com/office/drawing/2014/main" xmlns="" val="10002"/>
                  </a:ext>
                </a:extLst>
              </a:tr>
              <a:tr h="1018511">
                <a:tc>
                  <a:txBody>
                    <a:bodyPr/>
                    <a:lstStyle/>
                    <a:p>
                      <a:pPr algn="ctr"/>
                      <a:r>
                        <a:rPr lang="uk-UA" sz="2400" b="1" i="1" dirty="0"/>
                        <a:t>Положення рота</a:t>
                      </a:r>
                      <a:endParaRPr lang="ru-RU" sz="2400" b="1" i="1" dirty="0"/>
                    </a:p>
                  </a:txBody>
                  <a:tcPr>
                    <a:solidFill>
                      <a:schemeClr val="accent1"/>
                    </a:solidFill>
                  </a:tcPr>
                </a:tc>
                <a:tc gridSpan="2">
                  <a:txBody>
                    <a:bodyPr/>
                    <a:lstStyle/>
                    <a:p>
                      <a:pPr algn="ctr"/>
                      <a:r>
                        <a:rPr lang="uk-UA" sz="1800" b="1" i="1" dirty="0"/>
                        <a:t>Щільно охоплюють губами рот постраждалого</a:t>
                      </a:r>
                      <a:endParaRPr lang="ru-RU" sz="1800" b="1" i="1" dirty="0"/>
                    </a:p>
                  </a:txBody>
                  <a:tcPr>
                    <a:solidFill>
                      <a:schemeClr val="accent1"/>
                    </a:solidFill>
                  </a:tcPr>
                </a:tc>
                <a:tc hMerge="1">
                  <a:txBody>
                    <a:bodyPr/>
                    <a:lstStyle/>
                    <a:p>
                      <a:endParaRPr lang="ru-RU" dirty="0"/>
                    </a:p>
                  </a:txBody>
                  <a:tcPr>
                    <a:solidFill>
                      <a:schemeClr val="accent1"/>
                    </a:solidFill>
                  </a:tcPr>
                </a:tc>
                <a:tc vMerge="1">
                  <a:txBody>
                    <a:bodyPr/>
                    <a:lstStyle/>
                    <a:p>
                      <a:pPr algn="ctr"/>
                      <a:endParaRPr lang="ru-RU" sz="1600" b="1" i="1" dirty="0"/>
                    </a:p>
                  </a:txBody>
                  <a:tcPr>
                    <a:solidFill>
                      <a:schemeClr val="accent1"/>
                    </a:solidFill>
                  </a:tcPr>
                </a:tc>
                <a:extLst>
                  <a:ext uri="{0D108BD9-81ED-4DB2-BD59-A6C34878D82A}">
                    <a16:rowId xmlns:a16="http://schemas.microsoft.com/office/drawing/2014/main" xmlns="" val="10003"/>
                  </a:ext>
                </a:extLst>
              </a:tr>
              <a:tr h="1018511">
                <a:tc>
                  <a:txBody>
                    <a:bodyPr/>
                    <a:lstStyle/>
                    <a:p>
                      <a:pPr algn="ctr"/>
                      <a:r>
                        <a:rPr lang="uk-UA" sz="2400" b="1" i="1" dirty="0"/>
                        <a:t>Вдування </a:t>
                      </a:r>
                      <a:endParaRPr lang="ru-RU" sz="2400" b="1" i="1" dirty="0"/>
                    </a:p>
                  </a:txBody>
                  <a:tcPr>
                    <a:solidFill>
                      <a:schemeClr val="accent1"/>
                    </a:solidFill>
                  </a:tcPr>
                </a:tc>
                <a:tc>
                  <a:txBody>
                    <a:bodyPr/>
                    <a:lstStyle/>
                    <a:p>
                      <a:pPr algn="ctr"/>
                      <a:r>
                        <a:rPr lang="uk-UA" sz="1800" b="1" i="1" dirty="0"/>
                        <a:t>Звичайний видих в тіло постраждалого протягом 1 с</a:t>
                      </a:r>
                      <a:endParaRPr lang="ru-RU" sz="1800" b="1" i="1" dirty="0"/>
                    </a:p>
                  </a:txBody>
                  <a:tcPr>
                    <a:solidFill>
                      <a:schemeClr val="accent1"/>
                    </a:solidFill>
                  </a:tcPr>
                </a:tc>
                <a:tc>
                  <a:txBody>
                    <a:bodyPr/>
                    <a:lstStyle/>
                    <a:p>
                      <a:pPr algn="ctr"/>
                      <a:r>
                        <a:rPr lang="uk-UA" sz="1800" b="1" i="1" dirty="0"/>
                        <a:t>Неглибокий видих в тіло постраждалого протягом 1 с</a:t>
                      </a:r>
                      <a:endParaRPr lang="ru-RU" sz="1800" b="1" i="1" dirty="0"/>
                    </a:p>
                  </a:txBody>
                  <a:tcPr>
                    <a:solidFill>
                      <a:schemeClr val="accent1"/>
                    </a:solidFill>
                  </a:tcPr>
                </a:tc>
                <a:tc>
                  <a:txBody>
                    <a:bodyPr/>
                    <a:lstStyle/>
                    <a:p>
                      <a:pPr algn="ctr"/>
                      <a:r>
                        <a:rPr lang="uk-UA" sz="1800" b="1" i="1" dirty="0"/>
                        <a:t>Легкий видих в тіло постраждалого протягом 1 с</a:t>
                      </a:r>
                      <a:endParaRPr lang="ru-RU" sz="1800" b="1" i="1" dirty="0"/>
                    </a:p>
                  </a:txBody>
                  <a:tcPr>
                    <a:solidFill>
                      <a:schemeClr val="accent1"/>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612855026"/>
      </p:ext>
    </p:extLst>
  </p:cSld>
  <p:clrMapOvr>
    <a:masterClrMapping/>
  </p:clrMapOvr>
  <p:transition>
    <p:plus/>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03548" y="1720840"/>
            <a:ext cx="8136904" cy="3416320"/>
          </a:xfrm>
          <a:prstGeom prst="rect">
            <a:avLst/>
          </a:prstGeom>
          <a:solidFill>
            <a:schemeClr val="accent1">
              <a:lumMod val="75000"/>
            </a:schemeClr>
          </a:solidFill>
          <a:ln w="76200">
            <a:solidFill>
              <a:schemeClr val="accent1">
                <a:lumMod val="50000"/>
              </a:schemeClr>
            </a:solidFill>
          </a:ln>
        </p:spPr>
        <p:txBody>
          <a:bodyPr wrap="square">
            <a:spAutoFit/>
          </a:bodyPr>
          <a:lstStyle/>
          <a:p>
            <a:r>
              <a:rPr lang="ru-RU" b="1" i="1" dirty="0">
                <a:solidFill>
                  <a:schemeClr val="bg1"/>
                </a:solidFill>
                <a:latin typeface="Times New Roman" panose="02020603050405020304" pitchFamily="18" charset="0"/>
                <a:cs typeface="Times New Roman" panose="02020603050405020304" pitchFamily="18" charset="0"/>
              </a:rPr>
              <a:t>При </a:t>
            </a:r>
            <a:r>
              <a:rPr lang="ru-RU" b="1" i="1" dirty="0" err="1">
                <a:solidFill>
                  <a:schemeClr val="bg1"/>
                </a:solidFill>
                <a:latin typeface="Times New Roman" panose="02020603050405020304" pitchFamily="18" charset="0"/>
                <a:cs typeface="Times New Roman" panose="02020603050405020304" pitchFamily="18" charset="0"/>
              </a:rPr>
              <a:t>штучній</a:t>
            </a:r>
            <a:r>
              <a:rPr lang="ru-RU" b="1" i="1" dirty="0">
                <a:solidFill>
                  <a:schemeClr val="bg1"/>
                </a:solidFill>
                <a:latin typeface="Times New Roman" panose="02020603050405020304" pitchFamily="18" charset="0"/>
                <a:cs typeface="Times New Roman" panose="02020603050405020304" pitchFamily="18" charset="0"/>
              </a:rPr>
              <a:t> </a:t>
            </a:r>
            <a:r>
              <a:rPr lang="ru-RU" b="1" i="1" dirty="0" err="1">
                <a:solidFill>
                  <a:schemeClr val="bg1"/>
                </a:solidFill>
                <a:latin typeface="Times New Roman" panose="02020603050405020304" pitchFamily="18" charset="0"/>
                <a:cs typeface="Times New Roman" panose="02020603050405020304" pitchFamily="18" charset="0"/>
              </a:rPr>
              <a:t>вентиляції</a:t>
            </a:r>
            <a:r>
              <a:rPr lang="ru-RU" b="1" i="1" dirty="0">
                <a:solidFill>
                  <a:schemeClr val="bg1"/>
                </a:solidFill>
                <a:latin typeface="Times New Roman" panose="02020603050405020304" pitchFamily="18" charset="0"/>
                <a:cs typeface="Times New Roman" panose="02020603050405020304" pitchFamily="18" charset="0"/>
              </a:rPr>
              <a:t> </a:t>
            </a:r>
            <a:r>
              <a:rPr lang="ru-RU" b="1" i="1" dirty="0" err="1">
                <a:solidFill>
                  <a:schemeClr val="bg1"/>
                </a:solidFill>
                <a:latin typeface="Times New Roman" panose="02020603050405020304" pitchFamily="18" charset="0"/>
                <a:cs typeface="Times New Roman" panose="02020603050405020304" pitchFamily="18" charset="0"/>
              </a:rPr>
              <a:t>легенів</a:t>
            </a:r>
            <a:r>
              <a:rPr lang="ru-RU" b="1" i="1" dirty="0">
                <a:solidFill>
                  <a:schemeClr val="bg1"/>
                </a:solidFill>
                <a:latin typeface="Times New Roman" panose="02020603050405020304" pitchFamily="18" charset="0"/>
                <a:cs typeface="Times New Roman" panose="02020603050405020304" pitchFamily="18" charset="0"/>
              </a:rPr>
              <a:t> не </a:t>
            </a:r>
            <a:r>
              <a:rPr lang="ru-RU" b="1" i="1" dirty="0" err="1">
                <a:solidFill>
                  <a:schemeClr val="bg1"/>
                </a:solidFill>
                <a:latin typeface="Times New Roman" panose="02020603050405020304" pitchFamily="18" charset="0"/>
                <a:cs typeface="Times New Roman" panose="02020603050405020304" pitchFamily="18" charset="0"/>
              </a:rPr>
              <a:t>можна</a:t>
            </a:r>
            <a:r>
              <a:rPr lang="ru-RU" b="1" i="1" dirty="0">
                <a:solidFill>
                  <a:schemeClr val="bg1"/>
                </a:solidFill>
                <a:latin typeface="Times New Roman" panose="02020603050405020304" pitchFamily="18" charset="0"/>
                <a:cs typeface="Times New Roman" panose="02020603050405020304" pitchFamily="18" charset="0"/>
              </a:rPr>
              <a:t> </a:t>
            </a:r>
            <a:r>
              <a:rPr lang="ru-RU" b="1" i="1" dirty="0" err="1">
                <a:solidFill>
                  <a:schemeClr val="bg1"/>
                </a:solidFill>
                <a:latin typeface="Times New Roman" panose="02020603050405020304" pitchFamily="18" charset="0"/>
                <a:cs typeface="Times New Roman" panose="02020603050405020304" pitchFamily="18" charset="0"/>
              </a:rPr>
              <a:t>допускати</a:t>
            </a:r>
            <a:r>
              <a:rPr lang="ru-RU" b="1" i="1" dirty="0">
                <a:solidFill>
                  <a:schemeClr val="bg1"/>
                </a:solidFill>
                <a:latin typeface="Times New Roman" panose="02020603050405020304" pitchFamily="18" charset="0"/>
                <a:cs typeface="Times New Roman" panose="02020603050405020304" pitchFamily="18" charset="0"/>
              </a:rPr>
              <a:t> </a:t>
            </a:r>
            <a:r>
              <a:rPr lang="ru-RU" b="1" i="1" dirty="0" err="1">
                <a:solidFill>
                  <a:schemeClr val="bg1"/>
                </a:solidFill>
                <a:latin typeface="Times New Roman" panose="02020603050405020304" pitchFamily="18" charset="0"/>
                <a:cs typeface="Times New Roman" panose="02020603050405020304" pitchFamily="18" charset="0"/>
              </a:rPr>
              <a:t>охолодження</a:t>
            </a:r>
            <a:r>
              <a:rPr lang="ru-RU" b="1" i="1" dirty="0">
                <a:solidFill>
                  <a:schemeClr val="bg1"/>
                </a:solidFill>
                <a:latin typeface="Times New Roman" panose="02020603050405020304" pitchFamily="18" charset="0"/>
                <a:cs typeface="Times New Roman" panose="02020603050405020304" pitchFamily="18" charset="0"/>
              </a:rPr>
              <a:t> </a:t>
            </a:r>
            <a:r>
              <a:rPr lang="ru-RU" b="1" i="1" dirty="0" err="1">
                <a:solidFill>
                  <a:schemeClr val="bg1"/>
                </a:solidFill>
                <a:latin typeface="Times New Roman" panose="02020603050405020304" pitchFamily="18" charset="0"/>
                <a:cs typeface="Times New Roman" panose="02020603050405020304" pitchFamily="18" charset="0"/>
              </a:rPr>
              <a:t>постраждалого</a:t>
            </a:r>
            <a:r>
              <a:rPr lang="ru-RU" b="1" i="1" dirty="0">
                <a:solidFill>
                  <a:schemeClr val="bg1"/>
                </a:solidFill>
                <a:latin typeface="Times New Roman" panose="02020603050405020304" pitchFamily="18" charset="0"/>
                <a:cs typeface="Times New Roman" panose="02020603050405020304" pitchFamily="18" charset="0"/>
              </a:rPr>
              <a:t>. </a:t>
            </a:r>
            <a:r>
              <a:rPr lang="ru-RU" b="1" i="1" dirty="0" err="1">
                <a:solidFill>
                  <a:schemeClr val="bg1"/>
                </a:solidFill>
                <a:latin typeface="Times New Roman" panose="02020603050405020304" pitchFamily="18" charset="0"/>
                <a:cs typeface="Times New Roman" panose="02020603050405020304" pitchFamily="18" charset="0"/>
              </a:rPr>
              <a:t>тобто</a:t>
            </a:r>
            <a:r>
              <a:rPr lang="ru-RU" b="1" i="1" dirty="0">
                <a:solidFill>
                  <a:schemeClr val="bg1"/>
                </a:solidFill>
                <a:latin typeface="Times New Roman" panose="02020603050405020304" pitchFamily="18" charset="0"/>
                <a:cs typeface="Times New Roman" panose="02020603050405020304" pitchFamily="18" charset="0"/>
              </a:rPr>
              <a:t> не </a:t>
            </a:r>
            <a:r>
              <a:rPr lang="ru-RU" b="1" i="1" dirty="0" err="1">
                <a:solidFill>
                  <a:schemeClr val="bg1"/>
                </a:solidFill>
                <a:latin typeface="Times New Roman" panose="02020603050405020304" pitchFamily="18" charset="0"/>
                <a:cs typeface="Times New Roman" panose="02020603050405020304" pitchFamily="18" charset="0"/>
              </a:rPr>
              <a:t>залишати</a:t>
            </a:r>
            <a:r>
              <a:rPr lang="ru-RU" b="1" i="1" dirty="0">
                <a:solidFill>
                  <a:schemeClr val="bg1"/>
                </a:solidFill>
                <a:latin typeface="Times New Roman" panose="02020603050405020304" pitchFamily="18" charset="0"/>
                <a:cs typeface="Times New Roman" panose="02020603050405020304" pitchFamily="18" charset="0"/>
              </a:rPr>
              <a:t> </a:t>
            </a:r>
            <a:r>
              <a:rPr lang="ru-RU" b="1" i="1" dirty="0" err="1">
                <a:solidFill>
                  <a:schemeClr val="bg1"/>
                </a:solidFill>
                <a:latin typeface="Times New Roman" panose="02020603050405020304" pitchFamily="18" charset="0"/>
                <a:cs typeface="Times New Roman" panose="02020603050405020304" pitchFamily="18" charset="0"/>
              </a:rPr>
              <a:t>його</a:t>
            </a:r>
            <a:r>
              <a:rPr lang="ru-RU" b="1" i="1" dirty="0">
                <a:solidFill>
                  <a:schemeClr val="bg1"/>
                </a:solidFill>
                <a:latin typeface="Times New Roman" panose="02020603050405020304" pitchFamily="18" charset="0"/>
                <a:cs typeface="Times New Roman" panose="02020603050405020304" pitchFamily="18" charset="0"/>
              </a:rPr>
              <a:t> на </a:t>
            </a:r>
            <a:r>
              <a:rPr lang="ru-RU" b="1" i="1" dirty="0" err="1">
                <a:solidFill>
                  <a:schemeClr val="bg1"/>
                </a:solidFill>
                <a:latin typeface="Times New Roman" panose="02020603050405020304" pitchFamily="18" charset="0"/>
                <a:cs typeface="Times New Roman" panose="02020603050405020304" pitchFamily="18" charset="0"/>
              </a:rPr>
              <a:t>сирій</a:t>
            </a:r>
            <a:r>
              <a:rPr lang="ru-RU" b="1" i="1" dirty="0">
                <a:solidFill>
                  <a:schemeClr val="bg1"/>
                </a:solidFill>
                <a:latin typeface="Times New Roman" panose="02020603050405020304" pitchFamily="18" charset="0"/>
                <a:cs typeface="Times New Roman" panose="02020603050405020304" pitchFamily="18" charset="0"/>
              </a:rPr>
              <a:t> </a:t>
            </a:r>
            <a:r>
              <a:rPr lang="ru-RU" b="1" i="1" dirty="0" err="1">
                <a:solidFill>
                  <a:schemeClr val="bg1"/>
                </a:solidFill>
                <a:latin typeface="Times New Roman" panose="02020603050405020304" pitchFamily="18" charset="0"/>
                <a:cs typeface="Times New Roman" panose="02020603050405020304" pitchFamily="18" charset="0"/>
              </a:rPr>
              <a:t>землі</a:t>
            </a:r>
            <a:r>
              <a:rPr lang="ru-RU" b="1" i="1" dirty="0">
                <a:solidFill>
                  <a:schemeClr val="bg1"/>
                </a:solidFill>
                <a:latin typeface="Times New Roman" panose="02020603050405020304" pitchFamily="18" charset="0"/>
                <a:cs typeface="Times New Roman" panose="02020603050405020304" pitchFamily="18" charset="0"/>
              </a:rPr>
              <a:t> </a:t>
            </a:r>
            <a:r>
              <a:rPr lang="ru-RU" b="1" i="1" dirty="0" err="1">
                <a:solidFill>
                  <a:schemeClr val="bg1"/>
                </a:solidFill>
                <a:latin typeface="Times New Roman" panose="02020603050405020304" pitchFamily="18" charset="0"/>
                <a:cs typeface="Times New Roman" panose="02020603050405020304" pitchFamily="18" charset="0"/>
              </a:rPr>
              <a:t>або</a:t>
            </a:r>
            <a:r>
              <a:rPr lang="ru-RU" b="1" i="1" dirty="0">
                <a:solidFill>
                  <a:schemeClr val="bg1"/>
                </a:solidFill>
                <a:latin typeface="Times New Roman" panose="02020603050405020304" pitchFamily="18" charset="0"/>
                <a:cs typeface="Times New Roman" panose="02020603050405020304" pitchFamily="18" charset="0"/>
              </a:rPr>
              <a:t> на </a:t>
            </a:r>
            <a:r>
              <a:rPr lang="ru-RU" b="1" i="1" dirty="0" err="1">
                <a:solidFill>
                  <a:schemeClr val="bg1"/>
                </a:solidFill>
                <a:latin typeface="Times New Roman" panose="02020603050405020304" pitchFamily="18" charset="0"/>
                <a:cs typeface="Times New Roman" panose="02020603050405020304" pitchFamily="18" charset="0"/>
              </a:rPr>
              <a:t>холодній</a:t>
            </a:r>
            <a:r>
              <a:rPr lang="ru-RU" b="1" i="1" dirty="0">
                <a:solidFill>
                  <a:schemeClr val="bg1"/>
                </a:solidFill>
                <a:latin typeface="Times New Roman" panose="02020603050405020304" pitchFamily="18" charset="0"/>
                <a:cs typeface="Times New Roman" panose="02020603050405020304" pitchFamily="18" charset="0"/>
              </a:rPr>
              <a:t> </a:t>
            </a:r>
            <a:r>
              <a:rPr lang="ru-RU" b="1" i="1" dirty="0" err="1">
                <a:solidFill>
                  <a:schemeClr val="bg1"/>
                </a:solidFill>
                <a:latin typeface="Times New Roman" panose="02020603050405020304" pitchFamily="18" charset="0"/>
                <a:cs typeface="Times New Roman" panose="02020603050405020304" pitchFamily="18" charset="0"/>
              </a:rPr>
              <a:t>підлозі</a:t>
            </a:r>
            <a:r>
              <a:rPr lang="ru-RU" b="1" i="1" dirty="0">
                <a:solidFill>
                  <a:schemeClr val="bg1"/>
                </a:solidFill>
                <a:latin typeface="Times New Roman" panose="02020603050405020304" pitchFamily="18" charset="0"/>
                <a:cs typeface="Times New Roman" panose="02020603050405020304" pitchFamily="18" charset="0"/>
              </a:rPr>
              <a:t>: </a:t>
            </a:r>
            <a:r>
              <a:rPr lang="ru-RU" b="1" i="1" dirty="0" err="1">
                <a:solidFill>
                  <a:schemeClr val="bg1"/>
                </a:solidFill>
                <a:latin typeface="Times New Roman" panose="02020603050405020304" pitchFamily="18" charset="0"/>
                <a:cs typeface="Times New Roman" panose="02020603050405020304" pitchFamily="18" charset="0"/>
              </a:rPr>
              <a:t>під</a:t>
            </a:r>
            <a:r>
              <a:rPr lang="ru-RU" b="1" i="1" dirty="0">
                <a:solidFill>
                  <a:schemeClr val="bg1"/>
                </a:solidFill>
                <a:latin typeface="Times New Roman" panose="02020603050405020304" pitchFamily="18" charset="0"/>
                <a:cs typeface="Times New Roman" panose="02020603050405020304" pitchFamily="18" charset="0"/>
              </a:rPr>
              <a:t> </a:t>
            </a:r>
            <a:r>
              <a:rPr lang="ru-RU" b="1" i="1" dirty="0" err="1">
                <a:solidFill>
                  <a:schemeClr val="bg1"/>
                </a:solidFill>
                <a:latin typeface="Times New Roman" panose="02020603050405020304" pitchFamily="18" charset="0"/>
                <a:cs typeface="Times New Roman" panose="02020603050405020304" pitchFamily="18" charset="0"/>
              </a:rPr>
              <a:t>потерпілого</a:t>
            </a:r>
            <a:r>
              <a:rPr lang="ru-RU" b="1" i="1" dirty="0">
                <a:solidFill>
                  <a:schemeClr val="bg1"/>
                </a:solidFill>
                <a:latin typeface="Times New Roman" panose="02020603050405020304" pitchFamily="18" charset="0"/>
                <a:cs typeface="Times New Roman" panose="02020603050405020304" pitchFamily="18" charset="0"/>
              </a:rPr>
              <a:t> </a:t>
            </a:r>
            <a:r>
              <a:rPr lang="ru-RU" b="1" i="1" dirty="0" err="1">
                <a:solidFill>
                  <a:schemeClr val="bg1"/>
                </a:solidFill>
                <a:latin typeface="Times New Roman" panose="02020603050405020304" pitchFamily="18" charset="0"/>
                <a:cs typeface="Times New Roman" panose="02020603050405020304" pitchFamily="18" charset="0"/>
              </a:rPr>
              <a:t>варто</a:t>
            </a:r>
            <a:r>
              <a:rPr lang="ru-RU" b="1" i="1" dirty="0">
                <a:solidFill>
                  <a:schemeClr val="bg1"/>
                </a:solidFill>
                <a:latin typeface="Times New Roman" panose="02020603050405020304" pitchFamily="18" charset="0"/>
                <a:cs typeface="Times New Roman" panose="02020603050405020304" pitchFamily="18" charset="0"/>
              </a:rPr>
              <a:t> </a:t>
            </a:r>
            <a:r>
              <a:rPr lang="ru-RU" b="1" i="1" dirty="0" err="1">
                <a:solidFill>
                  <a:schemeClr val="bg1"/>
                </a:solidFill>
                <a:latin typeface="Times New Roman" panose="02020603050405020304" pitchFamily="18" charset="0"/>
                <a:cs typeface="Times New Roman" panose="02020603050405020304" pitchFamily="18" charset="0"/>
              </a:rPr>
              <a:t>підстелити</a:t>
            </a:r>
            <a:r>
              <a:rPr lang="ru-RU" b="1" i="1" dirty="0">
                <a:solidFill>
                  <a:schemeClr val="bg1"/>
                </a:solidFill>
                <a:latin typeface="Times New Roman" panose="02020603050405020304" pitchFamily="18" charset="0"/>
                <a:cs typeface="Times New Roman" panose="02020603050405020304" pitchFamily="18" charset="0"/>
              </a:rPr>
              <a:t> </a:t>
            </a:r>
            <a:r>
              <a:rPr lang="ru-RU" b="1" i="1" dirty="0" err="1" smtClean="0">
                <a:solidFill>
                  <a:schemeClr val="bg1"/>
                </a:solidFill>
                <a:latin typeface="Times New Roman" panose="02020603050405020304" pitchFamily="18" charset="0"/>
                <a:cs typeface="Times New Roman" panose="02020603050405020304" pitchFamily="18" charset="0"/>
              </a:rPr>
              <a:t>що-небудь</a:t>
            </a:r>
            <a:r>
              <a:rPr lang="ru-RU" b="1" i="1" dirty="0" smtClean="0">
                <a:solidFill>
                  <a:schemeClr val="bg1"/>
                </a:solidFill>
                <a:latin typeface="Times New Roman" panose="02020603050405020304" pitchFamily="18" charset="0"/>
                <a:cs typeface="Times New Roman" panose="02020603050405020304" pitchFamily="18" charset="0"/>
              </a:rPr>
              <a:t> </a:t>
            </a:r>
            <a:r>
              <a:rPr lang="ru-RU" b="1" i="1" dirty="0">
                <a:solidFill>
                  <a:schemeClr val="bg1"/>
                </a:solidFill>
                <a:latin typeface="Times New Roman" panose="02020603050405020304" pitchFamily="18" charset="0"/>
                <a:cs typeface="Times New Roman" panose="02020603050405020304" pitchFamily="18" charset="0"/>
              </a:rPr>
              <a:t>тепле, а </a:t>
            </a:r>
            <a:r>
              <a:rPr lang="ru-RU" b="1" i="1" dirty="0" err="1">
                <a:solidFill>
                  <a:schemeClr val="bg1"/>
                </a:solidFill>
                <a:latin typeface="Times New Roman" panose="02020603050405020304" pitchFamily="18" charset="0"/>
                <a:cs typeface="Times New Roman" panose="02020603050405020304" pitchFamily="18" charset="0"/>
              </a:rPr>
              <a:t>зверху</a:t>
            </a:r>
            <a:r>
              <a:rPr lang="ru-RU" b="1" i="1" dirty="0">
                <a:solidFill>
                  <a:schemeClr val="bg1"/>
                </a:solidFill>
                <a:latin typeface="Times New Roman" panose="02020603050405020304" pitchFamily="18" charset="0"/>
                <a:cs typeface="Times New Roman" panose="02020603050405020304" pitchFamily="18" charset="0"/>
              </a:rPr>
              <a:t> </a:t>
            </a:r>
            <a:r>
              <a:rPr lang="ru-RU" b="1" i="1" dirty="0" err="1">
                <a:solidFill>
                  <a:schemeClr val="bg1"/>
                </a:solidFill>
                <a:latin typeface="Times New Roman" panose="02020603050405020304" pitchFamily="18" charset="0"/>
                <a:cs typeface="Times New Roman" panose="02020603050405020304" pitchFamily="18" charset="0"/>
              </a:rPr>
              <a:t>вкрити</a:t>
            </a:r>
            <a:r>
              <a:rPr lang="ru-RU" b="1" i="1" dirty="0">
                <a:solidFill>
                  <a:schemeClr val="bg1"/>
                </a:solidFill>
                <a:latin typeface="Times New Roman" panose="02020603050405020304" pitchFamily="18" charset="0"/>
                <a:cs typeface="Times New Roman" panose="02020603050405020304" pitchFamily="18" charset="0"/>
              </a:rPr>
              <a:t> </a:t>
            </a:r>
            <a:r>
              <a:rPr lang="ru-RU" b="1" i="1" dirty="0" err="1">
                <a:solidFill>
                  <a:schemeClr val="bg1"/>
                </a:solidFill>
                <a:latin typeface="Times New Roman" panose="02020603050405020304" pitchFamily="18" charset="0"/>
                <a:cs typeface="Times New Roman" panose="02020603050405020304" pitchFamily="18" charset="0"/>
              </a:rPr>
              <a:t>його</a:t>
            </a:r>
            <a:r>
              <a:rPr lang="ru-RU" b="1" i="1" dirty="0">
                <a:solidFill>
                  <a:schemeClr val="bg1"/>
                </a:solidFill>
                <a:latin typeface="Times New Roman" panose="02020603050405020304" pitchFamily="18" charset="0"/>
                <a:cs typeface="Times New Roman" panose="02020603050405020304" pitchFamily="18" charset="0"/>
              </a:rPr>
              <a:t>. Коли </a:t>
            </a:r>
            <a:r>
              <a:rPr lang="ru-RU" b="1" i="1" dirty="0" err="1">
                <a:solidFill>
                  <a:schemeClr val="bg1"/>
                </a:solidFill>
                <a:latin typeface="Times New Roman" panose="02020603050405020304" pitchFamily="18" charset="0"/>
                <a:cs typeface="Times New Roman" panose="02020603050405020304" pitchFamily="18" charset="0"/>
              </a:rPr>
              <a:t>подих</a:t>
            </a:r>
            <a:r>
              <a:rPr lang="ru-RU" b="1" i="1" dirty="0">
                <a:solidFill>
                  <a:schemeClr val="bg1"/>
                </a:solidFill>
                <a:latin typeface="Times New Roman" panose="02020603050405020304" pitchFamily="18" charset="0"/>
                <a:cs typeface="Times New Roman" panose="02020603050405020304" pitchFamily="18" charset="0"/>
              </a:rPr>
              <a:t> </a:t>
            </a:r>
            <a:r>
              <a:rPr lang="ru-RU" b="1" i="1" dirty="0" err="1">
                <a:solidFill>
                  <a:schemeClr val="bg1"/>
                </a:solidFill>
                <a:latin typeface="Times New Roman" panose="02020603050405020304" pitchFamily="18" charset="0"/>
                <a:cs typeface="Times New Roman" panose="02020603050405020304" pitchFamily="18" charset="0"/>
              </a:rPr>
              <a:t>потерпілого</a:t>
            </a:r>
            <a:r>
              <a:rPr lang="ru-RU" b="1" i="1" dirty="0">
                <a:solidFill>
                  <a:schemeClr val="bg1"/>
                </a:solidFill>
                <a:latin typeface="Times New Roman" panose="02020603050405020304" pitchFamily="18" charset="0"/>
                <a:cs typeface="Times New Roman" panose="02020603050405020304" pitchFamily="18" charset="0"/>
              </a:rPr>
              <a:t> </a:t>
            </a:r>
            <a:r>
              <a:rPr lang="ru-RU" b="1" i="1" dirty="0" err="1">
                <a:solidFill>
                  <a:schemeClr val="bg1"/>
                </a:solidFill>
                <a:latin typeface="Times New Roman" panose="02020603050405020304" pitchFamily="18" charset="0"/>
                <a:cs typeface="Times New Roman" panose="02020603050405020304" pitchFamily="18" charset="0"/>
              </a:rPr>
              <a:t>відновиться</a:t>
            </a:r>
            <a:r>
              <a:rPr lang="ru-RU" b="1" i="1" dirty="0">
                <a:solidFill>
                  <a:schemeClr val="bg1"/>
                </a:solidFill>
                <a:latin typeface="Times New Roman" panose="02020603050405020304" pitchFamily="18" charset="0"/>
                <a:cs typeface="Times New Roman" panose="02020603050405020304" pitchFamily="18" charset="0"/>
              </a:rPr>
              <a:t>, </a:t>
            </a:r>
            <a:r>
              <a:rPr lang="ru-RU" b="1" i="1" dirty="0" err="1">
                <a:solidFill>
                  <a:schemeClr val="bg1"/>
                </a:solidFill>
                <a:latin typeface="Times New Roman" panose="02020603050405020304" pitchFamily="18" charset="0"/>
                <a:cs typeface="Times New Roman" panose="02020603050405020304" pitchFamily="18" charset="0"/>
              </a:rPr>
              <a:t>штучну</a:t>
            </a:r>
            <a:r>
              <a:rPr lang="ru-RU" b="1" i="1" dirty="0">
                <a:solidFill>
                  <a:schemeClr val="bg1"/>
                </a:solidFill>
                <a:latin typeface="Times New Roman" panose="02020603050405020304" pitchFamily="18" charset="0"/>
                <a:cs typeface="Times New Roman" panose="02020603050405020304" pitchFamily="18" charset="0"/>
              </a:rPr>
              <a:t> </a:t>
            </a:r>
            <a:r>
              <a:rPr lang="ru-RU" b="1" i="1" dirty="0" err="1">
                <a:solidFill>
                  <a:schemeClr val="bg1"/>
                </a:solidFill>
                <a:latin typeface="Times New Roman" panose="02020603050405020304" pitchFamily="18" charset="0"/>
                <a:cs typeface="Times New Roman" panose="02020603050405020304" pitchFamily="18" charset="0"/>
              </a:rPr>
              <a:t>вентиляцію</a:t>
            </a:r>
            <a:r>
              <a:rPr lang="ru-RU" b="1" i="1" dirty="0">
                <a:solidFill>
                  <a:schemeClr val="bg1"/>
                </a:solidFill>
                <a:latin typeface="Times New Roman" panose="02020603050405020304" pitchFamily="18" charset="0"/>
                <a:cs typeface="Times New Roman" panose="02020603050405020304" pitchFamily="18" charset="0"/>
              </a:rPr>
              <a:t> </a:t>
            </a:r>
            <a:r>
              <a:rPr lang="ru-RU" b="1" i="1" dirty="0" err="1">
                <a:solidFill>
                  <a:schemeClr val="bg1"/>
                </a:solidFill>
                <a:latin typeface="Times New Roman" panose="02020603050405020304" pitchFamily="18" charset="0"/>
                <a:cs typeface="Times New Roman" panose="02020603050405020304" pitchFamily="18" charset="0"/>
              </a:rPr>
              <a:t>варто</a:t>
            </a:r>
            <a:r>
              <a:rPr lang="ru-RU" b="1" i="1" dirty="0">
                <a:solidFill>
                  <a:schemeClr val="bg1"/>
                </a:solidFill>
                <a:latin typeface="Times New Roman" panose="02020603050405020304" pitchFamily="18" charset="0"/>
                <a:cs typeface="Times New Roman" panose="02020603050405020304" pitchFamily="18" charset="0"/>
              </a:rPr>
              <a:t> </a:t>
            </a:r>
            <a:r>
              <a:rPr lang="ru-RU" b="1" i="1" dirty="0" err="1">
                <a:solidFill>
                  <a:schemeClr val="bg1"/>
                </a:solidFill>
                <a:latin typeface="Times New Roman" panose="02020603050405020304" pitchFamily="18" charset="0"/>
                <a:cs typeface="Times New Roman" panose="02020603050405020304" pitchFamily="18" charset="0"/>
              </a:rPr>
              <a:t>продовжувати</a:t>
            </a:r>
            <a:r>
              <a:rPr lang="ru-RU" b="1" i="1" dirty="0">
                <a:solidFill>
                  <a:schemeClr val="bg1"/>
                </a:solidFill>
                <a:latin typeface="Times New Roman" panose="02020603050405020304" pitchFamily="18" charset="0"/>
                <a:cs typeface="Times New Roman" panose="02020603050405020304" pitchFamily="18" charset="0"/>
              </a:rPr>
              <a:t> так, </a:t>
            </a:r>
            <a:r>
              <a:rPr lang="ru-RU" b="1" i="1" dirty="0" err="1">
                <a:solidFill>
                  <a:schemeClr val="bg1"/>
                </a:solidFill>
                <a:latin typeface="Times New Roman" panose="02020603050405020304" pitchFamily="18" charset="0"/>
                <a:cs typeface="Times New Roman" panose="02020603050405020304" pitchFamily="18" charset="0"/>
              </a:rPr>
              <a:t>щоб</a:t>
            </a:r>
            <a:r>
              <a:rPr lang="ru-RU" b="1" i="1" dirty="0">
                <a:solidFill>
                  <a:schemeClr val="bg1"/>
                </a:solidFill>
                <a:latin typeface="Times New Roman" panose="02020603050405020304" pitchFamily="18" charset="0"/>
                <a:cs typeface="Times New Roman" panose="02020603050405020304" pitchFamily="18" charset="0"/>
              </a:rPr>
              <a:t> </a:t>
            </a:r>
            <a:r>
              <a:rPr lang="ru-RU" b="1" i="1" dirty="0" err="1">
                <a:solidFill>
                  <a:schemeClr val="bg1"/>
                </a:solidFill>
                <a:latin typeface="Times New Roman" panose="02020603050405020304" pitchFamily="18" charset="0"/>
                <a:cs typeface="Times New Roman" panose="02020603050405020304" pitchFamily="18" charset="0"/>
              </a:rPr>
              <a:t>видих</a:t>
            </a:r>
            <a:r>
              <a:rPr lang="ru-RU" b="1" i="1" dirty="0">
                <a:solidFill>
                  <a:schemeClr val="bg1"/>
                </a:solidFill>
                <a:latin typeface="Times New Roman" panose="02020603050405020304" pitchFamily="18" charset="0"/>
                <a:cs typeface="Times New Roman" panose="02020603050405020304" pitchFamily="18" charset="0"/>
              </a:rPr>
              <a:t> </a:t>
            </a:r>
            <a:r>
              <a:rPr lang="ru-RU" b="1" i="1" dirty="0" err="1">
                <a:solidFill>
                  <a:schemeClr val="bg1"/>
                </a:solidFill>
                <a:latin typeface="Times New Roman" panose="02020603050405020304" pitchFamily="18" charset="0"/>
                <a:cs typeface="Times New Roman" panose="02020603050405020304" pitchFamily="18" charset="0"/>
              </a:rPr>
              <a:t>повітря</a:t>
            </a:r>
            <a:r>
              <a:rPr lang="ru-RU" b="1" i="1" dirty="0">
                <a:solidFill>
                  <a:schemeClr val="bg1"/>
                </a:solidFill>
                <a:latin typeface="Times New Roman" panose="02020603050405020304" pitchFamily="18" charset="0"/>
                <a:cs typeface="Times New Roman" panose="02020603050405020304" pitchFamily="18" charset="0"/>
              </a:rPr>
              <a:t> </a:t>
            </a:r>
            <a:r>
              <a:rPr lang="ru-RU" b="1" i="1" dirty="0" err="1">
                <a:solidFill>
                  <a:schemeClr val="bg1"/>
                </a:solidFill>
                <a:latin typeface="Times New Roman" panose="02020603050405020304" pitchFamily="18" charset="0"/>
                <a:cs typeface="Times New Roman" panose="02020603050405020304" pitchFamily="18" charset="0"/>
              </a:rPr>
              <a:t>збігався</a:t>
            </a:r>
            <a:r>
              <a:rPr lang="ru-RU" b="1" i="1" dirty="0">
                <a:solidFill>
                  <a:schemeClr val="bg1"/>
                </a:solidFill>
                <a:latin typeface="Times New Roman" panose="02020603050405020304" pitchFamily="18" charset="0"/>
                <a:cs typeface="Times New Roman" panose="02020603050405020304" pitchFamily="18" charset="0"/>
              </a:rPr>
              <a:t> з </a:t>
            </a:r>
            <a:r>
              <a:rPr lang="ru-RU" b="1" i="1" dirty="0" err="1">
                <a:solidFill>
                  <a:schemeClr val="bg1"/>
                </a:solidFill>
                <a:latin typeface="Times New Roman" panose="02020603050405020304" pitchFamily="18" charset="0"/>
                <a:cs typeface="Times New Roman" panose="02020603050405020304" pitchFamily="18" charset="0"/>
              </a:rPr>
              <a:t>власним</a:t>
            </a:r>
            <a:r>
              <a:rPr lang="ru-RU" b="1" i="1" dirty="0">
                <a:solidFill>
                  <a:schemeClr val="bg1"/>
                </a:solidFill>
                <a:latin typeface="Times New Roman" panose="02020603050405020304" pitchFamily="18" charset="0"/>
                <a:cs typeface="Times New Roman" panose="02020603050405020304" pitchFamily="18" charset="0"/>
              </a:rPr>
              <a:t> </a:t>
            </a:r>
            <a:r>
              <a:rPr lang="ru-RU" b="1" i="1" dirty="0" err="1">
                <a:solidFill>
                  <a:schemeClr val="bg1"/>
                </a:solidFill>
                <a:latin typeface="Times New Roman" panose="02020603050405020304" pitchFamily="18" charset="0"/>
                <a:cs typeface="Times New Roman" panose="02020603050405020304" pitchFamily="18" charset="0"/>
              </a:rPr>
              <a:t>вдихом</a:t>
            </a:r>
            <a:r>
              <a:rPr lang="ru-RU" b="1" i="1" dirty="0">
                <a:solidFill>
                  <a:schemeClr val="bg1"/>
                </a:solidFill>
                <a:latin typeface="Times New Roman" panose="02020603050405020304" pitchFamily="18" charset="0"/>
                <a:cs typeface="Times New Roman" panose="02020603050405020304" pitchFamily="18" charset="0"/>
              </a:rPr>
              <a:t> </a:t>
            </a:r>
            <a:r>
              <a:rPr lang="ru-RU" b="1" i="1" dirty="0" err="1">
                <a:solidFill>
                  <a:schemeClr val="bg1"/>
                </a:solidFill>
                <a:latin typeface="Times New Roman" panose="02020603050405020304" pitchFamily="18" charset="0"/>
                <a:cs typeface="Times New Roman" panose="02020603050405020304" pitchFamily="18" charset="0"/>
              </a:rPr>
              <a:t>потерпілого</a:t>
            </a:r>
            <a:r>
              <a:rPr lang="ru-RU" b="1" i="1" dirty="0">
                <a:solidFill>
                  <a:schemeClr val="bg1"/>
                </a:solidFill>
                <a:latin typeface="Times New Roman" panose="02020603050405020304" pitchFamily="18" charset="0"/>
                <a:cs typeface="Times New Roman" panose="02020603050405020304" pitchFamily="18" charset="0"/>
              </a:rPr>
              <a:t>. </a:t>
            </a:r>
            <a:r>
              <a:rPr lang="ru-RU" b="1" i="1" dirty="0" err="1">
                <a:solidFill>
                  <a:schemeClr val="bg1"/>
                </a:solidFill>
                <a:latin typeface="Times New Roman" panose="02020603050405020304" pitchFamily="18" charset="0"/>
                <a:cs typeface="Times New Roman" panose="02020603050405020304" pitchFamily="18" charset="0"/>
              </a:rPr>
              <a:t>Штучну</a:t>
            </a:r>
            <a:r>
              <a:rPr lang="ru-RU" b="1" i="1" dirty="0">
                <a:solidFill>
                  <a:schemeClr val="bg1"/>
                </a:solidFill>
                <a:latin typeface="Times New Roman" panose="02020603050405020304" pitchFamily="18" charset="0"/>
                <a:cs typeface="Times New Roman" panose="02020603050405020304" pitchFamily="18" charset="0"/>
              </a:rPr>
              <a:t> </a:t>
            </a:r>
            <a:r>
              <a:rPr lang="ru-RU" b="1" i="1" dirty="0" err="1">
                <a:solidFill>
                  <a:schemeClr val="bg1"/>
                </a:solidFill>
                <a:latin typeface="Times New Roman" panose="02020603050405020304" pitchFamily="18" charset="0"/>
                <a:cs typeface="Times New Roman" panose="02020603050405020304" pitchFamily="18" charset="0"/>
              </a:rPr>
              <a:t>вентиляцію</a:t>
            </a:r>
            <a:r>
              <a:rPr lang="ru-RU" b="1" i="1" dirty="0">
                <a:solidFill>
                  <a:schemeClr val="bg1"/>
                </a:solidFill>
                <a:latin typeface="Times New Roman" panose="02020603050405020304" pitchFamily="18" charset="0"/>
                <a:cs typeface="Times New Roman" panose="02020603050405020304" pitchFamily="18" charset="0"/>
              </a:rPr>
              <a:t> </a:t>
            </a:r>
            <a:r>
              <a:rPr lang="ru-RU" b="1" i="1" dirty="0" err="1">
                <a:solidFill>
                  <a:schemeClr val="bg1"/>
                </a:solidFill>
                <a:latin typeface="Times New Roman" panose="02020603050405020304" pitchFamily="18" charset="0"/>
                <a:cs typeface="Times New Roman" panose="02020603050405020304" pitchFamily="18" charset="0"/>
              </a:rPr>
              <a:t>легень</a:t>
            </a:r>
            <a:r>
              <a:rPr lang="ru-RU" b="1" i="1" dirty="0">
                <a:solidFill>
                  <a:schemeClr val="bg1"/>
                </a:solidFill>
                <a:latin typeface="Times New Roman" panose="02020603050405020304" pitchFamily="18" charset="0"/>
                <a:cs typeface="Times New Roman" panose="02020603050405020304" pitchFamily="18" charset="0"/>
              </a:rPr>
              <a:t> </a:t>
            </a:r>
            <a:r>
              <a:rPr lang="ru-RU" b="1" i="1" dirty="0" err="1">
                <a:solidFill>
                  <a:schemeClr val="bg1"/>
                </a:solidFill>
                <a:latin typeface="Times New Roman" panose="02020603050405020304" pitchFamily="18" charset="0"/>
                <a:cs typeface="Times New Roman" panose="02020603050405020304" pitchFamily="18" charset="0"/>
              </a:rPr>
              <a:t>слід</a:t>
            </a:r>
            <a:r>
              <a:rPr lang="ru-RU" b="1" i="1" dirty="0">
                <a:solidFill>
                  <a:schemeClr val="bg1"/>
                </a:solidFill>
                <a:latin typeface="Times New Roman" panose="02020603050405020304" pitchFamily="18" charset="0"/>
                <a:cs typeface="Times New Roman" panose="02020603050405020304" pitchFamily="18" charset="0"/>
              </a:rPr>
              <a:t> </a:t>
            </a:r>
            <a:r>
              <a:rPr lang="ru-RU" b="1" i="1" dirty="0" err="1">
                <a:solidFill>
                  <a:schemeClr val="bg1"/>
                </a:solidFill>
                <a:latin typeface="Times New Roman" panose="02020603050405020304" pitchFamily="18" charset="0"/>
                <a:cs typeface="Times New Roman" panose="02020603050405020304" pitchFamily="18" charset="0"/>
              </a:rPr>
              <a:t>проводити</a:t>
            </a:r>
            <a:r>
              <a:rPr lang="ru-RU" b="1" i="1" dirty="0">
                <a:solidFill>
                  <a:schemeClr val="bg1"/>
                </a:solidFill>
                <a:latin typeface="Times New Roman" panose="02020603050405020304" pitchFamily="18" charset="0"/>
                <a:cs typeface="Times New Roman" panose="02020603050405020304" pitchFamily="18" charset="0"/>
              </a:rPr>
              <a:t> до </a:t>
            </a:r>
            <a:r>
              <a:rPr lang="ru-RU" b="1" i="1" dirty="0" err="1">
                <a:solidFill>
                  <a:schemeClr val="bg1"/>
                </a:solidFill>
                <a:latin typeface="Times New Roman" panose="02020603050405020304" pitchFamily="18" charset="0"/>
                <a:cs typeface="Times New Roman" panose="02020603050405020304" pitchFamily="18" charset="0"/>
              </a:rPr>
              <a:t>повного</a:t>
            </a:r>
            <a:r>
              <a:rPr lang="ru-RU" b="1" i="1" dirty="0">
                <a:solidFill>
                  <a:schemeClr val="bg1"/>
                </a:solidFill>
                <a:latin typeface="Times New Roman" panose="02020603050405020304" pitchFamily="18" charset="0"/>
                <a:cs typeface="Times New Roman" panose="02020603050405020304" pitchFamily="18" charset="0"/>
              </a:rPr>
              <a:t> </a:t>
            </a:r>
            <a:r>
              <a:rPr lang="ru-RU" b="1" i="1" dirty="0" err="1">
                <a:solidFill>
                  <a:schemeClr val="bg1"/>
                </a:solidFill>
                <a:latin typeface="Times New Roman" panose="02020603050405020304" pitchFamily="18" charset="0"/>
                <a:cs typeface="Times New Roman" panose="02020603050405020304" pitchFamily="18" charset="0"/>
              </a:rPr>
              <a:t>приведення</a:t>
            </a:r>
            <a:r>
              <a:rPr lang="ru-RU" b="1" i="1" dirty="0">
                <a:solidFill>
                  <a:schemeClr val="bg1"/>
                </a:solidFill>
                <a:latin typeface="Times New Roman" panose="02020603050405020304" pitchFamily="18" charset="0"/>
                <a:cs typeface="Times New Roman" panose="02020603050405020304" pitchFamily="18" charset="0"/>
              </a:rPr>
              <a:t> </a:t>
            </a:r>
            <a:r>
              <a:rPr lang="ru-RU" b="1" i="1" dirty="0" err="1">
                <a:solidFill>
                  <a:schemeClr val="bg1"/>
                </a:solidFill>
                <a:latin typeface="Times New Roman" panose="02020603050405020304" pitchFamily="18" charset="0"/>
                <a:cs typeface="Times New Roman" panose="02020603050405020304" pitchFamily="18" charset="0"/>
              </a:rPr>
              <a:t>потерпілого</a:t>
            </a:r>
            <a:r>
              <a:rPr lang="ru-RU" b="1" i="1" dirty="0">
                <a:solidFill>
                  <a:schemeClr val="bg1"/>
                </a:solidFill>
                <a:latin typeface="Times New Roman" panose="02020603050405020304" pitchFamily="18" charset="0"/>
                <a:cs typeface="Times New Roman" panose="02020603050405020304" pitchFamily="18" charset="0"/>
              </a:rPr>
              <a:t> у </a:t>
            </a:r>
            <a:r>
              <a:rPr lang="ru-RU" b="1" i="1" dirty="0" err="1">
                <a:solidFill>
                  <a:schemeClr val="bg1"/>
                </a:solidFill>
                <a:latin typeface="Times New Roman" panose="02020603050405020304" pitchFamily="18" charset="0"/>
                <a:cs typeface="Times New Roman" panose="02020603050405020304" pitchFamily="18" charset="0"/>
              </a:rPr>
              <a:t>свідомість</a:t>
            </a:r>
            <a:r>
              <a:rPr lang="ru-RU" b="1" i="1" dirty="0">
                <a:solidFill>
                  <a:schemeClr val="bg1"/>
                </a:solidFill>
                <a:latin typeface="Times New Roman" panose="02020603050405020304" pitchFamily="18" charset="0"/>
                <a:cs typeface="Times New Roman" panose="02020603050405020304" pitchFamily="18" charset="0"/>
              </a:rPr>
              <a:t> </a:t>
            </a:r>
            <a:r>
              <a:rPr lang="ru-RU" b="1" i="1" dirty="0" err="1">
                <a:solidFill>
                  <a:schemeClr val="bg1"/>
                </a:solidFill>
                <a:latin typeface="Times New Roman" panose="02020603050405020304" pitchFamily="18" charset="0"/>
                <a:cs typeface="Times New Roman" panose="02020603050405020304" pitchFamily="18" charset="0"/>
              </a:rPr>
              <a:t>або</a:t>
            </a:r>
            <a:r>
              <a:rPr lang="ru-RU" b="1" i="1" dirty="0">
                <a:solidFill>
                  <a:schemeClr val="bg1"/>
                </a:solidFill>
                <a:latin typeface="Times New Roman" panose="02020603050405020304" pitchFamily="18" charset="0"/>
                <a:cs typeface="Times New Roman" panose="02020603050405020304" pitchFamily="18" charset="0"/>
              </a:rPr>
              <a:t> до </a:t>
            </a:r>
            <a:r>
              <a:rPr lang="ru-RU" b="1" i="1" dirty="0" err="1">
                <a:solidFill>
                  <a:schemeClr val="bg1"/>
                </a:solidFill>
                <a:latin typeface="Times New Roman" panose="02020603050405020304" pitchFamily="18" charset="0"/>
                <a:cs typeface="Times New Roman" panose="02020603050405020304" pitchFamily="18" charset="0"/>
              </a:rPr>
              <a:t>появи</a:t>
            </a:r>
            <a:r>
              <a:rPr lang="ru-RU" b="1" i="1" dirty="0">
                <a:solidFill>
                  <a:schemeClr val="bg1"/>
                </a:solidFill>
                <a:latin typeface="Times New Roman" panose="02020603050405020304" pitchFamily="18" charset="0"/>
                <a:cs typeface="Times New Roman" panose="02020603050405020304" pitchFamily="18" charset="0"/>
              </a:rPr>
              <a:t> </a:t>
            </a:r>
            <a:r>
              <a:rPr lang="ru-RU" b="1" i="1" dirty="0" err="1">
                <a:solidFill>
                  <a:schemeClr val="bg1"/>
                </a:solidFill>
                <a:latin typeface="Times New Roman" panose="02020603050405020304" pitchFamily="18" charset="0"/>
                <a:cs typeface="Times New Roman" panose="02020603050405020304" pitchFamily="18" charset="0"/>
              </a:rPr>
              <a:t>безперечних</a:t>
            </a:r>
            <a:r>
              <a:rPr lang="ru-RU" b="1" i="1" dirty="0">
                <a:solidFill>
                  <a:schemeClr val="bg1"/>
                </a:solidFill>
                <a:latin typeface="Times New Roman" panose="02020603050405020304" pitchFamily="18" charset="0"/>
                <a:cs typeface="Times New Roman" panose="02020603050405020304" pitchFamily="18" charset="0"/>
              </a:rPr>
              <a:t> </a:t>
            </a:r>
            <a:r>
              <a:rPr lang="ru-RU" b="1" i="1" dirty="0" err="1">
                <a:solidFill>
                  <a:schemeClr val="bg1"/>
                </a:solidFill>
                <a:latin typeface="Times New Roman" panose="02020603050405020304" pitchFamily="18" charset="0"/>
                <a:cs typeface="Times New Roman" panose="02020603050405020304" pitchFamily="18" charset="0"/>
              </a:rPr>
              <a:t>ознак</a:t>
            </a:r>
            <a:r>
              <a:rPr lang="ru-RU" b="1" i="1" dirty="0">
                <a:solidFill>
                  <a:schemeClr val="bg1"/>
                </a:solidFill>
                <a:latin typeface="Times New Roman" panose="02020603050405020304" pitchFamily="18" charset="0"/>
                <a:cs typeface="Times New Roman" panose="02020603050405020304" pitchFamily="18" charset="0"/>
              </a:rPr>
              <a:t> </a:t>
            </a:r>
            <a:r>
              <a:rPr lang="ru-RU" b="1" i="1" dirty="0" err="1">
                <a:solidFill>
                  <a:schemeClr val="bg1"/>
                </a:solidFill>
                <a:latin typeface="Times New Roman" panose="02020603050405020304" pitchFamily="18" charset="0"/>
                <a:cs typeface="Times New Roman" panose="02020603050405020304" pitchFamily="18" charset="0"/>
              </a:rPr>
              <a:t>біологічної</a:t>
            </a:r>
            <a:r>
              <a:rPr lang="ru-RU" b="1" i="1" dirty="0">
                <a:solidFill>
                  <a:schemeClr val="bg1"/>
                </a:solidFill>
                <a:latin typeface="Times New Roman" panose="02020603050405020304" pitchFamily="18" charset="0"/>
                <a:cs typeface="Times New Roman" panose="02020603050405020304" pitchFamily="18" charset="0"/>
              </a:rPr>
              <a:t> </a:t>
            </a:r>
            <a:r>
              <a:rPr lang="ru-RU" b="1" i="1" dirty="0" err="1">
                <a:solidFill>
                  <a:schemeClr val="bg1"/>
                </a:solidFill>
                <a:latin typeface="Times New Roman" panose="02020603050405020304" pitchFamily="18" charset="0"/>
                <a:cs typeface="Times New Roman" panose="02020603050405020304" pitchFamily="18" charset="0"/>
              </a:rPr>
              <a:t>смерті</a:t>
            </a:r>
            <a:r>
              <a:rPr lang="ru-RU" b="1" i="1" dirty="0">
                <a:solidFill>
                  <a:schemeClr val="bg1"/>
                </a:solidFill>
                <a:latin typeface="Times New Roman" panose="02020603050405020304" pitchFamily="18" charset="0"/>
                <a:cs typeface="Times New Roman" panose="02020603050405020304" pitchFamily="18" charset="0"/>
              </a:rPr>
              <a:t> (</a:t>
            </a:r>
            <a:r>
              <a:rPr lang="ru-RU" b="1" i="1" dirty="0" err="1">
                <a:solidFill>
                  <a:schemeClr val="bg1"/>
                </a:solidFill>
                <a:latin typeface="Times New Roman" panose="02020603050405020304" pitchFamily="18" charset="0"/>
                <a:cs typeface="Times New Roman" panose="02020603050405020304" pitchFamily="18" charset="0"/>
              </a:rPr>
              <a:t>трупних</a:t>
            </a:r>
            <a:r>
              <a:rPr lang="ru-RU" b="1" i="1" dirty="0">
                <a:solidFill>
                  <a:schemeClr val="bg1"/>
                </a:solidFill>
                <a:latin typeface="Times New Roman" panose="02020603050405020304" pitchFamily="18" charset="0"/>
                <a:cs typeface="Times New Roman" panose="02020603050405020304" pitchFamily="18" charset="0"/>
              </a:rPr>
              <a:t> </a:t>
            </a:r>
            <a:r>
              <a:rPr lang="ru-RU" b="1" i="1" dirty="0" err="1">
                <a:solidFill>
                  <a:schemeClr val="bg1"/>
                </a:solidFill>
                <a:latin typeface="Times New Roman" panose="02020603050405020304" pitchFamily="18" charset="0"/>
                <a:cs typeface="Times New Roman" panose="02020603050405020304" pitchFamily="18" charset="0"/>
              </a:rPr>
              <a:t>плям</a:t>
            </a:r>
            <a:r>
              <a:rPr lang="ru-RU" b="1" i="1" dirty="0">
                <a:solidFill>
                  <a:schemeClr val="bg1"/>
                </a:solidFill>
                <a:latin typeface="Times New Roman" panose="02020603050405020304" pitchFamily="18" charset="0"/>
                <a:cs typeface="Times New Roman" panose="02020603050405020304" pitchFamily="18" charset="0"/>
              </a:rPr>
              <a:t>, </a:t>
            </a:r>
            <a:r>
              <a:rPr lang="ru-RU" b="1" i="1" dirty="0" err="1">
                <a:solidFill>
                  <a:schemeClr val="bg1"/>
                </a:solidFill>
                <a:latin typeface="Times New Roman" panose="02020603050405020304" pitchFamily="18" charset="0"/>
                <a:cs typeface="Times New Roman" panose="02020603050405020304" pitchFamily="18" charset="0"/>
              </a:rPr>
              <a:t>задубіння</a:t>
            </a:r>
            <a:r>
              <a:rPr lang="ru-RU" b="1" i="1" dirty="0" smtClean="0">
                <a:solidFill>
                  <a:schemeClr val="bg1"/>
                </a:solidFill>
                <a:latin typeface="Times New Roman" panose="02020603050405020304" pitchFamily="18" charset="0"/>
                <a:cs typeface="Times New Roman" panose="02020603050405020304" pitchFamily="18" charset="0"/>
              </a:rPr>
              <a:t>).</a:t>
            </a:r>
          </a:p>
          <a:p>
            <a:endParaRPr lang="ru-RU" b="1" i="1" dirty="0">
              <a:solidFill>
                <a:schemeClr val="bg1"/>
              </a:solidFill>
              <a:latin typeface="Times New Roman" panose="02020603050405020304" pitchFamily="18" charset="0"/>
              <a:cs typeface="Times New Roman" panose="02020603050405020304" pitchFamily="18" charset="0"/>
            </a:endParaRPr>
          </a:p>
          <a:p>
            <a:endParaRPr lang="ru-RU" b="1" i="1" dirty="0" smtClean="0">
              <a:solidFill>
                <a:schemeClr val="bg1"/>
              </a:solidFill>
              <a:latin typeface="Times New Roman" panose="02020603050405020304" pitchFamily="18" charset="0"/>
              <a:cs typeface="Times New Roman" panose="02020603050405020304" pitchFamily="18" charset="0"/>
            </a:endParaRPr>
          </a:p>
          <a:p>
            <a:r>
              <a:rPr lang="ru-RU" b="1" i="1" dirty="0" smtClean="0">
                <a:solidFill>
                  <a:schemeClr val="bg1"/>
                </a:solidFill>
                <a:latin typeface="Times New Roman" panose="02020603050405020304" pitchFamily="18" charset="0"/>
                <a:cs typeface="Times New Roman" panose="02020603050405020304" pitchFamily="18" charset="0"/>
              </a:rPr>
              <a:t>І </a:t>
            </a:r>
            <a:r>
              <a:rPr lang="ru-RU" b="1" i="1" dirty="0" err="1" smtClean="0">
                <a:solidFill>
                  <a:schemeClr val="bg1"/>
                </a:solidFill>
                <a:latin typeface="Times New Roman" panose="02020603050405020304" pitchFamily="18" charset="0"/>
                <a:cs typeface="Times New Roman" panose="02020603050405020304" pitchFamily="18" charset="0"/>
              </a:rPr>
              <a:t>зазвичай</a:t>
            </a:r>
            <a:r>
              <a:rPr lang="ru-RU" b="1" i="1" dirty="0" smtClean="0">
                <a:solidFill>
                  <a:schemeClr val="bg1"/>
                </a:solidFill>
                <a:latin typeface="Times New Roman" panose="02020603050405020304" pitchFamily="18" charset="0"/>
                <a:cs typeface="Times New Roman" panose="02020603050405020304" pitchFamily="18" charset="0"/>
              </a:rPr>
              <a:t> </a:t>
            </a:r>
            <a:r>
              <a:rPr lang="ru-RU" b="1" i="1" dirty="0" err="1" smtClean="0">
                <a:solidFill>
                  <a:schemeClr val="bg1"/>
                </a:solidFill>
                <a:latin typeface="Times New Roman" panose="02020603050405020304" pitchFamily="18" charset="0"/>
                <a:cs typeface="Times New Roman" panose="02020603050405020304" pitchFamily="18" charset="0"/>
              </a:rPr>
              <a:t>штучна</a:t>
            </a:r>
            <a:r>
              <a:rPr lang="ru-RU" b="1" i="1" dirty="0" smtClean="0">
                <a:solidFill>
                  <a:schemeClr val="bg1"/>
                </a:solidFill>
                <a:latin typeface="Times New Roman" panose="02020603050405020304" pitchFamily="18" charset="0"/>
                <a:cs typeface="Times New Roman" panose="02020603050405020304" pitchFamily="18" charset="0"/>
              </a:rPr>
              <a:t> </a:t>
            </a:r>
            <a:r>
              <a:rPr lang="ru-RU" b="1" i="1" dirty="0" err="1" smtClean="0">
                <a:solidFill>
                  <a:schemeClr val="bg1"/>
                </a:solidFill>
                <a:latin typeface="Times New Roman" panose="02020603050405020304" pitchFamily="18" charset="0"/>
                <a:cs typeface="Times New Roman" panose="02020603050405020304" pitchFamily="18" charset="0"/>
              </a:rPr>
              <a:t>вентиляція</a:t>
            </a:r>
            <a:r>
              <a:rPr lang="ru-RU" b="1" i="1" dirty="0" smtClean="0">
                <a:solidFill>
                  <a:schemeClr val="bg1"/>
                </a:solidFill>
                <a:latin typeface="Times New Roman" panose="02020603050405020304" pitchFamily="18" charset="0"/>
                <a:cs typeface="Times New Roman" panose="02020603050405020304" pitchFamily="18" charset="0"/>
              </a:rPr>
              <a:t> </a:t>
            </a:r>
            <a:r>
              <a:rPr lang="ru-RU" b="1" i="1" dirty="0" err="1" smtClean="0">
                <a:solidFill>
                  <a:schemeClr val="bg1"/>
                </a:solidFill>
                <a:latin typeface="Times New Roman" panose="02020603050405020304" pitchFamily="18" charset="0"/>
                <a:cs typeface="Times New Roman" panose="02020603050405020304" pitchFamily="18" charset="0"/>
              </a:rPr>
              <a:t>легень</a:t>
            </a:r>
            <a:r>
              <a:rPr lang="ru-RU" b="1" i="1" dirty="0" smtClean="0">
                <a:solidFill>
                  <a:schemeClr val="bg1"/>
                </a:solidFill>
                <a:latin typeface="Times New Roman" panose="02020603050405020304" pitchFamily="18" charset="0"/>
                <a:cs typeface="Times New Roman" panose="02020603050405020304" pitchFamily="18" charset="0"/>
              </a:rPr>
              <a:t> проводиться разом з </a:t>
            </a:r>
            <a:r>
              <a:rPr lang="ru-RU" b="1" i="1" dirty="0" err="1" smtClean="0">
                <a:solidFill>
                  <a:schemeClr val="bg1"/>
                </a:solidFill>
                <a:latin typeface="Times New Roman" panose="02020603050405020304" pitchFamily="18" charset="0"/>
                <a:cs typeface="Times New Roman" panose="02020603050405020304" pitchFamily="18" charset="0"/>
              </a:rPr>
              <a:t>непрямим</a:t>
            </a:r>
            <a:r>
              <a:rPr lang="ru-RU" b="1" i="1" dirty="0" smtClean="0">
                <a:solidFill>
                  <a:schemeClr val="bg1"/>
                </a:solidFill>
                <a:latin typeface="Times New Roman" panose="02020603050405020304" pitchFamily="18" charset="0"/>
                <a:cs typeface="Times New Roman" panose="02020603050405020304" pitchFamily="18" charset="0"/>
              </a:rPr>
              <a:t> </a:t>
            </a:r>
            <a:r>
              <a:rPr lang="ru-RU" b="1" i="1" dirty="0" err="1" smtClean="0">
                <a:solidFill>
                  <a:schemeClr val="bg1"/>
                </a:solidFill>
                <a:latin typeface="Times New Roman" panose="02020603050405020304" pitchFamily="18" charset="0"/>
                <a:cs typeface="Times New Roman" panose="02020603050405020304" pitchFamily="18" charset="0"/>
              </a:rPr>
              <a:t>масажом</a:t>
            </a:r>
            <a:r>
              <a:rPr lang="ru-RU" b="1" i="1" dirty="0" smtClean="0">
                <a:solidFill>
                  <a:schemeClr val="bg1"/>
                </a:solidFill>
                <a:latin typeface="Times New Roman" panose="02020603050405020304" pitchFamily="18" charset="0"/>
                <a:cs typeface="Times New Roman" panose="02020603050405020304" pitchFamily="18" charset="0"/>
              </a:rPr>
              <a:t> </a:t>
            </a:r>
            <a:r>
              <a:rPr lang="ru-RU" b="1" i="1" dirty="0" err="1" smtClean="0">
                <a:solidFill>
                  <a:schemeClr val="bg1"/>
                </a:solidFill>
                <a:latin typeface="Times New Roman" panose="02020603050405020304" pitchFamily="18" charset="0"/>
                <a:cs typeface="Times New Roman" panose="02020603050405020304" pitchFamily="18" charset="0"/>
              </a:rPr>
              <a:t>серця</a:t>
            </a:r>
            <a:r>
              <a:rPr lang="ru-RU" b="1" i="1" dirty="0" smtClean="0">
                <a:solidFill>
                  <a:schemeClr val="bg1"/>
                </a:solidFill>
                <a:latin typeface="Times New Roman" panose="02020603050405020304" pitchFamily="18" charset="0"/>
                <a:cs typeface="Times New Roman" panose="02020603050405020304" pitchFamily="18" charset="0"/>
              </a:rPr>
              <a:t>. Але </a:t>
            </a:r>
            <a:r>
              <a:rPr lang="ru-RU" b="1" i="1" dirty="0" err="1" smtClean="0">
                <a:solidFill>
                  <a:schemeClr val="bg1"/>
                </a:solidFill>
                <a:latin typeface="Times New Roman" panose="02020603050405020304" pitchFamily="18" charset="0"/>
                <a:cs typeface="Times New Roman" panose="02020603050405020304" pitchFamily="18" charset="0"/>
              </a:rPr>
              <a:t>це</a:t>
            </a:r>
            <a:r>
              <a:rPr lang="ru-RU" b="1" i="1" dirty="0" smtClean="0">
                <a:solidFill>
                  <a:schemeClr val="bg1"/>
                </a:solidFill>
                <a:latin typeface="Times New Roman" panose="02020603050405020304" pitchFamily="18" charset="0"/>
                <a:cs typeface="Times New Roman" panose="02020603050405020304" pitchFamily="18" charset="0"/>
              </a:rPr>
              <a:t> тема </a:t>
            </a:r>
            <a:r>
              <a:rPr lang="ru-RU" b="1" i="1" dirty="0" err="1" smtClean="0">
                <a:solidFill>
                  <a:schemeClr val="bg1"/>
                </a:solidFill>
                <a:latin typeface="Times New Roman" panose="02020603050405020304" pitchFamily="18" charset="0"/>
                <a:cs typeface="Times New Roman" panose="02020603050405020304" pitchFamily="18" charset="0"/>
              </a:rPr>
              <a:t>наступної</a:t>
            </a:r>
            <a:r>
              <a:rPr lang="ru-RU" b="1" i="1" dirty="0" smtClean="0">
                <a:solidFill>
                  <a:schemeClr val="bg1"/>
                </a:solidFill>
                <a:latin typeface="Times New Roman" panose="02020603050405020304" pitchFamily="18" charset="0"/>
                <a:cs typeface="Times New Roman" panose="02020603050405020304" pitchFamily="18" charset="0"/>
              </a:rPr>
              <a:t> </a:t>
            </a:r>
            <a:r>
              <a:rPr lang="ru-RU" b="1" i="1" dirty="0" err="1" smtClean="0">
                <a:solidFill>
                  <a:schemeClr val="bg1"/>
                </a:solidFill>
                <a:latin typeface="Times New Roman" panose="02020603050405020304" pitchFamily="18" charset="0"/>
                <a:cs typeface="Times New Roman" panose="02020603050405020304" pitchFamily="18" charset="0"/>
              </a:rPr>
              <a:t>презентації</a:t>
            </a:r>
            <a:r>
              <a:rPr lang="ru-RU" b="1" i="1" dirty="0" smtClean="0">
                <a:solidFill>
                  <a:schemeClr val="bg1"/>
                </a:solidFill>
                <a:latin typeface="Times New Roman" panose="02020603050405020304" pitchFamily="18" charset="0"/>
                <a:cs typeface="Times New Roman" panose="02020603050405020304" pitchFamily="18" charset="0"/>
              </a:rPr>
              <a:t>…</a:t>
            </a:r>
            <a:endParaRPr lang="uk-UA" b="1"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2837066"/>
      </p:ext>
    </p:extLst>
  </p:cSld>
  <p:clrMapOvr>
    <a:masterClrMapping/>
  </p:clrMapOvr>
  <p:transition>
    <p:plus/>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5"/>
          <p:cNvSpPr>
            <a:spLocks noGrp="1" noChangeArrowheads="1"/>
          </p:cNvSpPr>
          <p:nvPr>
            <p:ph type="ctrTitle"/>
          </p:nvPr>
        </p:nvSpPr>
        <p:spPr/>
        <p:txBody>
          <a:bodyPr/>
          <a:lstStyle/>
          <a:p>
            <a:r>
              <a:rPr lang="uk-UA" sz="5000" dirty="0" smtClean="0"/>
              <a:t>Дякуємо за увагу</a:t>
            </a:r>
            <a:r>
              <a:rPr lang="en-US" sz="5000" dirty="0" smtClean="0"/>
              <a:t>!</a:t>
            </a:r>
            <a:endParaRPr lang="en-US" sz="5000" dirty="0"/>
          </a:p>
        </p:txBody>
      </p:sp>
    </p:spTree>
  </p:cSld>
  <p:clrMapOvr>
    <a:masterClrMapping/>
  </p:clrMapOvr>
  <p:transition>
    <p:plu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23528" y="428179"/>
            <a:ext cx="8496944" cy="6001643"/>
          </a:xfrm>
          <a:prstGeom prst="rect">
            <a:avLst/>
          </a:prstGeom>
          <a:solidFill>
            <a:schemeClr val="accent1">
              <a:lumMod val="75000"/>
            </a:schemeClr>
          </a:solidFill>
        </p:spPr>
        <p:txBody>
          <a:bodyPr wrap="square">
            <a:spAutoFit/>
          </a:bodyPr>
          <a:lstStyle/>
          <a:p>
            <a:r>
              <a:rPr lang="uk-UA" sz="1600" dirty="0">
                <a:solidFill>
                  <a:schemeClr val="bg1"/>
                </a:solidFill>
                <a:latin typeface="Times New Roman" panose="02020603050405020304" pitchFamily="18" charset="0"/>
                <a:cs typeface="Times New Roman" panose="02020603050405020304" pitchFamily="18" charset="0"/>
              </a:rPr>
              <a:t>Загальними умовами успіху при наданні першої </a:t>
            </a:r>
            <a:r>
              <a:rPr lang="uk-UA" sz="1600" dirty="0" err="1">
                <a:solidFill>
                  <a:schemeClr val="bg1"/>
                </a:solidFill>
                <a:latin typeface="Times New Roman" panose="02020603050405020304" pitchFamily="18" charset="0"/>
                <a:cs typeface="Times New Roman" panose="02020603050405020304" pitchFamily="18" charset="0"/>
              </a:rPr>
              <a:t>долікарняної</a:t>
            </a:r>
            <a:r>
              <a:rPr lang="uk-UA" sz="1600" dirty="0">
                <a:solidFill>
                  <a:schemeClr val="bg1"/>
                </a:solidFill>
                <a:latin typeface="Times New Roman" panose="02020603050405020304" pitchFamily="18" charset="0"/>
                <a:cs typeface="Times New Roman" panose="02020603050405020304" pitchFamily="18" charset="0"/>
              </a:rPr>
              <a:t> допомоги потерпілим під час нещасних випадків є швидкість дій, винахідливість </a:t>
            </a:r>
            <a:r>
              <a:rPr lang="en-US" sz="1600" dirty="0" err="1">
                <a:solidFill>
                  <a:schemeClr val="bg1"/>
                </a:solidFill>
                <a:latin typeface="Times New Roman" panose="02020603050405020304" pitchFamily="18" charset="0"/>
                <a:cs typeface="Times New Roman" panose="02020603050405020304" pitchFamily="18" charset="0"/>
              </a:rPr>
              <a:t>i</a:t>
            </a:r>
            <a:r>
              <a:rPr lang="en-US" sz="1600" dirty="0">
                <a:solidFill>
                  <a:schemeClr val="bg1"/>
                </a:solidFill>
                <a:latin typeface="Times New Roman" panose="02020603050405020304" pitchFamily="18" charset="0"/>
                <a:cs typeface="Times New Roman" panose="02020603050405020304" pitchFamily="18" charset="0"/>
              </a:rPr>
              <a:t> </a:t>
            </a:r>
            <a:r>
              <a:rPr lang="uk-UA" sz="1600" dirty="0">
                <a:solidFill>
                  <a:schemeClr val="bg1"/>
                </a:solidFill>
                <a:latin typeface="Times New Roman" panose="02020603050405020304" pitchFamily="18" charset="0"/>
                <a:cs typeface="Times New Roman" panose="02020603050405020304" pitchFamily="18" charset="0"/>
              </a:rPr>
              <a:t>вміння того, хто надає допомогу. Цих якостей можна досягти за допомогою відповідних тренувальних вправ для придбання навичок. Перша допомога </a:t>
            </a:r>
            <a:r>
              <a:rPr lang="uk-UA" sz="1600" dirty="0" smtClean="0">
                <a:solidFill>
                  <a:schemeClr val="bg1"/>
                </a:solidFill>
                <a:latin typeface="Times New Roman" panose="02020603050405020304" pitchFamily="18" charset="0"/>
                <a:cs typeface="Times New Roman" panose="02020603050405020304" pitchFamily="18" charset="0"/>
              </a:rPr>
              <a:t>потерпілому не </a:t>
            </a:r>
            <a:r>
              <a:rPr lang="uk-UA" sz="1600" dirty="0">
                <a:solidFill>
                  <a:schemeClr val="bg1"/>
                </a:solidFill>
                <a:latin typeface="Times New Roman" panose="02020603050405020304" pitchFamily="18" charset="0"/>
                <a:cs typeface="Times New Roman" panose="02020603050405020304" pitchFamily="18" charset="0"/>
              </a:rPr>
              <a:t>повинна заміняти собою допомогу медичного персоналу </a:t>
            </a:r>
            <a:r>
              <a:rPr lang="en-US" sz="1600" dirty="0" err="1">
                <a:solidFill>
                  <a:schemeClr val="bg1"/>
                </a:solidFill>
                <a:latin typeface="Times New Roman" panose="02020603050405020304" pitchFamily="18" charset="0"/>
                <a:cs typeface="Times New Roman" panose="02020603050405020304" pitchFamily="18" charset="0"/>
              </a:rPr>
              <a:t>i</a:t>
            </a:r>
            <a:r>
              <a:rPr lang="en-US" sz="1600" dirty="0">
                <a:solidFill>
                  <a:schemeClr val="bg1"/>
                </a:solidFill>
                <a:latin typeface="Times New Roman" panose="02020603050405020304" pitchFamily="18" charset="0"/>
                <a:cs typeface="Times New Roman" panose="02020603050405020304" pitchFamily="18" charset="0"/>
              </a:rPr>
              <a:t> </a:t>
            </a:r>
            <a:r>
              <a:rPr lang="uk-UA" sz="1600" dirty="0">
                <a:solidFill>
                  <a:schemeClr val="bg1"/>
                </a:solidFill>
                <a:latin typeface="Times New Roman" panose="02020603050405020304" pitchFamily="18" charset="0"/>
                <a:cs typeface="Times New Roman" panose="02020603050405020304" pitchFamily="18" charset="0"/>
              </a:rPr>
              <a:t>має надаватись до прибуття </a:t>
            </a:r>
            <a:r>
              <a:rPr lang="uk-UA" sz="1600" dirty="0" smtClean="0">
                <a:solidFill>
                  <a:schemeClr val="bg1"/>
                </a:solidFill>
                <a:latin typeface="Times New Roman" panose="02020603050405020304" pitchFamily="18" charset="0"/>
                <a:cs typeface="Times New Roman" panose="02020603050405020304" pitchFamily="18" charset="0"/>
              </a:rPr>
              <a:t>лікаря.</a:t>
            </a:r>
          </a:p>
          <a:p>
            <a:r>
              <a:rPr lang="uk-UA" sz="1600" dirty="0" smtClean="0">
                <a:solidFill>
                  <a:schemeClr val="bg1"/>
                </a:solidFill>
                <a:latin typeface="Times New Roman" panose="02020603050405020304" pitchFamily="18" charset="0"/>
                <a:cs typeface="Times New Roman" panose="02020603050405020304" pitchFamily="18" charset="0"/>
              </a:rPr>
              <a:t>Основні </a:t>
            </a:r>
            <a:r>
              <a:rPr lang="uk-UA" sz="1600" dirty="0">
                <a:solidFill>
                  <a:schemeClr val="bg1"/>
                </a:solidFill>
                <a:latin typeface="Times New Roman" panose="02020603050405020304" pitchFamily="18" charset="0"/>
                <a:cs typeface="Times New Roman" panose="02020603050405020304" pitchFamily="18" charset="0"/>
              </a:rPr>
              <a:t>правила, які є обов'язковими при проведенні штучного дихання </a:t>
            </a:r>
          </a:p>
          <a:p>
            <a:r>
              <a:rPr lang="uk-UA" sz="1600" dirty="0">
                <a:solidFill>
                  <a:schemeClr val="bg1"/>
                </a:solidFill>
                <a:latin typeface="Times New Roman" panose="02020603050405020304" pitchFamily="18" charset="0"/>
                <a:cs typeface="Times New Roman" panose="02020603050405020304" pitchFamily="18" charset="0"/>
              </a:rPr>
              <a:t>Штучне дихання необхідно проводити тільки в тому разі, коли потерпілий не дихає або дихає дуже погано (</a:t>
            </a:r>
            <a:r>
              <a:rPr lang="uk-UA" sz="1600" dirty="0" err="1">
                <a:solidFill>
                  <a:schemeClr val="bg1"/>
                </a:solidFill>
                <a:latin typeface="Times New Roman" panose="02020603050405020304" pitchFamily="18" charset="0"/>
                <a:cs typeface="Times New Roman" panose="02020603050405020304" pitchFamily="18" charset="0"/>
              </a:rPr>
              <a:t>рідко</a:t>
            </a:r>
            <a:r>
              <a:rPr lang="uk-UA" sz="1600" dirty="0">
                <a:solidFill>
                  <a:schemeClr val="bg1"/>
                </a:solidFill>
                <a:latin typeface="Times New Roman" panose="02020603050405020304" pitchFamily="18" charset="0"/>
                <a:cs typeface="Times New Roman" panose="02020603050405020304" pitchFamily="18" charset="0"/>
              </a:rPr>
              <a:t>, судомно, мовби схлипуючи, як помираючий), а також якщо дихання потерпілого постійно погіршується. </a:t>
            </a:r>
          </a:p>
          <a:p>
            <a:r>
              <a:rPr lang="uk-UA" sz="1600" dirty="0">
                <a:solidFill>
                  <a:schemeClr val="bg1"/>
                </a:solidFill>
                <a:latin typeface="Times New Roman" panose="02020603050405020304" pitchFamily="18" charset="0"/>
                <a:cs typeface="Times New Roman" panose="02020603050405020304" pitchFamily="18" charset="0"/>
              </a:rPr>
              <a:t>П</a:t>
            </a:r>
            <a:r>
              <a:rPr lang="en-US" sz="1600" dirty="0" err="1">
                <a:solidFill>
                  <a:schemeClr val="bg1"/>
                </a:solidFill>
                <a:latin typeface="Times New Roman" panose="02020603050405020304" pitchFamily="18" charset="0"/>
                <a:cs typeface="Times New Roman" panose="02020603050405020304" pitchFamily="18" charset="0"/>
              </a:rPr>
              <a:t>i</a:t>
            </a:r>
            <a:r>
              <a:rPr lang="uk-UA" sz="1600" dirty="0">
                <a:solidFill>
                  <a:schemeClr val="bg1"/>
                </a:solidFill>
                <a:latin typeface="Times New Roman" panose="02020603050405020304" pitchFamily="18" charset="0"/>
                <a:cs typeface="Times New Roman" panose="02020603050405020304" pitchFamily="18" charset="0"/>
              </a:rPr>
              <a:t>д час проведення штучного дихання необхідно уважно </a:t>
            </a:r>
            <a:r>
              <a:rPr lang="uk-UA" sz="1600" dirty="0" err="1">
                <a:solidFill>
                  <a:schemeClr val="bg1"/>
                </a:solidFill>
                <a:latin typeface="Times New Roman" panose="02020603050405020304" pitchFamily="18" charset="0"/>
                <a:cs typeface="Times New Roman" panose="02020603050405020304" pitchFamily="18" charset="0"/>
              </a:rPr>
              <a:t>спостер</a:t>
            </a:r>
            <a:r>
              <a:rPr lang="en-US" sz="1600" dirty="0" err="1">
                <a:solidFill>
                  <a:schemeClr val="bg1"/>
                </a:solidFill>
                <a:latin typeface="Times New Roman" panose="02020603050405020304" pitchFamily="18" charset="0"/>
                <a:cs typeface="Times New Roman" panose="02020603050405020304" pitchFamily="18" charset="0"/>
              </a:rPr>
              <a:t>i</a:t>
            </a:r>
            <a:r>
              <a:rPr lang="uk-UA" sz="1600" dirty="0">
                <a:solidFill>
                  <a:schemeClr val="bg1"/>
                </a:solidFill>
                <a:latin typeface="Times New Roman" panose="02020603050405020304" pitchFamily="18" charset="0"/>
                <a:cs typeface="Times New Roman" panose="02020603050405020304" pitchFamily="18" charset="0"/>
              </a:rPr>
              <a:t>гати за обличчям потерпілого. Якщо він поворухне губами чи </a:t>
            </a:r>
            <a:r>
              <a:rPr lang="uk-UA" sz="1600" dirty="0" err="1">
                <a:solidFill>
                  <a:schemeClr val="bg1"/>
                </a:solidFill>
                <a:latin typeface="Times New Roman" panose="02020603050405020304" pitchFamily="18" charset="0"/>
                <a:cs typeface="Times New Roman" panose="02020603050405020304" pitchFamily="18" charset="0"/>
              </a:rPr>
              <a:t>пов</a:t>
            </a:r>
            <a:r>
              <a:rPr lang="en-US" sz="1600" dirty="0" err="1">
                <a:solidFill>
                  <a:schemeClr val="bg1"/>
                </a:solidFill>
                <a:latin typeface="Times New Roman" panose="02020603050405020304" pitchFamily="18" charset="0"/>
                <a:cs typeface="Times New Roman" panose="02020603050405020304" pitchFamily="18" charset="0"/>
              </a:rPr>
              <a:t>i</a:t>
            </a:r>
            <a:r>
              <a:rPr lang="uk-UA" sz="1600" dirty="0">
                <a:solidFill>
                  <a:schemeClr val="bg1"/>
                </a:solidFill>
                <a:latin typeface="Times New Roman" panose="02020603050405020304" pitchFamily="18" charset="0"/>
                <a:cs typeface="Times New Roman" panose="02020603050405020304" pitchFamily="18" charset="0"/>
              </a:rPr>
              <a:t>ками або зробить ковтальні рухи гортанню (кадиком), треба перевірити, чи не зробить він самостійного вдиху. Якщо після декількох миттєвостей чекання виявиться, що потерпілий не дихає, виконання штучного дихання необхідно негайно відновити. </a:t>
            </a:r>
          </a:p>
          <a:p>
            <a:r>
              <a:rPr lang="uk-UA" sz="1600" dirty="0">
                <a:solidFill>
                  <a:schemeClr val="bg1"/>
                </a:solidFill>
                <a:latin typeface="Times New Roman" panose="02020603050405020304" pitchFamily="18" charset="0"/>
                <a:cs typeface="Times New Roman" panose="02020603050405020304" pitchFamily="18" charset="0"/>
              </a:rPr>
              <a:t>Проводити штучне дихання після того, як потерпілий почне дихати самостійно </a:t>
            </a:r>
            <a:r>
              <a:rPr lang="en-US" sz="1600" dirty="0" err="1">
                <a:solidFill>
                  <a:schemeClr val="bg1"/>
                </a:solidFill>
                <a:latin typeface="Times New Roman" panose="02020603050405020304" pitchFamily="18" charset="0"/>
                <a:cs typeface="Times New Roman" panose="02020603050405020304" pitchFamily="18" charset="0"/>
              </a:rPr>
              <a:t>i</a:t>
            </a:r>
            <a:r>
              <a:rPr lang="en-US" sz="1600" dirty="0">
                <a:solidFill>
                  <a:schemeClr val="bg1"/>
                </a:solidFill>
                <a:latin typeface="Times New Roman" panose="02020603050405020304" pitchFamily="18" charset="0"/>
                <a:cs typeface="Times New Roman" panose="02020603050405020304" pitchFamily="18" charset="0"/>
              </a:rPr>
              <a:t> </a:t>
            </a:r>
            <a:r>
              <a:rPr lang="uk-UA" sz="1600" dirty="0">
                <a:solidFill>
                  <a:schemeClr val="bg1"/>
                </a:solidFill>
                <a:latin typeface="Times New Roman" panose="02020603050405020304" pitchFamily="18" charset="0"/>
                <a:cs typeface="Times New Roman" panose="02020603050405020304" pitchFamily="18" charset="0"/>
              </a:rPr>
              <a:t>рівномірно, не слід, тому що продовження штучного дихання може завдати йому тільки шкоди. </a:t>
            </a:r>
          </a:p>
          <a:p>
            <a:r>
              <a:rPr lang="uk-UA" sz="1600" dirty="0">
                <a:solidFill>
                  <a:schemeClr val="bg1"/>
                </a:solidFill>
                <a:latin typeface="Times New Roman" panose="02020603050405020304" pitchFamily="18" charset="0"/>
                <a:cs typeface="Times New Roman" panose="02020603050405020304" pitchFamily="18" charset="0"/>
              </a:rPr>
              <a:t>Перш ніж почати робити штучне дихання необхідно:</a:t>
            </a:r>
          </a:p>
          <a:p>
            <a:r>
              <a:rPr lang="uk-UA" sz="1600" dirty="0">
                <a:solidFill>
                  <a:schemeClr val="bg1"/>
                </a:solidFill>
                <a:latin typeface="Times New Roman" panose="02020603050405020304" pitchFamily="18" charset="0"/>
                <a:cs typeface="Times New Roman" panose="02020603050405020304" pitchFamily="18" charset="0"/>
              </a:rPr>
              <a:t>- потерпілого покласти спиною на тверду поверхню;</a:t>
            </a:r>
          </a:p>
          <a:p>
            <a:r>
              <a:rPr lang="uk-UA" sz="1600" dirty="0">
                <a:solidFill>
                  <a:schemeClr val="bg1"/>
                </a:solidFill>
                <a:latin typeface="Times New Roman" panose="02020603050405020304" pitchFamily="18" charset="0"/>
                <a:cs typeface="Times New Roman" panose="02020603050405020304" pitchFamily="18" charset="0"/>
              </a:rPr>
              <a:t>- швидко, не гаючи ні секунди, звільнити потерпілого від одягу, який перешкоджає диханню, розв'язати краватку або шарф, зняти ремінь, розстебнути штани </a:t>
            </a:r>
            <a:r>
              <a:rPr lang="en-US" sz="1600" dirty="0" err="1">
                <a:solidFill>
                  <a:schemeClr val="bg1"/>
                </a:solidFill>
                <a:latin typeface="Times New Roman" panose="02020603050405020304" pitchFamily="18" charset="0"/>
                <a:cs typeface="Times New Roman" panose="02020603050405020304" pitchFamily="18" charset="0"/>
              </a:rPr>
              <a:t>i</a:t>
            </a:r>
            <a:r>
              <a:rPr lang="en-US" sz="1600" dirty="0">
                <a:solidFill>
                  <a:schemeClr val="bg1"/>
                </a:solidFill>
                <a:latin typeface="Times New Roman" panose="02020603050405020304" pitchFamily="18" charset="0"/>
                <a:cs typeface="Times New Roman" panose="02020603050405020304" pitchFamily="18" charset="0"/>
              </a:rPr>
              <a:t> </a:t>
            </a:r>
            <a:r>
              <a:rPr lang="uk-UA" sz="1600" dirty="0" err="1">
                <a:solidFill>
                  <a:schemeClr val="bg1"/>
                </a:solidFill>
                <a:latin typeface="Times New Roman" panose="02020603050405020304" pitchFamily="18" charset="0"/>
                <a:cs typeface="Times New Roman" panose="02020603050405020304" pitchFamily="18" charset="0"/>
              </a:rPr>
              <a:t>т.п</a:t>
            </a:r>
            <a:r>
              <a:rPr lang="uk-UA" sz="1600" dirty="0">
                <a:solidFill>
                  <a:schemeClr val="bg1"/>
                </a:solidFill>
                <a:latin typeface="Times New Roman" panose="02020603050405020304" pitchFamily="18" charset="0"/>
                <a:cs typeface="Times New Roman" panose="02020603050405020304" pitchFamily="18" charset="0"/>
              </a:rPr>
              <a:t>.;</a:t>
            </a:r>
          </a:p>
          <a:p>
            <a:r>
              <a:rPr lang="uk-UA" sz="1600" dirty="0">
                <a:solidFill>
                  <a:schemeClr val="bg1"/>
                </a:solidFill>
                <a:latin typeface="Times New Roman" panose="02020603050405020304" pitchFamily="18" charset="0"/>
                <a:cs typeface="Times New Roman" panose="02020603050405020304" pitchFamily="18" charset="0"/>
              </a:rPr>
              <a:t>- так само швидко розкрити рот потерпілого </a:t>
            </a:r>
            <a:r>
              <a:rPr lang="en-US" sz="1600" dirty="0" err="1">
                <a:solidFill>
                  <a:schemeClr val="bg1"/>
                </a:solidFill>
                <a:latin typeface="Times New Roman" panose="02020603050405020304" pitchFamily="18" charset="0"/>
                <a:cs typeface="Times New Roman" panose="02020603050405020304" pitchFamily="18" charset="0"/>
              </a:rPr>
              <a:t>i</a:t>
            </a:r>
            <a:r>
              <a:rPr lang="en-US" sz="1600" dirty="0">
                <a:solidFill>
                  <a:schemeClr val="bg1"/>
                </a:solidFill>
                <a:latin typeface="Times New Roman" panose="02020603050405020304" pitchFamily="18" charset="0"/>
                <a:cs typeface="Times New Roman" panose="02020603050405020304" pitchFamily="18" charset="0"/>
              </a:rPr>
              <a:t> </a:t>
            </a:r>
            <a:r>
              <a:rPr lang="uk-UA" sz="1600" dirty="0">
                <a:solidFill>
                  <a:schemeClr val="bg1"/>
                </a:solidFill>
                <a:latin typeface="Times New Roman" panose="02020603050405020304" pitchFamily="18" charset="0"/>
                <a:cs typeface="Times New Roman" panose="02020603050405020304" pitchFamily="18" charset="0"/>
              </a:rPr>
              <a:t>звільнити його від сторонніх предметів та слизу (хусткою чи кінцем сорочки). Якщо в глотці знаходиться стороннє тіло, потерпілого необхідно покласти на бік і постукати кулаком або долонею між лопатками, після чого витягнути стороннє тіло з рота. </a:t>
            </a:r>
            <a:endParaRPr lang="uk-UA" sz="1600" b="0" i="0" dirty="0">
              <a:solidFill>
                <a:schemeClr val="bg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515113"/>
      </p:ext>
    </p:extLst>
  </p:cSld>
  <p:clrMapOvr>
    <a:masterClrMapping/>
  </p:clrMapOvr>
  <p:transition>
    <p:plus/>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13"/>
          <p:cNvGrpSpPr>
            <a:grpSpLocks/>
          </p:cNvGrpSpPr>
          <p:nvPr/>
        </p:nvGrpSpPr>
        <p:grpSpPr bwMode="auto">
          <a:xfrm>
            <a:off x="7544790" y="2516842"/>
            <a:ext cx="1419698" cy="520700"/>
            <a:chOff x="1003" y="2400"/>
            <a:chExt cx="1089" cy="336"/>
          </a:xfrm>
        </p:grpSpPr>
        <p:sp>
          <p:nvSpPr>
            <p:cNvPr id="57" name="Oval 14"/>
            <p:cNvSpPr>
              <a:spLocks noChangeArrowheads="1"/>
            </p:cNvSpPr>
            <p:nvPr/>
          </p:nvSpPr>
          <p:spPr bwMode="gray">
            <a:xfrm>
              <a:off x="1006" y="2427"/>
              <a:ext cx="1086" cy="309"/>
            </a:xfrm>
            <a:prstGeom prst="ellipse">
              <a:avLst/>
            </a:prstGeom>
            <a:gradFill rotWithShape="1">
              <a:gsLst>
                <a:gs pos="0">
                  <a:schemeClr val="accent1">
                    <a:gamma/>
                    <a:shade val="57255"/>
                    <a:invGamma/>
                  </a:schemeClr>
                </a:gs>
                <a:gs pos="50000">
                  <a:schemeClr val="accent1"/>
                </a:gs>
                <a:gs pos="100000">
                  <a:schemeClr val="accent1">
                    <a:gamma/>
                    <a:shade val="57255"/>
                    <a:invGamma/>
                  </a:schemeClr>
                </a:gs>
              </a:gsLst>
              <a:lin ang="0" scaled="1"/>
            </a:gradFill>
            <a:ln w="9525" algn="ctr">
              <a:noFill/>
              <a:round/>
              <a:headEnd/>
              <a:tailEnd/>
            </a:ln>
            <a:effectLst/>
          </p:spPr>
          <p:txBody>
            <a:bodyPr wrap="none" anchor="ctr"/>
            <a:lstStyle/>
            <a:p>
              <a:endParaRPr lang="ru-RU"/>
            </a:p>
          </p:txBody>
        </p:sp>
        <p:sp>
          <p:nvSpPr>
            <p:cNvPr id="58" name="Oval 15"/>
            <p:cNvSpPr>
              <a:spLocks noChangeArrowheads="1"/>
            </p:cNvSpPr>
            <p:nvPr/>
          </p:nvSpPr>
          <p:spPr bwMode="gray">
            <a:xfrm>
              <a:off x="1003" y="2400"/>
              <a:ext cx="1086" cy="309"/>
            </a:xfrm>
            <a:prstGeom prst="ellipse">
              <a:avLst/>
            </a:prstGeom>
            <a:gradFill rotWithShape="1">
              <a:gsLst>
                <a:gs pos="0">
                  <a:schemeClr val="accent1">
                    <a:gamma/>
                    <a:tint val="31765"/>
                    <a:invGamma/>
                  </a:schemeClr>
                </a:gs>
                <a:gs pos="100000">
                  <a:schemeClr val="accent1"/>
                </a:gs>
              </a:gsLst>
              <a:lin ang="18900000" scaled="1"/>
            </a:gradFill>
            <a:ln w="9525" algn="ctr">
              <a:noFill/>
              <a:round/>
              <a:headEnd/>
              <a:tailEnd/>
            </a:ln>
            <a:effectLst/>
          </p:spPr>
          <p:txBody>
            <a:bodyPr wrap="none" anchor="ctr"/>
            <a:lstStyle/>
            <a:p>
              <a:endParaRPr lang="ru-RU"/>
            </a:p>
          </p:txBody>
        </p:sp>
      </p:grpSp>
      <p:sp>
        <p:nvSpPr>
          <p:cNvPr id="14338" name="Rectangle 2"/>
          <p:cNvSpPr>
            <a:spLocks noGrp="1" noChangeArrowheads="1"/>
          </p:cNvSpPr>
          <p:nvPr>
            <p:ph type="title"/>
          </p:nvPr>
        </p:nvSpPr>
        <p:spPr>
          <a:xfrm>
            <a:off x="1172633" y="571813"/>
            <a:ext cx="6798734" cy="1303867"/>
          </a:xfrm>
          <a:solidFill>
            <a:schemeClr val="accent1">
              <a:lumMod val="75000"/>
            </a:schemeClr>
          </a:solidFill>
        </p:spPr>
        <p:txBody>
          <a:bodyPr/>
          <a:lstStyle/>
          <a:p>
            <a:r>
              <a:rPr lang="ru-RU" sz="2800" dirty="0">
                <a:solidFill>
                  <a:schemeClr val="bg1"/>
                </a:solidFill>
              </a:rPr>
              <a:t>Перш </a:t>
            </a:r>
            <a:r>
              <a:rPr lang="ru-RU" sz="2800" dirty="0" err="1">
                <a:solidFill>
                  <a:schemeClr val="bg1"/>
                </a:solidFill>
              </a:rPr>
              <a:t>ніж</a:t>
            </a:r>
            <a:r>
              <a:rPr lang="ru-RU" sz="2800" dirty="0">
                <a:solidFill>
                  <a:schemeClr val="bg1"/>
                </a:solidFill>
              </a:rPr>
              <a:t> </a:t>
            </a:r>
            <a:r>
              <a:rPr lang="ru-RU" sz="2800" dirty="0" err="1">
                <a:solidFill>
                  <a:schemeClr val="bg1"/>
                </a:solidFill>
              </a:rPr>
              <a:t>приступати</a:t>
            </a:r>
            <a:r>
              <a:rPr lang="ru-RU" sz="2800" dirty="0">
                <a:solidFill>
                  <a:schemeClr val="bg1"/>
                </a:solidFill>
              </a:rPr>
              <a:t> до </a:t>
            </a:r>
            <a:r>
              <a:rPr lang="ru-RU" sz="2800" dirty="0" err="1">
                <a:solidFill>
                  <a:schemeClr val="bg1"/>
                </a:solidFill>
              </a:rPr>
              <a:t>проведення</a:t>
            </a:r>
            <a:r>
              <a:rPr lang="ru-RU" sz="2800" dirty="0">
                <a:solidFill>
                  <a:schemeClr val="bg1"/>
                </a:solidFill>
              </a:rPr>
              <a:t> штучного </a:t>
            </a:r>
            <a:r>
              <a:rPr lang="ru-RU" sz="2800" dirty="0" err="1">
                <a:solidFill>
                  <a:schemeClr val="bg1"/>
                </a:solidFill>
              </a:rPr>
              <a:t>дихання</a:t>
            </a:r>
            <a:endParaRPr lang="en-US" sz="2800" dirty="0">
              <a:solidFill>
                <a:schemeClr val="bg1"/>
              </a:solidFill>
            </a:endParaRPr>
          </a:p>
        </p:txBody>
      </p:sp>
      <p:sp>
        <p:nvSpPr>
          <p:cNvPr id="14339" name="AutoShape 3"/>
          <p:cNvSpPr>
            <a:spLocks noChangeArrowheads="1"/>
          </p:cNvSpPr>
          <p:nvPr/>
        </p:nvSpPr>
        <p:spPr bwMode="gray">
          <a:xfrm flipV="1">
            <a:off x="190625" y="4887912"/>
            <a:ext cx="1429047" cy="1589087"/>
          </a:xfrm>
          <a:prstGeom prst="can">
            <a:avLst>
              <a:gd name="adj" fmla="val 25000"/>
            </a:avLst>
          </a:prstGeom>
          <a:solidFill>
            <a:schemeClr val="accent1">
              <a:lumMod val="75000"/>
            </a:schemeClr>
          </a:solidFill>
          <a:ln w="9525">
            <a:noFill/>
            <a:round/>
            <a:headEnd/>
            <a:tailEnd/>
          </a:ln>
          <a:effectLst/>
        </p:spPr>
        <p:txBody>
          <a:bodyPr wrap="none" anchor="ctr"/>
          <a:lstStyle/>
          <a:p>
            <a:endParaRPr lang="ru-RU"/>
          </a:p>
        </p:txBody>
      </p:sp>
      <p:sp>
        <p:nvSpPr>
          <p:cNvPr id="14340" name="AutoShape 4"/>
          <p:cNvSpPr>
            <a:spLocks noChangeArrowheads="1"/>
          </p:cNvSpPr>
          <p:nvPr/>
        </p:nvSpPr>
        <p:spPr bwMode="gray">
          <a:xfrm flipV="1">
            <a:off x="2124201" y="4308474"/>
            <a:ext cx="1367680" cy="2168525"/>
          </a:xfrm>
          <a:prstGeom prst="can">
            <a:avLst>
              <a:gd name="adj" fmla="val 23795"/>
            </a:avLst>
          </a:prstGeom>
          <a:solidFill>
            <a:schemeClr val="accent1">
              <a:lumMod val="75000"/>
            </a:schemeClr>
          </a:solidFill>
          <a:ln w="9525">
            <a:noFill/>
            <a:round/>
            <a:headEnd/>
            <a:tailEnd/>
          </a:ln>
          <a:effectLst/>
        </p:spPr>
        <p:txBody>
          <a:bodyPr wrap="none" anchor="ctr"/>
          <a:lstStyle/>
          <a:p>
            <a:endParaRPr lang="ru-RU"/>
          </a:p>
        </p:txBody>
      </p:sp>
      <p:sp>
        <p:nvSpPr>
          <p:cNvPr id="14341" name="AutoShape 5"/>
          <p:cNvSpPr>
            <a:spLocks noChangeArrowheads="1"/>
          </p:cNvSpPr>
          <p:nvPr/>
        </p:nvSpPr>
        <p:spPr bwMode="gray">
          <a:xfrm flipV="1">
            <a:off x="4068887" y="3538538"/>
            <a:ext cx="1367209" cy="2938462"/>
          </a:xfrm>
          <a:prstGeom prst="can">
            <a:avLst>
              <a:gd name="adj" fmla="val 23314"/>
            </a:avLst>
          </a:prstGeom>
          <a:solidFill>
            <a:schemeClr val="accent1">
              <a:lumMod val="75000"/>
            </a:schemeClr>
          </a:solidFill>
          <a:ln w="9525">
            <a:noFill/>
            <a:round/>
            <a:headEnd/>
            <a:tailEnd/>
          </a:ln>
          <a:effectLst/>
        </p:spPr>
        <p:txBody>
          <a:bodyPr wrap="none" anchor="ctr"/>
          <a:lstStyle/>
          <a:p>
            <a:endParaRPr lang="ru-RU"/>
          </a:p>
        </p:txBody>
      </p:sp>
      <p:sp>
        <p:nvSpPr>
          <p:cNvPr id="14342" name="AutoShape 6"/>
          <p:cNvSpPr>
            <a:spLocks noChangeArrowheads="1"/>
          </p:cNvSpPr>
          <p:nvPr/>
        </p:nvSpPr>
        <p:spPr bwMode="gray">
          <a:xfrm flipV="1">
            <a:off x="5797724" y="2787650"/>
            <a:ext cx="1520278" cy="3689350"/>
          </a:xfrm>
          <a:prstGeom prst="can">
            <a:avLst>
              <a:gd name="adj" fmla="val 22946"/>
            </a:avLst>
          </a:prstGeom>
          <a:solidFill>
            <a:schemeClr val="accent1">
              <a:lumMod val="75000"/>
            </a:schemeClr>
          </a:solidFill>
          <a:ln w="9525">
            <a:noFill/>
            <a:round/>
            <a:headEnd/>
            <a:tailEnd/>
          </a:ln>
          <a:effectLst/>
        </p:spPr>
        <p:txBody>
          <a:bodyPr wrap="none" anchor="ctr"/>
          <a:lstStyle/>
          <a:p>
            <a:endParaRPr lang="ru-RU"/>
          </a:p>
        </p:txBody>
      </p:sp>
      <p:grpSp>
        <p:nvGrpSpPr>
          <p:cNvPr id="2" name="Group 7"/>
          <p:cNvGrpSpPr>
            <a:grpSpLocks/>
          </p:cNvGrpSpPr>
          <p:nvPr/>
        </p:nvGrpSpPr>
        <p:grpSpPr bwMode="auto">
          <a:xfrm>
            <a:off x="4068887" y="3514725"/>
            <a:ext cx="1367209" cy="520700"/>
            <a:chOff x="1003" y="2400"/>
            <a:chExt cx="1089" cy="336"/>
          </a:xfrm>
        </p:grpSpPr>
        <p:sp>
          <p:nvSpPr>
            <p:cNvPr id="14344" name="Oval 8"/>
            <p:cNvSpPr>
              <a:spLocks noChangeArrowheads="1"/>
            </p:cNvSpPr>
            <p:nvPr/>
          </p:nvSpPr>
          <p:spPr bwMode="gray">
            <a:xfrm>
              <a:off x="1006" y="2427"/>
              <a:ext cx="1086" cy="309"/>
            </a:xfrm>
            <a:prstGeom prst="ellipse">
              <a:avLst/>
            </a:prstGeom>
            <a:gradFill rotWithShape="1">
              <a:gsLst>
                <a:gs pos="0">
                  <a:srgbClr val="FF9900">
                    <a:gamma/>
                    <a:shade val="57255"/>
                    <a:invGamma/>
                  </a:srgbClr>
                </a:gs>
                <a:gs pos="50000">
                  <a:srgbClr val="FF9900"/>
                </a:gs>
                <a:gs pos="100000">
                  <a:srgbClr val="FF9900">
                    <a:gamma/>
                    <a:shade val="57255"/>
                    <a:invGamma/>
                  </a:srgbClr>
                </a:gs>
              </a:gsLst>
              <a:lin ang="0" scaled="1"/>
            </a:gradFill>
            <a:ln w="9525" algn="ctr">
              <a:noFill/>
              <a:round/>
              <a:headEnd/>
              <a:tailEnd/>
            </a:ln>
            <a:effectLst/>
          </p:spPr>
          <p:txBody>
            <a:bodyPr wrap="none" anchor="ctr"/>
            <a:lstStyle/>
            <a:p>
              <a:endParaRPr lang="ru-RU"/>
            </a:p>
          </p:txBody>
        </p:sp>
        <p:sp>
          <p:nvSpPr>
            <p:cNvPr id="14345" name="Oval 9"/>
            <p:cNvSpPr>
              <a:spLocks noChangeArrowheads="1"/>
            </p:cNvSpPr>
            <p:nvPr/>
          </p:nvSpPr>
          <p:spPr bwMode="gray">
            <a:xfrm>
              <a:off x="1003" y="2400"/>
              <a:ext cx="1086" cy="309"/>
            </a:xfrm>
            <a:prstGeom prst="ellipse">
              <a:avLst/>
            </a:prstGeom>
            <a:gradFill rotWithShape="1">
              <a:gsLst>
                <a:gs pos="0">
                  <a:srgbClr val="FF9900">
                    <a:gamma/>
                    <a:tint val="28627"/>
                    <a:invGamma/>
                  </a:srgbClr>
                </a:gs>
                <a:gs pos="100000">
                  <a:srgbClr val="FF9900"/>
                </a:gs>
              </a:gsLst>
              <a:lin ang="18900000" scaled="1"/>
            </a:gradFill>
            <a:ln w="9525" algn="ctr">
              <a:noFill/>
              <a:round/>
              <a:headEnd/>
              <a:tailEnd/>
            </a:ln>
            <a:effectLst/>
          </p:spPr>
          <p:txBody>
            <a:bodyPr wrap="none" anchor="ctr"/>
            <a:lstStyle/>
            <a:p>
              <a:endParaRPr lang="ru-RU"/>
            </a:p>
          </p:txBody>
        </p:sp>
      </p:grpSp>
      <p:grpSp>
        <p:nvGrpSpPr>
          <p:cNvPr id="3" name="Group 10"/>
          <p:cNvGrpSpPr>
            <a:grpSpLocks/>
          </p:cNvGrpSpPr>
          <p:nvPr/>
        </p:nvGrpSpPr>
        <p:grpSpPr bwMode="auto">
          <a:xfrm>
            <a:off x="5796136" y="2770188"/>
            <a:ext cx="1520279" cy="520700"/>
            <a:chOff x="1003" y="2400"/>
            <a:chExt cx="1089" cy="336"/>
          </a:xfrm>
        </p:grpSpPr>
        <p:sp>
          <p:nvSpPr>
            <p:cNvPr id="14347" name="Oval 11"/>
            <p:cNvSpPr>
              <a:spLocks noChangeArrowheads="1"/>
            </p:cNvSpPr>
            <p:nvPr/>
          </p:nvSpPr>
          <p:spPr bwMode="gray">
            <a:xfrm>
              <a:off x="1006" y="2427"/>
              <a:ext cx="1086" cy="309"/>
            </a:xfrm>
            <a:prstGeom prst="ellipse">
              <a:avLst/>
            </a:prstGeom>
            <a:gradFill rotWithShape="1">
              <a:gsLst>
                <a:gs pos="0">
                  <a:srgbClr val="669900">
                    <a:gamma/>
                    <a:shade val="57255"/>
                    <a:invGamma/>
                  </a:srgbClr>
                </a:gs>
                <a:gs pos="50000">
                  <a:srgbClr val="669900"/>
                </a:gs>
                <a:gs pos="100000">
                  <a:srgbClr val="669900">
                    <a:gamma/>
                    <a:shade val="57255"/>
                    <a:invGamma/>
                  </a:srgbClr>
                </a:gs>
              </a:gsLst>
              <a:lin ang="0" scaled="1"/>
            </a:gradFill>
            <a:ln w="9525" algn="ctr">
              <a:noFill/>
              <a:round/>
              <a:headEnd/>
              <a:tailEnd/>
            </a:ln>
            <a:effectLst/>
          </p:spPr>
          <p:txBody>
            <a:bodyPr wrap="none" anchor="ctr"/>
            <a:lstStyle/>
            <a:p>
              <a:endParaRPr lang="ru-RU"/>
            </a:p>
          </p:txBody>
        </p:sp>
        <p:sp>
          <p:nvSpPr>
            <p:cNvPr id="14348" name="Oval 12"/>
            <p:cNvSpPr>
              <a:spLocks noChangeArrowheads="1"/>
            </p:cNvSpPr>
            <p:nvPr/>
          </p:nvSpPr>
          <p:spPr bwMode="gray">
            <a:xfrm>
              <a:off x="1003" y="2400"/>
              <a:ext cx="1086" cy="309"/>
            </a:xfrm>
            <a:prstGeom prst="ellipse">
              <a:avLst/>
            </a:prstGeom>
            <a:gradFill rotWithShape="1">
              <a:gsLst>
                <a:gs pos="0">
                  <a:srgbClr val="669900">
                    <a:gamma/>
                    <a:tint val="28627"/>
                    <a:invGamma/>
                  </a:srgbClr>
                </a:gs>
                <a:gs pos="100000">
                  <a:srgbClr val="669900"/>
                </a:gs>
              </a:gsLst>
              <a:lin ang="18900000" scaled="1"/>
            </a:gradFill>
            <a:ln w="9525" algn="ctr">
              <a:noFill/>
              <a:round/>
              <a:headEnd/>
              <a:tailEnd/>
            </a:ln>
            <a:effectLst/>
          </p:spPr>
          <p:txBody>
            <a:bodyPr wrap="none" anchor="ctr"/>
            <a:lstStyle/>
            <a:p>
              <a:endParaRPr lang="ru-RU"/>
            </a:p>
          </p:txBody>
        </p:sp>
      </p:grpSp>
      <p:grpSp>
        <p:nvGrpSpPr>
          <p:cNvPr id="4" name="Group 13"/>
          <p:cNvGrpSpPr>
            <a:grpSpLocks/>
          </p:cNvGrpSpPr>
          <p:nvPr/>
        </p:nvGrpSpPr>
        <p:grpSpPr bwMode="auto">
          <a:xfrm>
            <a:off x="196975" y="4852988"/>
            <a:ext cx="1419698" cy="520700"/>
            <a:chOff x="1003" y="2400"/>
            <a:chExt cx="1089" cy="336"/>
          </a:xfrm>
        </p:grpSpPr>
        <p:sp>
          <p:nvSpPr>
            <p:cNvPr id="14350" name="Oval 14"/>
            <p:cNvSpPr>
              <a:spLocks noChangeArrowheads="1"/>
            </p:cNvSpPr>
            <p:nvPr/>
          </p:nvSpPr>
          <p:spPr bwMode="gray">
            <a:xfrm>
              <a:off x="1006" y="2427"/>
              <a:ext cx="1086" cy="309"/>
            </a:xfrm>
            <a:prstGeom prst="ellipse">
              <a:avLst/>
            </a:prstGeom>
            <a:gradFill rotWithShape="1">
              <a:gsLst>
                <a:gs pos="0">
                  <a:schemeClr val="accent1">
                    <a:gamma/>
                    <a:shade val="57255"/>
                    <a:invGamma/>
                  </a:schemeClr>
                </a:gs>
                <a:gs pos="50000">
                  <a:schemeClr val="accent1"/>
                </a:gs>
                <a:gs pos="100000">
                  <a:schemeClr val="accent1">
                    <a:gamma/>
                    <a:shade val="57255"/>
                    <a:invGamma/>
                  </a:schemeClr>
                </a:gs>
              </a:gsLst>
              <a:lin ang="0" scaled="1"/>
            </a:gradFill>
            <a:ln w="9525" algn="ctr">
              <a:noFill/>
              <a:round/>
              <a:headEnd/>
              <a:tailEnd/>
            </a:ln>
            <a:effectLst/>
          </p:spPr>
          <p:txBody>
            <a:bodyPr wrap="none" anchor="ctr"/>
            <a:lstStyle/>
            <a:p>
              <a:endParaRPr lang="ru-RU"/>
            </a:p>
          </p:txBody>
        </p:sp>
        <p:sp>
          <p:nvSpPr>
            <p:cNvPr id="14351" name="Oval 15"/>
            <p:cNvSpPr>
              <a:spLocks noChangeArrowheads="1"/>
            </p:cNvSpPr>
            <p:nvPr/>
          </p:nvSpPr>
          <p:spPr bwMode="gray">
            <a:xfrm>
              <a:off x="1003" y="2400"/>
              <a:ext cx="1086" cy="309"/>
            </a:xfrm>
            <a:prstGeom prst="ellipse">
              <a:avLst/>
            </a:prstGeom>
            <a:gradFill rotWithShape="1">
              <a:gsLst>
                <a:gs pos="0">
                  <a:schemeClr val="accent1">
                    <a:gamma/>
                    <a:tint val="31765"/>
                    <a:invGamma/>
                  </a:schemeClr>
                </a:gs>
                <a:gs pos="100000">
                  <a:schemeClr val="accent1"/>
                </a:gs>
              </a:gsLst>
              <a:lin ang="18900000" scaled="1"/>
            </a:gradFill>
            <a:ln w="9525" algn="ctr">
              <a:noFill/>
              <a:round/>
              <a:headEnd/>
              <a:tailEnd/>
            </a:ln>
            <a:effectLst/>
          </p:spPr>
          <p:txBody>
            <a:bodyPr wrap="none" anchor="ctr"/>
            <a:lstStyle/>
            <a:p>
              <a:endParaRPr lang="ru-RU"/>
            </a:p>
          </p:txBody>
        </p:sp>
      </p:grpSp>
      <p:grpSp>
        <p:nvGrpSpPr>
          <p:cNvPr id="5" name="Group 16"/>
          <p:cNvGrpSpPr>
            <a:grpSpLocks/>
          </p:cNvGrpSpPr>
          <p:nvPr/>
        </p:nvGrpSpPr>
        <p:grpSpPr bwMode="auto">
          <a:xfrm>
            <a:off x="2135312" y="4257675"/>
            <a:ext cx="1358733" cy="520700"/>
            <a:chOff x="1003" y="2400"/>
            <a:chExt cx="1089" cy="336"/>
          </a:xfrm>
        </p:grpSpPr>
        <p:sp>
          <p:nvSpPr>
            <p:cNvPr id="14353" name="Oval 17"/>
            <p:cNvSpPr>
              <a:spLocks noChangeArrowheads="1"/>
            </p:cNvSpPr>
            <p:nvPr/>
          </p:nvSpPr>
          <p:spPr bwMode="gray">
            <a:xfrm>
              <a:off x="1006" y="2427"/>
              <a:ext cx="1086" cy="309"/>
            </a:xfrm>
            <a:prstGeom prst="ellipse">
              <a:avLst/>
            </a:prstGeom>
            <a:gradFill rotWithShape="1">
              <a:gsLst>
                <a:gs pos="0">
                  <a:schemeClr val="accent2">
                    <a:gamma/>
                    <a:shade val="57255"/>
                    <a:invGamma/>
                  </a:schemeClr>
                </a:gs>
                <a:gs pos="50000">
                  <a:schemeClr val="accent2"/>
                </a:gs>
                <a:gs pos="100000">
                  <a:schemeClr val="accent2">
                    <a:gamma/>
                    <a:shade val="57255"/>
                    <a:invGamma/>
                  </a:schemeClr>
                </a:gs>
              </a:gsLst>
              <a:lin ang="0" scaled="1"/>
            </a:gradFill>
            <a:ln w="9525" algn="ctr">
              <a:noFill/>
              <a:round/>
              <a:headEnd/>
              <a:tailEnd/>
            </a:ln>
            <a:effectLst/>
          </p:spPr>
          <p:txBody>
            <a:bodyPr wrap="none" anchor="ctr"/>
            <a:lstStyle/>
            <a:p>
              <a:endParaRPr lang="ru-RU"/>
            </a:p>
          </p:txBody>
        </p:sp>
        <p:sp>
          <p:nvSpPr>
            <p:cNvPr id="14354" name="Oval 18"/>
            <p:cNvSpPr>
              <a:spLocks noChangeArrowheads="1"/>
            </p:cNvSpPr>
            <p:nvPr/>
          </p:nvSpPr>
          <p:spPr bwMode="gray">
            <a:xfrm>
              <a:off x="1003" y="2400"/>
              <a:ext cx="1086" cy="309"/>
            </a:xfrm>
            <a:prstGeom prst="ellipse">
              <a:avLst/>
            </a:prstGeom>
            <a:gradFill rotWithShape="1">
              <a:gsLst>
                <a:gs pos="0">
                  <a:schemeClr val="accent2">
                    <a:gamma/>
                    <a:tint val="31765"/>
                    <a:invGamma/>
                  </a:schemeClr>
                </a:gs>
                <a:gs pos="100000">
                  <a:schemeClr val="accent2"/>
                </a:gs>
              </a:gsLst>
              <a:lin ang="18900000" scaled="1"/>
            </a:gradFill>
            <a:ln w="9525" algn="ctr">
              <a:noFill/>
              <a:round/>
              <a:headEnd/>
              <a:tailEnd/>
            </a:ln>
            <a:effectLst/>
          </p:spPr>
          <p:txBody>
            <a:bodyPr wrap="none" anchor="ctr"/>
            <a:lstStyle/>
            <a:p>
              <a:endParaRPr lang="ru-RU"/>
            </a:p>
          </p:txBody>
        </p:sp>
      </p:grpSp>
      <p:sp>
        <p:nvSpPr>
          <p:cNvPr id="14356" name="Rectangle 20"/>
          <p:cNvSpPr>
            <a:spLocks noChangeArrowheads="1"/>
          </p:cNvSpPr>
          <p:nvPr/>
        </p:nvSpPr>
        <p:spPr bwMode="auto">
          <a:xfrm>
            <a:off x="179512" y="5373216"/>
            <a:ext cx="1375625" cy="1477328"/>
          </a:xfrm>
          <a:prstGeom prst="rect">
            <a:avLst/>
          </a:prstGeom>
          <a:noFill/>
          <a:ln w="9525">
            <a:noFill/>
            <a:miter lim="800000"/>
            <a:headEnd/>
            <a:tailEnd/>
          </a:ln>
          <a:effectLst/>
        </p:spPr>
        <p:txBody>
          <a:bodyPr wrap="square">
            <a:spAutoFit/>
          </a:bodyPr>
          <a:lstStyle/>
          <a:p>
            <a:pPr algn="ctr"/>
            <a:r>
              <a:rPr lang="ru-RU" b="1" dirty="0" err="1" smtClean="0">
                <a:solidFill>
                  <a:schemeClr val="bg1"/>
                </a:solidFill>
              </a:rPr>
              <a:t>Звільнити</a:t>
            </a:r>
            <a:r>
              <a:rPr lang="ru-RU" b="1" dirty="0" smtClean="0">
                <a:solidFill>
                  <a:schemeClr val="bg1"/>
                </a:solidFill>
              </a:rPr>
              <a:t> </a:t>
            </a:r>
            <a:r>
              <a:rPr lang="ru-RU" b="1" dirty="0" err="1" smtClean="0">
                <a:solidFill>
                  <a:schemeClr val="bg1"/>
                </a:solidFill>
              </a:rPr>
              <a:t>постраж</a:t>
            </a:r>
            <a:r>
              <a:rPr lang="ru-RU" b="1" dirty="0" smtClean="0">
                <a:solidFill>
                  <a:schemeClr val="bg1"/>
                </a:solidFill>
              </a:rPr>
              <a:t>- </a:t>
            </a:r>
            <a:r>
              <a:rPr lang="ru-RU" b="1" dirty="0" err="1" smtClean="0">
                <a:solidFill>
                  <a:schemeClr val="bg1"/>
                </a:solidFill>
              </a:rPr>
              <a:t>далого</a:t>
            </a:r>
            <a:r>
              <a:rPr lang="ru-RU" b="1" dirty="0" smtClean="0">
                <a:solidFill>
                  <a:schemeClr val="bg1"/>
                </a:solidFill>
              </a:rPr>
              <a:t> </a:t>
            </a:r>
            <a:r>
              <a:rPr lang="ru-RU" b="1" dirty="0" err="1">
                <a:solidFill>
                  <a:schemeClr val="bg1"/>
                </a:solidFill>
              </a:rPr>
              <a:t>від</a:t>
            </a:r>
            <a:r>
              <a:rPr lang="ru-RU" b="1" dirty="0">
                <a:solidFill>
                  <a:schemeClr val="bg1"/>
                </a:solidFill>
              </a:rPr>
              <a:t> </a:t>
            </a:r>
            <a:r>
              <a:rPr lang="ru-RU" b="1" dirty="0" err="1">
                <a:solidFill>
                  <a:schemeClr val="bg1"/>
                </a:solidFill>
              </a:rPr>
              <a:t>тісного</a:t>
            </a:r>
            <a:r>
              <a:rPr lang="ru-RU" b="1" dirty="0">
                <a:solidFill>
                  <a:schemeClr val="bg1"/>
                </a:solidFill>
              </a:rPr>
              <a:t> </a:t>
            </a:r>
            <a:r>
              <a:rPr lang="ru-RU" b="1" dirty="0" err="1" smtClean="0">
                <a:solidFill>
                  <a:schemeClr val="bg1"/>
                </a:solidFill>
              </a:rPr>
              <a:t>одягу</a:t>
            </a:r>
            <a:endParaRPr lang="en-US" b="1" dirty="0">
              <a:solidFill>
                <a:schemeClr val="bg1"/>
              </a:solidFill>
              <a:cs typeface="Arial" charset="0"/>
            </a:endParaRPr>
          </a:p>
        </p:txBody>
      </p:sp>
      <p:sp>
        <p:nvSpPr>
          <p:cNvPr id="14357" name="Rectangle 21"/>
          <p:cNvSpPr>
            <a:spLocks noChangeArrowheads="1"/>
          </p:cNvSpPr>
          <p:nvPr/>
        </p:nvSpPr>
        <p:spPr bwMode="auto">
          <a:xfrm>
            <a:off x="2127375" y="4941168"/>
            <a:ext cx="1317830" cy="1477328"/>
          </a:xfrm>
          <a:prstGeom prst="rect">
            <a:avLst/>
          </a:prstGeom>
          <a:noFill/>
          <a:ln w="9525">
            <a:noFill/>
            <a:miter lim="800000"/>
            <a:headEnd/>
            <a:tailEnd/>
          </a:ln>
          <a:effectLst/>
        </p:spPr>
        <p:txBody>
          <a:bodyPr wrap="square">
            <a:spAutoFit/>
          </a:bodyPr>
          <a:lstStyle/>
          <a:p>
            <a:pPr algn="ctr"/>
            <a:r>
              <a:rPr lang="ru-RU" b="1" dirty="0" err="1" smtClean="0">
                <a:solidFill>
                  <a:schemeClr val="bg1"/>
                </a:solidFill>
              </a:rPr>
              <a:t>Очистити</a:t>
            </a:r>
            <a:r>
              <a:rPr lang="ru-RU" b="1" dirty="0" smtClean="0">
                <a:solidFill>
                  <a:schemeClr val="bg1"/>
                </a:solidFill>
              </a:rPr>
              <a:t> </a:t>
            </a:r>
            <a:r>
              <a:rPr lang="ru-RU" b="1" dirty="0" err="1" smtClean="0">
                <a:solidFill>
                  <a:schemeClr val="bg1"/>
                </a:solidFill>
              </a:rPr>
              <a:t>порожни</a:t>
            </a:r>
            <a:r>
              <a:rPr lang="ru-RU" b="1" dirty="0" smtClean="0">
                <a:solidFill>
                  <a:schemeClr val="bg1"/>
                </a:solidFill>
              </a:rPr>
              <a:t>-ну </a:t>
            </a:r>
            <a:r>
              <a:rPr lang="ru-RU" b="1" dirty="0">
                <a:solidFill>
                  <a:schemeClr val="bg1"/>
                </a:solidFill>
              </a:rPr>
              <a:t>рота </a:t>
            </a:r>
            <a:r>
              <a:rPr lang="ru-RU" b="1" dirty="0" err="1">
                <a:solidFill>
                  <a:schemeClr val="bg1"/>
                </a:solidFill>
              </a:rPr>
              <a:t>від</a:t>
            </a:r>
            <a:r>
              <a:rPr lang="ru-RU" b="1" dirty="0">
                <a:solidFill>
                  <a:schemeClr val="bg1"/>
                </a:solidFill>
              </a:rPr>
              <a:t> </a:t>
            </a:r>
            <a:r>
              <a:rPr lang="ru-RU" b="1" dirty="0" err="1">
                <a:solidFill>
                  <a:schemeClr val="bg1"/>
                </a:solidFill>
              </a:rPr>
              <a:t>слизу</a:t>
            </a:r>
            <a:r>
              <a:rPr lang="ru-RU" b="1" dirty="0">
                <a:solidFill>
                  <a:schemeClr val="bg1"/>
                </a:solidFill>
              </a:rPr>
              <a:t>, </a:t>
            </a:r>
            <a:r>
              <a:rPr lang="ru-RU" b="1" dirty="0" err="1">
                <a:solidFill>
                  <a:schemeClr val="bg1"/>
                </a:solidFill>
              </a:rPr>
              <a:t>ґрунту</a:t>
            </a:r>
            <a:endParaRPr lang="en-US" b="1" dirty="0">
              <a:solidFill>
                <a:schemeClr val="bg1"/>
              </a:solidFill>
              <a:cs typeface="Arial" charset="0"/>
            </a:endParaRPr>
          </a:p>
        </p:txBody>
      </p:sp>
      <p:sp>
        <p:nvSpPr>
          <p:cNvPr id="14358" name="Rectangle 22"/>
          <p:cNvSpPr>
            <a:spLocks noChangeArrowheads="1"/>
          </p:cNvSpPr>
          <p:nvPr/>
        </p:nvSpPr>
        <p:spPr bwMode="auto">
          <a:xfrm>
            <a:off x="3923928" y="4077072"/>
            <a:ext cx="1584176" cy="2308324"/>
          </a:xfrm>
          <a:prstGeom prst="rect">
            <a:avLst/>
          </a:prstGeom>
          <a:noFill/>
          <a:ln w="9525">
            <a:noFill/>
            <a:miter lim="800000"/>
            <a:headEnd/>
            <a:tailEnd/>
          </a:ln>
          <a:effectLst/>
        </p:spPr>
        <p:txBody>
          <a:bodyPr wrap="square">
            <a:spAutoFit/>
          </a:bodyPr>
          <a:lstStyle/>
          <a:p>
            <a:pPr algn="ctr"/>
            <a:r>
              <a:rPr lang="ru-RU" b="1" dirty="0" err="1">
                <a:solidFill>
                  <a:schemeClr val="bg1"/>
                </a:solidFill>
              </a:rPr>
              <a:t>Якщо</a:t>
            </a:r>
            <a:r>
              <a:rPr lang="ru-RU" b="1" dirty="0">
                <a:solidFill>
                  <a:schemeClr val="bg1"/>
                </a:solidFill>
              </a:rPr>
              <a:t> у </a:t>
            </a:r>
            <a:r>
              <a:rPr lang="ru-RU" b="1" dirty="0" err="1">
                <a:solidFill>
                  <a:schemeClr val="bg1"/>
                </a:solidFill>
              </a:rPr>
              <a:t>постраждалого</a:t>
            </a:r>
            <a:r>
              <a:rPr lang="ru-RU" b="1" dirty="0">
                <a:solidFill>
                  <a:schemeClr val="bg1"/>
                </a:solidFill>
              </a:rPr>
              <a:t> </a:t>
            </a:r>
            <a:r>
              <a:rPr lang="ru-RU" b="1" dirty="0" err="1">
                <a:solidFill>
                  <a:schemeClr val="bg1"/>
                </a:solidFill>
              </a:rPr>
              <a:t>щільно</a:t>
            </a:r>
            <a:r>
              <a:rPr lang="ru-RU" b="1" dirty="0">
                <a:solidFill>
                  <a:schemeClr val="bg1"/>
                </a:solidFill>
              </a:rPr>
              <a:t> </a:t>
            </a:r>
            <a:r>
              <a:rPr lang="ru-RU" b="1" dirty="0" err="1">
                <a:solidFill>
                  <a:schemeClr val="bg1"/>
                </a:solidFill>
              </a:rPr>
              <a:t>стиснуті</a:t>
            </a:r>
            <a:r>
              <a:rPr lang="ru-RU" b="1" dirty="0">
                <a:solidFill>
                  <a:schemeClr val="bg1"/>
                </a:solidFill>
              </a:rPr>
              <a:t> </a:t>
            </a:r>
            <a:r>
              <a:rPr lang="ru-RU" b="1" dirty="0" err="1">
                <a:solidFill>
                  <a:schemeClr val="bg1"/>
                </a:solidFill>
              </a:rPr>
              <a:t>щелепи</a:t>
            </a:r>
            <a:r>
              <a:rPr lang="ru-RU" b="1" dirty="0">
                <a:solidFill>
                  <a:schemeClr val="bg1"/>
                </a:solidFill>
              </a:rPr>
              <a:t>, </a:t>
            </a:r>
            <a:r>
              <a:rPr lang="ru-RU" b="1" dirty="0" err="1">
                <a:solidFill>
                  <a:schemeClr val="bg1"/>
                </a:solidFill>
              </a:rPr>
              <a:t>їх</a:t>
            </a:r>
            <a:r>
              <a:rPr lang="ru-RU" b="1" dirty="0">
                <a:solidFill>
                  <a:schemeClr val="bg1"/>
                </a:solidFill>
              </a:rPr>
              <a:t> </a:t>
            </a:r>
            <a:r>
              <a:rPr lang="ru-RU" b="1" dirty="0" err="1">
                <a:solidFill>
                  <a:schemeClr val="bg1"/>
                </a:solidFill>
              </a:rPr>
              <a:t>необхідно</a:t>
            </a:r>
            <a:r>
              <a:rPr lang="ru-RU" b="1" dirty="0">
                <a:solidFill>
                  <a:schemeClr val="bg1"/>
                </a:solidFill>
              </a:rPr>
              <a:t> </a:t>
            </a:r>
            <a:r>
              <a:rPr lang="ru-RU" b="1" dirty="0" err="1">
                <a:solidFill>
                  <a:schemeClr val="bg1"/>
                </a:solidFill>
              </a:rPr>
              <a:t>розімкнути</a:t>
            </a:r>
            <a:r>
              <a:rPr lang="ru-RU" b="1" dirty="0">
                <a:solidFill>
                  <a:schemeClr val="bg1"/>
                </a:solidFill>
              </a:rPr>
              <a:t> силою</a:t>
            </a:r>
            <a:endParaRPr lang="en-US" b="1" dirty="0">
              <a:solidFill>
                <a:schemeClr val="bg1"/>
              </a:solidFill>
              <a:cs typeface="Arial" charset="0"/>
            </a:endParaRPr>
          </a:p>
        </p:txBody>
      </p:sp>
      <p:sp>
        <p:nvSpPr>
          <p:cNvPr id="14359" name="Rectangle 23"/>
          <p:cNvSpPr>
            <a:spLocks noChangeArrowheads="1"/>
          </p:cNvSpPr>
          <p:nvPr/>
        </p:nvSpPr>
        <p:spPr bwMode="auto">
          <a:xfrm>
            <a:off x="5818361" y="3573016"/>
            <a:ext cx="1473083" cy="2308324"/>
          </a:xfrm>
          <a:prstGeom prst="rect">
            <a:avLst/>
          </a:prstGeom>
          <a:noFill/>
          <a:ln w="9525">
            <a:noFill/>
            <a:miter lim="800000"/>
            <a:headEnd/>
            <a:tailEnd/>
          </a:ln>
          <a:effectLst/>
        </p:spPr>
        <p:txBody>
          <a:bodyPr wrap="square">
            <a:spAutoFit/>
          </a:bodyPr>
          <a:lstStyle/>
          <a:p>
            <a:pPr algn="ctr"/>
            <a:r>
              <a:rPr lang="ru-RU" b="1" dirty="0">
                <a:solidFill>
                  <a:schemeClr val="bg1"/>
                </a:solidFill>
              </a:rPr>
              <a:t>У </a:t>
            </a:r>
            <a:r>
              <a:rPr lang="ru-RU" b="1" dirty="0" err="1">
                <a:solidFill>
                  <a:schemeClr val="bg1"/>
                </a:solidFill>
              </a:rPr>
              <a:t>випадку</a:t>
            </a:r>
            <a:r>
              <a:rPr lang="ru-RU" b="1" dirty="0">
                <a:solidFill>
                  <a:schemeClr val="bg1"/>
                </a:solidFill>
              </a:rPr>
              <a:t> </a:t>
            </a:r>
            <a:r>
              <a:rPr lang="ru-RU" b="1" dirty="0" err="1">
                <a:solidFill>
                  <a:schemeClr val="bg1"/>
                </a:solidFill>
              </a:rPr>
              <a:t>западання</a:t>
            </a:r>
            <a:r>
              <a:rPr lang="ru-RU" b="1" dirty="0">
                <a:solidFill>
                  <a:schemeClr val="bg1"/>
                </a:solidFill>
              </a:rPr>
              <a:t> </a:t>
            </a:r>
            <a:r>
              <a:rPr lang="ru-RU" b="1" dirty="0" err="1">
                <a:solidFill>
                  <a:schemeClr val="bg1"/>
                </a:solidFill>
              </a:rPr>
              <a:t>язика</a:t>
            </a:r>
            <a:r>
              <a:rPr lang="ru-RU" b="1" dirty="0">
                <a:solidFill>
                  <a:schemeClr val="bg1"/>
                </a:solidFill>
              </a:rPr>
              <a:t>, </a:t>
            </a:r>
            <a:r>
              <a:rPr lang="ru-RU" b="1" dirty="0" err="1">
                <a:solidFill>
                  <a:schemeClr val="bg1"/>
                </a:solidFill>
              </a:rPr>
              <a:t>потрібно</a:t>
            </a:r>
            <a:r>
              <a:rPr lang="ru-RU" b="1" dirty="0">
                <a:solidFill>
                  <a:schemeClr val="bg1"/>
                </a:solidFill>
              </a:rPr>
              <a:t> </a:t>
            </a:r>
            <a:r>
              <a:rPr lang="ru-RU" b="1" dirty="0" err="1">
                <a:solidFill>
                  <a:schemeClr val="bg1"/>
                </a:solidFill>
              </a:rPr>
              <a:t>висунути</a:t>
            </a:r>
            <a:r>
              <a:rPr lang="ru-RU" b="1" dirty="0">
                <a:solidFill>
                  <a:schemeClr val="bg1"/>
                </a:solidFill>
              </a:rPr>
              <a:t> вперед </a:t>
            </a:r>
            <a:r>
              <a:rPr lang="ru-RU" b="1" dirty="0" err="1">
                <a:solidFill>
                  <a:schemeClr val="bg1"/>
                </a:solidFill>
              </a:rPr>
              <a:t>нижню</a:t>
            </a:r>
            <a:r>
              <a:rPr lang="ru-RU" b="1" dirty="0">
                <a:solidFill>
                  <a:schemeClr val="bg1"/>
                </a:solidFill>
              </a:rPr>
              <a:t> </a:t>
            </a:r>
            <a:r>
              <a:rPr lang="ru-RU" b="1" dirty="0" err="1">
                <a:solidFill>
                  <a:schemeClr val="bg1"/>
                </a:solidFill>
              </a:rPr>
              <a:t>щелепу</a:t>
            </a:r>
            <a:endParaRPr lang="en-US" b="1" dirty="0">
              <a:solidFill>
                <a:schemeClr val="bg1"/>
              </a:solidFill>
              <a:cs typeface="Arial" charset="0"/>
            </a:endParaRPr>
          </a:p>
        </p:txBody>
      </p:sp>
      <p:pic>
        <p:nvPicPr>
          <p:cNvPr id="14360" name="Picture 24" descr="shadow_1_m"/>
          <p:cNvPicPr>
            <a:picLocks noChangeAspect="1" noChangeArrowheads="1"/>
          </p:cNvPicPr>
          <p:nvPr/>
        </p:nvPicPr>
        <p:blipFill>
          <a:blip r:embed="rId3" cstate="print">
            <a:lum bright="12000"/>
          </a:blip>
          <a:srcRect/>
          <a:stretch>
            <a:fillRect/>
          </a:stretch>
        </p:blipFill>
        <p:spPr bwMode="gray">
          <a:xfrm>
            <a:off x="5940152" y="2924944"/>
            <a:ext cx="1190625" cy="223837"/>
          </a:xfrm>
          <a:prstGeom prst="rect">
            <a:avLst/>
          </a:prstGeom>
          <a:noFill/>
        </p:spPr>
      </p:pic>
      <p:grpSp>
        <p:nvGrpSpPr>
          <p:cNvPr id="6" name="Group 25"/>
          <p:cNvGrpSpPr>
            <a:grpSpLocks/>
          </p:cNvGrpSpPr>
          <p:nvPr/>
        </p:nvGrpSpPr>
        <p:grpSpPr bwMode="auto">
          <a:xfrm>
            <a:off x="5868144" y="1844824"/>
            <a:ext cx="1332779" cy="1217612"/>
            <a:chOff x="887" y="2040"/>
            <a:chExt cx="433" cy="422"/>
          </a:xfrm>
        </p:grpSpPr>
        <p:pic>
          <p:nvPicPr>
            <p:cNvPr id="14362" name="Picture 26" descr="circuler_1"/>
            <p:cNvPicPr>
              <a:picLocks noChangeAspect="1" noChangeArrowheads="1"/>
            </p:cNvPicPr>
            <p:nvPr/>
          </p:nvPicPr>
          <p:blipFill>
            <a:blip r:embed="rId4" cstate="print"/>
            <a:srcRect/>
            <a:stretch>
              <a:fillRect/>
            </a:stretch>
          </p:blipFill>
          <p:spPr bwMode="gray">
            <a:xfrm>
              <a:off x="887" y="2040"/>
              <a:ext cx="430" cy="420"/>
            </a:xfrm>
            <a:prstGeom prst="rect">
              <a:avLst/>
            </a:prstGeom>
            <a:noFill/>
          </p:spPr>
        </p:pic>
        <p:sp>
          <p:nvSpPr>
            <p:cNvPr id="14363" name="Oval 27"/>
            <p:cNvSpPr>
              <a:spLocks noChangeArrowheads="1"/>
            </p:cNvSpPr>
            <p:nvPr/>
          </p:nvSpPr>
          <p:spPr bwMode="gray">
            <a:xfrm>
              <a:off x="887" y="2040"/>
              <a:ext cx="433" cy="422"/>
            </a:xfrm>
            <a:prstGeom prst="ellipse">
              <a:avLst/>
            </a:prstGeom>
            <a:gradFill rotWithShape="1">
              <a:gsLst>
                <a:gs pos="0">
                  <a:srgbClr val="99CC00">
                    <a:alpha val="55000"/>
                  </a:srgbClr>
                </a:gs>
                <a:gs pos="50000">
                  <a:srgbClr val="99CC00">
                    <a:gamma/>
                    <a:shade val="46275"/>
                    <a:invGamma/>
                    <a:alpha val="89999"/>
                  </a:srgbClr>
                </a:gs>
                <a:gs pos="100000">
                  <a:srgbClr val="99CC00">
                    <a:alpha val="55000"/>
                  </a:srgbClr>
                </a:gs>
              </a:gsLst>
              <a:lin ang="5400000" scaled="1"/>
            </a:gradFill>
            <a:ln w="9525" algn="ctr">
              <a:noFill/>
              <a:round/>
              <a:headEnd/>
              <a:tailEnd/>
            </a:ln>
            <a:effectLst/>
          </p:spPr>
          <p:txBody>
            <a:bodyPr wrap="none" anchor="ctr"/>
            <a:lstStyle/>
            <a:p>
              <a:endParaRPr lang="ru-RU"/>
            </a:p>
          </p:txBody>
        </p:sp>
        <p:pic>
          <p:nvPicPr>
            <p:cNvPr id="14364" name="Picture 28" descr="Picture2"/>
            <p:cNvPicPr>
              <a:picLocks noChangeAspect="1" noChangeArrowheads="1"/>
            </p:cNvPicPr>
            <p:nvPr/>
          </p:nvPicPr>
          <p:blipFill>
            <a:blip r:embed="rId5" cstate="print"/>
            <a:srcRect/>
            <a:stretch>
              <a:fillRect/>
            </a:stretch>
          </p:blipFill>
          <p:spPr bwMode="gray">
            <a:xfrm>
              <a:off x="930" y="2044"/>
              <a:ext cx="345" cy="149"/>
            </a:xfrm>
            <a:prstGeom prst="rect">
              <a:avLst/>
            </a:prstGeom>
            <a:noFill/>
          </p:spPr>
        </p:pic>
      </p:grpSp>
      <p:sp>
        <p:nvSpPr>
          <p:cNvPr id="14365" name="Rectangle 29"/>
          <p:cNvSpPr>
            <a:spLocks noChangeArrowheads="1"/>
          </p:cNvSpPr>
          <p:nvPr/>
        </p:nvSpPr>
        <p:spPr bwMode="gray">
          <a:xfrm>
            <a:off x="6161261" y="2192338"/>
            <a:ext cx="825213" cy="523220"/>
          </a:xfrm>
          <a:prstGeom prst="rect">
            <a:avLst/>
          </a:prstGeom>
          <a:noFill/>
          <a:ln w="9525">
            <a:noFill/>
            <a:miter lim="800000"/>
            <a:headEnd/>
            <a:tailEnd/>
          </a:ln>
          <a:effectLst/>
        </p:spPr>
        <p:txBody>
          <a:bodyPr wrap="square">
            <a:spAutoFit/>
          </a:bodyPr>
          <a:lstStyle/>
          <a:p>
            <a:pPr algn="ctr">
              <a:buClr>
                <a:srgbClr val="FF0066"/>
              </a:buClr>
              <a:buSzPct val="75000"/>
              <a:buFont typeface="Arial" charset="0"/>
              <a:buNone/>
            </a:pPr>
            <a:r>
              <a:rPr lang="uk-UA" sz="2800" b="1" dirty="0" smtClean="0">
                <a:solidFill>
                  <a:srgbClr val="FEFFFF"/>
                </a:solidFill>
                <a:cs typeface="Arial" charset="0"/>
              </a:rPr>
              <a:t>4</a:t>
            </a:r>
            <a:endParaRPr lang="en-US" sz="2800" b="1" dirty="0">
              <a:solidFill>
                <a:srgbClr val="FEFFFF"/>
              </a:solidFill>
              <a:cs typeface="Arial" charset="0"/>
            </a:endParaRPr>
          </a:p>
        </p:txBody>
      </p:sp>
      <p:pic>
        <p:nvPicPr>
          <p:cNvPr id="14366" name="Picture 30" descr="shadow_1_m"/>
          <p:cNvPicPr>
            <a:picLocks noChangeAspect="1" noChangeArrowheads="1"/>
          </p:cNvPicPr>
          <p:nvPr/>
        </p:nvPicPr>
        <p:blipFill>
          <a:blip r:embed="rId3" cstate="print">
            <a:lum bright="12000"/>
          </a:blip>
          <a:srcRect/>
          <a:stretch>
            <a:fillRect/>
          </a:stretch>
        </p:blipFill>
        <p:spPr bwMode="gray">
          <a:xfrm>
            <a:off x="4295900" y="3621088"/>
            <a:ext cx="1189037" cy="223837"/>
          </a:xfrm>
          <a:prstGeom prst="rect">
            <a:avLst/>
          </a:prstGeom>
          <a:noFill/>
        </p:spPr>
      </p:pic>
      <p:grpSp>
        <p:nvGrpSpPr>
          <p:cNvPr id="7" name="Group 31"/>
          <p:cNvGrpSpPr>
            <a:grpSpLocks/>
          </p:cNvGrpSpPr>
          <p:nvPr/>
        </p:nvGrpSpPr>
        <p:grpSpPr bwMode="auto">
          <a:xfrm>
            <a:off x="4139952" y="2564904"/>
            <a:ext cx="1225972" cy="1217612"/>
            <a:chOff x="887" y="2040"/>
            <a:chExt cx="433" cy="422"/>
          </a:xfrm>
        </p:grpSpPr>
        <p:pic>
          <p:nvPicPr>
            <p:cNvPr id="14368" name="Picture 32" descr="circuler_1"/>
            <p:cNvPicPr>
              <a:picLocks noChangeAspect="1" noChangeArrowheads="1"/>
            </p:cNvPicPr>
            <p:nvPr/>
          </p:nvPicPr>
          <p:blipFill>
            <a:blip r:embed="rId6" cstate="print"/>
            <a:srcRect/>
            <a:stretch>
              <a:fillRect/>
            </a:stretch>
          </p:blipFill>
          <p:spPr bwMode="gray">
            <a:xfrm>
              <a:off x="887" y="2040"/>
              <a:ext cx="430" cy="420"/>
            </a:xfrm>
            <a:prstGeom prst="rect">
              <a:avLst/>
            </a:prstGeom>
            <a:noFill/>
          </p:spPr>
        </p:pic>
        <p:sp>
          <p:nvSpPr>
            <p:cNvPr id="14369" name="Oval 33"/>
            <p:cNvSpPr>
              <a:spLocks noChangeArrowheads="1"/>
            </p:cNvSpPr>
            <p:nvPr/>
          </p:nvSpPr>
          <p:spPr bwMode="gray">
            <a:xfrm>
              <a:off x="887" y="2040"/>
              <a:ext cx="433" cy="422"/>
            </a:xfrm>
            <a:prstGeom prst="ellipse">
              <a:avLst/>
            </a:prstGeom>
            <a:gradFill rotWithShape="1">
              <a:gsLst>
                <a:gs pos="0">
                  <a:srgbClr val="FF9900">
                    <a:alpha val="55000"/>
                  </a:srgbClr>
                </a:gs>
                <a:gs pos="50000">
                  <a:srgbClr val="FF9900">
                    <a:gamma/>
                    <a:shade val="46275"/>
                    <a:invGamma/>
                    <a:alpha val="89999"/>
                  </a:srgbClr>
                </a:gs>
                <a:gs pos="100000">
                  <a:srgbClr val="FF9900">
                    <a:alpha val="55000"/>
                  </a:srgbClr>
                </a:gs>
              </a:gsLst>
              <a:lin ang="5400000" scaled="1"/>
            </a:gradFill>
            <a:ln w="9525" algn="ctr">
              <a:noFill/>
              <a:round/>
              <a:headEnd/>
              <a:tailEnd/>
            </a:ln>
            <a:effectLst/>
          </p:spPr>
          <p:txBody>
            <a:bodyPr wrap="none" anchor="ctr"/>
            <a:lstStyle/>
            <a:p>
              <a:endParaRPr lang="ru-RU"/>
            </a:p>
          </p:txBody>
        </p:sp>
        <p:pic>
          <p:nvPicPr>
            <p:cNvPr id="14370" name="Picture 34" descr="Picture2"/>
            <p:cNvPicPr>
              <a:picLocks noChangeAspect="1" noChangeArrowheads="1"/>
            </p:cNvPicPr>
            <p:nvPr/>
          </p:nvPicPr>
          <p:blipFill>
            <a:blip r:embed="rId5" cstate="print"/>
            <a:srcRect/>
            <a:stretch>
              <a:fillRect/>
            </a:stretch>
          </p:blipFill>
          <p:spPr bwMode="gray">
            <a:xfrm>
              <a:off x="930" y="2044"/>
              <a:ext cx="345" cy="149"/>
            </a:xfrm>
            <a:prstGeom prst="rect">
              <a:avLst/>
            </a:prstGeom>
            <a:noFill/>
          </p:spPr>
        </p:pic>
      </p:grpSp>
      <p:sp>
        <p:nvSpPr>
          <p:cNvPr id="14371" name="Rectangle 35"/>
          <p:cNvSpPr>
            <a:spLocks noChangeArrowheads="1"/>
          </p:cNvSpPr>
          <p:nvPr/>
        </p:nvSpPr>
        <p:spPr bwMode="gray">
          <a:xfrm>
            <a:off x="4355976" y="2852936"/>
            <a:ext cx="742126" cy="523220"/>
          </a:xfrm>
          <a:prstGeom prst="rect">
            <a:avLst/>
          </a:prstGeom>
          <a:noFill/>
          <a:ln w="9525">
            <a:noFill/>
            <a:miter lim="800000"/>
            <a:headEnd/>
            <a:tailEnd/>
          </a:ln>
          <a:effectLst/>
        </p:spPr>
        <p:txBody>
          <a:bodyPr wrap="square">
            <a:spAutoFit/>
          </a:bodyPr>
          <a:lstStyle/>
          <a:p>
            <a:pPr algn="ctr">
              <a:buClr>
                <a:srgbClr val="FF0066"/>
              </a:buClr>
              <a:buSzPct val="75000"/>
              <a:buFont typeface="Arial" charset="0"/>
              <a:buNone/>
            </a:pPr>
            <a:r>
              <a:rPr lang="uk-UA" sz="2800" b="1" dirty="0" smtClean="0">
                <a:solidFill>
                  <a:srgbClr val="FEFFFF"/>
                </a:solidFill>
                <a:cs typeface="Arial" charset="0"/>
              </a:rPr>
              <a:t>3</a:t>
            </a:r>
            <a:endParaRPr lang="en-US" sz="2800" b="1" dirty="0">
              <a:solidFill>
                <a:srgbClr val="FEFFFF"/>
              </a:solidFill>
              <a:cs typeface="Arial" charset="0"/>
            </a:endParaRPr>
          </a:p>
        </p:txBody>
      </p:sp>
      <p:pic>
        <p:nvPicPr>
          <p:cNvPr id="14372" name="Picture 36" descr="shadow_1_m"/>
          <p:cNvPicPr>
            <a:picLocks noChangeAspect="1" noChangeArrowheads="1"/>
          </p:cNvPicPr>
          <p:nvPr/>
        </p:nvPicPr>
        <p:blipFill>
          <a:blip r:embed="rId3" cstate="print">
            <a:lum bright="12000"/>
          </a:blip>
          <a:srcRect/>
          <a:stretch>
            <a:fillRect/>
          </a:stretch>
        </p:blipFill>
        <p:spPr bwMode="gray">
          <a:xfrm>
            <a:off x="2411760" y="4389438"/>
            <a:ext cx="1190625" cy="223837"/>
          </a:xfrm>
          <a:prstGeom prst="rect">
            <a:avLst/>
          </a:prstGeom>
          <a:noFill/>
        </p:spPr>
      </p:pic>
      <p:grpSp>
        <p:nvGrpSpPr>
          <p:cNvPr id="8" name="Group 37"/>
          <p:cNvGrpSpPr>
            <a:grpSpLocks/>
          </p:cNvGrpSpPr>
          <p:nvPr/>
        </p:nvGrpSpPr>
        <p:grpSpPr bwMode="auto">
          <a:xfrm>
            <a:off x="2158835" y="3332522"/>
            <a:ext cx="1246173" cy="1217612"/>
            <a:chOff x="887" y="2040"/>
            <a:chExt cx="433" cy="422"/>
          </a:xfrm>
        </p:grpSpPr>
        <p:pic>
          <p:nvPicPr>
            <p:cNvPr id="14374" name="Picture 38" descr="circuler_1"/>
            <p:cNvPicPr>
              <a:picLocks noChangeAspect="1" noChangeArrowheads="1"/>
            </p:cNvPicPr>
            <p:nvPr/>
          </p:nvPicPr>
          <p:blipFill>
            <a:blip r:embed="rId7" cstate="print"/>
            <a:srcRect/>
            <a:stretch>
              <a:fillRect/>
            </a:stretch>
          </p:blipFill>
          <p:spPr bwMode="gray">
            <a:xfrm>
              <a:off x="887" y="2040"/>
              <a:ext cx="430" cy="420"/>
            </a:xfrm>
            <a:prstGeom prst="rect">
              <a:avLst/>
            </a:prstGeom>
            <a:noFill/>
          </p:spPr>
        </p:pic>
        <p:sp>
          <p:nvSpPr>
            <p:cNvPr id="14375" name="Oval 39"/>
            <p:cNvSpPr>
              <a:spLocks noChangeArrowheads="1"/>
            </p:cNvSpPr>
            <p:nvPr/>
          </p:nvSpPr>
          <p:spPr bwMode="gray">
            <a:xfrm>
              <a:off x="887" y="2040"/>
              <a:ext cx="433" cy="422"/>
            </a:xfrm>
            <a:prstGeom prst="ellipse">
              <a:avLst/>
            </a:prstGeom>
            <a:gradFill rotWithShape="1">
              <a:gsLst>
                <a:gs pos="0">
                  <a:schemeClr val="accent2">
                    <a:alpha val="55000"/>
                  </a:schemeClr>
                </a:gs>
                <a:gs pos="50000">
                  <a:schemeClr val="accent2">
                    <a:gamma/>
                    <a:shade val="46275"/>
                    <a:invGamma/>
                    <a:alpha val="89999"/>
                  </a:schemeClr>
                </a:gs>
                <a:gs pos="100000">
                  <a:schemeClr val="accent2">
                    <a:alpha val="55000"/>
                  </a:schemeClr>
                </a:gs>
              </a:gsLst>
              <a:lin ang="5400000" scaled="1"/>
            </a:gradFill>
            <a:ln w="9525" algn="ctr">
              <a:noFill/>
              <a:round/>
              <a:headEnd/>
              <a:tailEnd/>
            </a:ln>
            <a:effectLst/>
          </p:spPr>
          <p:txBody>
            <a:bodyPr wrap="none" anchor="ctr"/>
            <a:lstStyle/>
            <a:p>
              <a:endParaRPr lang="ru-RU"/>
            </a:p>
          </p:txBody>
        </p:sp>
        <p:pic>
          <p:nvPicPr>
            <p:cNvPr id="14376" name="Picture 40" descr="Picture2"/>
            <p:cNvPicPr>
              <a:picLocks noChangeAspect="1" noChangeArrowheads="1"/>
            </p:cNvPicPr>
            <p:nvPr/>
          </p:nvPicPr>
          <p:blipFill>
            <a:blip r:embed="rId5" cstate="print"/>
            <a:srcRect/>
            <a:stretch>
              <a:fillRect/>
            </a:stretch>
          </p:blipFill>
          <p:spPr bwMode="gray">
            <a:xfrm>
              <a:off x="930" y="2044"/>
              <a:ext cx="345" cy="149"/>
            </a:xfrm>
            <a:prstGeom prst="rect">
              <a:avLst/>
            </a:prstGeom>
            <a:noFill/>
          </p:spPr>
        </p:pic>
      </p:grpSp>
      <p:sp>
        <p:nvSpPr>
          <p:cNvPr id="14377" name="Rectangle 41"/>
          <p:cNvSpPr>
            <a:spLocks noChangeArrowheads="1"/>
          </p:cNvSpPr>
          <p:nvPr/>
        </p:nvSpPr>
        <p:spPr bwMode="gray">
          <a:xfrm>
            <a:off x="2418721" y="3701118"/>
            <a:ext cx="737525" cy="523220"/>
          </a:xfrm>
          <a:prstGeom prst="rect">
            <a:avLst/>
          </a:prstGeom>
          <a:noFill/>
          <a:ln w="9525">
            <a:noFill/>
            <a:miter lim="800000"/>
            <a:headEnd/>
            <a:tailEnd/>
          </a:ln>
          <a:effectLst/>
        </p:spPr>
        <p:txBody>
          <a:bodyPr wrap="square">
            <a:spAutoFit/>
          </a:bodyPr>
          <a:lstStyle/>
          <a:p>
            <a:pPr algn="ctr">
              <a:buClr>
                <a:srgbClr val="FF0066"/>
              </a:buClr>
              <a:buSzPct val="75000"/>
              <a:buFont typeface="Arial" charset="0"/>
              <a:buNone/>
            </a:pPr>
            <a:r>
              <a:rPr lang="uk-UA" sz="2800" b="1" dirty="0" smtClean="0">
                <a:solidFill>
                  <a:srgbClr val="FEFFFF"/>
                </a:solidFill>
                <a:cs typeface="Arial" charset="0"/>
              </a:rPr>
              <a:t>2</a:t>
            </a:r>
            <a:endParaRPr lang="en-US" sz="2800" b="1" dirty="0">
              <a:solidFill>
                <a:srgbClr val="FEFFFF"/>
              </a:solidFill>
              <a:cs typeface="Arial" charset="0"/>
            </a:endParaRPr>
          </a:p>
        </p:txBody>
      </p:sp>
      <p:pic>
        <p:nvPicPr>
          <p:cNvPr id="14378" name="Picture 42" descr="shadow_1_m"/>
          <p:cNvPicPr>
            <a:picLocks noChangeAspect="1" noChangeArrowheads="1"/>
          </p:cNvPicPr>
          <p:nvPr/>
        </p:nvPicPr>
        <p:blipFill>
          <a:blip r:embed="rId8" cstate="print">
            <a:lum bright="12000"/>
          </a:blip>
          <a:srcRect/>
          <a:stretch>
            <a:fillRect/>
          </a:stretch>
        </p:blipFill>
        <p:spPr bwMode="gray">
          <a:xfrm>
            <a:off x="430634" y="5005363"/>
            <a:ext cx="1000333" cy="223837"/>
          </a:xfrm>
          <a:prstGeom prst="rect">
            <a:avLst/>
          </a:prstGeom>
          <a:noFill/>
        </p:spPr>
      </p:pic>
      <p:grpSp>
        <p:nvGrpSpPr>
          <p:cNvPr id="9" name="Group 43"/>
          <p:cNvGrpSpPr>
            <a:grpSpLocks/>
          </p:cNvGrpSpPr>
          <p:nvPr/>
        </p:nvGrpSpPr>
        <p:grpSpPr bwMode="auto">
          <a:xfrm>
            <a:off x="251520" y="3933056"/>
            <a:ext cx="1222672" cy="1217612"/>
            <a:chOff x="887" y="2040"/>
            <a:chExt cx="433" cy="422"/>
          </a:xfrm>
        </p:grpSpPr>
        <p:pic>
          <p:nvPicPr>
            <p:cNvPr id="14380" name="Picture 44" descr="circuler_1"/>
            <p:cNvPicPr>
              <a:picLocks noChangeAspect="1" noChangeArrowheads="1"/>
            </p:cNvPicPr>
            <p:nvPr/>
          </p:nvPicPr>
          <p:blipFill>
            <a:blip r:embed="rId9" cstate="print"/>
            <a:srcRect/>
            <a:stretch>
              <a:fillRect/>
            </a:stretch>
          </p:blipFill>
          <p:spPr bwMode="gray">
            <a:xfrm>
              <a:off x="887" y="2040"/>
              <a:ext cx="430" cy="420"/>
            </a:xfrm>
            <a:prstGeom prst="rect">
              <a:avLst/>
            </a:prstGeom>
            <a:noFill/>
          </p:spPr>
        </p:pic>
        <p:sp>
          <p:nvSpPr>
            <p:cNvPr id="14381" name="Oval 45"/>
            <p:cNvSpPr>
              <a:spLocks noChangeArrowheads="1"/>
            </p:cNvSpPr>
            <p:nvPr/>
          </p:nvSpPr>
          <p:spPr bwMode="gray">
            <a:xfrm>
              <a:off x="887" y="2040"/>
              <a:ext cx="433" cy="422"/>
            </a:xfrm>
            <a:prstGeom prst="ellipse">
              <a:avLst/>
            </a:prstGeom>
            <a:gradFill rotWithShape="1">
              <a:gsLst>
                <a:gs pos="0">
                  <a:schemeClr val="accent1">
                    <a:alpha val="55000"/>
                  </a:schemeClr>
                </a:gs>
                <a:gs pos="50000">
                  <a:schemeClr val="accent1">
                    <a:gamma/>
                    <a:shade val="46275"/>
                    <a:invGamma/>
                    <a:alpha val="89999"/>
                  </a:schemeClr>
                </a:gs>
                <a:gs pos="100000">
                  <a:schemeClr val="accent1">
                    <a:alpha val="55000"/>
                  </a:schemeClr>
                </a:gs>
              </a:gsLst>
              <a:lin ang="5400000" scaled="1"/>
            </a:gradFill>
            <a:ln w="9525" algn="ctr">
              <a:noFill/>
              <a:round/>
              <a:headEnd/>
              <a:tailEnd/>
            </a:ln>
            <a:effectLst/>
          </p:spPr>
          <p:txBody>
            <a:bodyPr wrap="none" anchor="ctr"/>
            <a:lstStyle/>
            <a:p>
              <a:endParaRPr lang="ru-RU"/>
            </a:p>
          </p:txBody>
        </p:sp>
        <p:pic>
          <p:nvPicPr>
            <p:cNvPr id="14382" name="Picture 46" descr="Picture2"/>
            <p:cNvPicPr>
              <a:picLocks noChangeAspect="1" noChangeArrowheads="1"/>
            </p:cNvPicPr>
            <p:nvPr/>
          </p:nvPicPr>
          <p:blipFill>
            <a:blip r:embed="rId5" cstate="print"/>
            <a:srcRect/>
            <a:stretch>
              <a:fillRect/>
            </a:stretch>
          </p:blipFill>
          <p:spPr bwMode="gray">
            <a:xfrm>
              <a:off x="930" y="2044"/>
              <a:ext cx="345" cy="149"/>
            </a:xfrm>
            <a:prstGeom prst="rect">
              <a:avLst/>
            </a:prstGeom>
            <a:noFill/>
          </p:spPr>
        </p:pic>
      </p:grpSp>
      <p:sp>
        <p:nvSpPr>
          <p:cNvPr id="14383" name="Rectangle 47"/>
          <p:cNvSpPr>
            <a:spLocks noChangeArrowheads="1"/>
          </p:cNvSpPr>
          <p:nvPr/>
        </p:nvSpPr>
        <p:spPr bwMode="gray">
          <a:xfrm>
            <a:off x="477548" y="4259263"/>
            <a:ext cx="770617" cy="523220"/>
          </a:xfrm>
          <a:prstGeom prst="rect">
            <a:avLst/>
          </a:prstGeom>
          <a:noFill/>
          <a:ln w="9525">
            <a:noFill/>
            <a:miter lim="800000"/>
            <a:headEnd/>
            <a:tailEnd/>
          </a:ln>
          <a:effectLst/>
        </p:spPr>
        <p:txBody>
          <a:bodyPr wrap="square">
            <a:spAutoFit/>
          </a:bodyPr>
          <a:lstStyle/>
          <a:p>
            <a:pPr algn="ctr">
              <a:buClr>
                <a:srgbClr val="FF0066"/>
              </a:buClr>
              <a:buSzPct val="75000"/>
              <a:buFont typeface="Arial" charset="0"/>
              <a:buNone/>
            </a:pPr>
            <a:r>
              <a:rPr lang="uk-UA" sz="2800" b="1" dirty="0" smtClean="0">
                <a:solidFill>
                  <a:srgbClr val="FEFFFF"/>
                </a:solidFill>
                <a:cs typeface="Arial" charset="0"/>
              </a:rPr>
              <a:t>1</a:t>
            </a:r>
            <a:endParaRPr lang="en-US" sz="2800" b="1" dirty="0">
              <a:solidFill>
                <a:srgbClr val="FEFFFF"/>
              </a:solidFill>
              <a:cs typeface="Arial" charset="0"/>
            </a:endParaRPr>
          </a:p>
        </p:txBody>
      </p:sp>
      <p:sp>
        <p:nvSpPr>
          <p:cNvPr id="48" name="AutoShape 3"/>
          <p:cNvSpPr>
            <a:spLocks noChangeArrowheads="1"/>
          </p:cNvSpPr>
          <p:nvPr/>
        </p:nvSpPr>
        <p:spPr bwMode="gray">
          <a:xfrm flipV="1">
            <a:off x="7507178" y="2310540"/>
            <a:ext cx="1410593" cy="3977953"/>
          </a:xfrm>
          <a:prstGeom prst="can">
            <a:avLst>
              <a:gd name="adj" fmla="val 25000"/>
            </a:avLst>
          </a:prstGeom>
          <a:solidFill>
            <a:schemeClr val="accent1">
              <a:lumMod val="75000"/>
            </a:schemeClr>
          </a:solidFill>
          <a:ln w="9525">
            <a:noFill/>
            <a:round/>
            <a:headEnd/>
            <a:tailEnd/>
          </a:ln>
          <a:effectLst/>
        </p:spPr>
        <p:txBody>
          <a:bodyPr wrap="none" anchor="ctr"/>
          <a:lstStyle/>
          <a:p>
            <a:endParaRPr lang="ru-RU"/>
          </a:p>
        </p:txBody>
      </p:sp>
      <p:sp>
        <p:nvSpPr>
          <p:cNvPr id="49" name="Rectangle 20"/>
          <p:cNvSpPr>
            <a:spLocks noChangeArrowheads="1"/>
          </p:cNvSpPr>
          <p:nvPr/>
        </p:nvSpPr>
        <p:spPr bwMode="auto">
          <a:xfrm>
            <a:off x="7452320" y="2996952"/>
            <a:ext cx="1691680" cy="2862322"/>
          </a:xfrm>
          <a:prstGeom prst="rect">
            <a:avLst/>
          </a:prstGeom>
          <a:noFill/>
          <a:ln w="9525">
            <a:noFill/>
            <a:miter lim="800000"/>
            <a:headEnd/>
            <a:tailEnd/>
          </a:ln>
          <a:effectLst/>
        </p:spPr>
        <p:txBody>
          <a:bodyPr wrap="square">
            <a:spAutoFit/>
          </a:bodyPr>
          <a:lstStyle/>
          <a:p>
            <a:pPr algn="ctr"/>
            <a:r>
              <a:rPr lang="ru-RU" b="1" dirty="0" err="1">
                <a:solidFill>
                  <a:schemeClr val="bg1"/>
                </a:solidFill>
              </a:rPr>
              <a:t>Штучне</a:t>
            </a:r>
            <a:r>
              <a:rPr lang="ru-RU" b="1" dirty="0">
                <a:solidFill>
                  <a:schemeClr val="bg1"/>
                </a:solidFill>
              </a:rPr>
              <a:t> </a:t>
            </a:r>
            <a:r>
              <a:rPr lang="ru-RU" b="1" dirty="0" err="1">
                <a:solidFill>
                  <a:schemeClr val="bg1"/>
                </a:solidFill>
              </a:rPr>
              <a:t>дихання</a:t>
            </a:r>
            <a:r>
              <a:rPr lang="ru-RU" b="1" dirty="0">
                <a:solidFill>
                  <a:schemeClr val="bg1"/>
                </a:solidFill>
              </a:rPr>
              <a:t> </a:t>
            </a:r>
            <a:r>
              <a:rPr lang="ru-RU" b="1" dirty="0" err="1">
                <a:solidFill>
                  <a:schemeClr val="bg1"/>
                </a:solidFill>
              </a:rPr>
              <a:t>проводять</a:t>
            </a:r>
            <a:r>
              <a:rPr lang="ru-RU" b="1" dirty="0">
                <a:solidFill>
                  <a:schemeClr val="bg1"/>
                </a:solidFill>
              </a:rPr>
              <a:t> </a:t>
            </a:r>
            <a:r>
              <a:rPr lang="ru-RU" b="1" dirty="0" err="1">
                <a:solidFill>
                  <a:schemeClr val="bg1"/>
                </a:solidFill>
              </a:rPr>
              <a:t>терпляче</a:t>
            </a:r>
            <a:r>
              <a:rPr lang="ru-RU" b="1" dirty="0">
                <a:solidFill>
                  <a:schemeClr val="bg1"/>
                </a:solidFill>
              </a:rPr>
              <a:t> </a:t>
            </a:r>
            <a:r>
              <a:rPr lang="ru-RU" b="1" dirty="0" err="1">
                <a:solidFill>
                  <a:schemeClr val="bg1"/>
                </a:solidFill>
              </a:rPr>
              <a:t>і</a:t>
            </a:r>
            <a:r>
              <a:rPr lang="ru-RU" b="1" dirty="0">
                <a:solidFill>
                  <a:schemeClr val="bg1"/>
                </a:solidFill>
              </a:rPr>
              <a:t> </a:t>
            </a:r>
            <a:r>
              <a:rPr lang="ru-RU" b="1" dirty="0" err="1">
                <a:solidFill>
                  <a:schemeClr val="bg1"/>
                </a:solidFill>
              </a:rPr>
              <a:t>спокійно</a:t>
            </a:r>
            <a:r>
              <a:rPr lang="ru-RU" b="1" dirty="0">
                <a:solidFill>
                  <a:schemeClr val="bg1"/>
                </a:solidFill>
              </a:rPr>
              <a:t> </a:t>
            </a:r>
            <a:r>
              <a:rPr lang="ru-RU" b="1" dirty="0" err="1">
                <a:solidFill>
                  <a:schemeClr val="bg1"/>
                </a:solidFill>
              </a:rPr>
              <a:t>протягом</a:t>
            </a:r>
            <a:r>
              <a:rPr lang="ru-RU" b="1" dirty="0">
                <a:solidFill>
                  <a:schemeClr val="bg1"/>
                </a:solidFill>
              </a:rPr>
              <a:t> </a:t>
            </a:r>
            <a:r>
              <a:rPr lang="ru-RU" b="1" dirty="0" err="1">
                <a:solidFill>
                  <a:schemeClr val="bg1"/>
                </a:solidFill>
              </a:rPr>
              <a:t>тривалого</a:t>
            </a:r>
            <a:r>
              <a:rPr lang="ru-RU" b="1" dirty="0">
                <a:solidFill>
                  <a:schemeClr val="bg1"/>
                </a:solidFill>
              </a:rPr>
              <a:t> часу, до </a:t>
            </a:r>
            <a:r>
              <a:rPr lang="ru-RU" b="1" dirty="0" err="1">
                <a:solidFill>
                  <a:schemeClr val="bg1"/>
                </a:solidFill>
              </a:rPr>
              <a:t>появи</a:t>
            </a:r>
            <a:r>
              <a:rPr lang="ru-RU" b="1" dirty="0">
                <a:solidFill>
                  <a:schemeClr val="bg1"/>
                </a:solidFill>
              </a:rPr>
              <a:t> нормального </a:t>
            </a:r>
            <a:r>
              <a:rPr lang="ru-RU" b="1" dirty="0" err="1">
                <a:solidFill>
                  <a:schemeClr val="bg1"/>
                </a:solidFill>
              </a:rPr>
              <a:t>дихання</a:t>
            </a:r>
            <a:endParaRPr lang="en-US" b="1" dirty="0">
              <a:solidFill>
                <a:schemeClr val="bg1"/>
              </a:solidFill>
              <a:cs typeface="Arial" charset="0"/>
            </a:endParaRPr>
          </a:p>
        </p:txBody>
      </p:sp>
      <p:pic>
        <p:nvPicPr>
          <p:cNvPr id="50" name="Picture 42" descr="shadow_1_m"/>
          <p:cNvPicPr>
            <a:picLocks noChangeAspect="1" noChangeArrowheads="1"/>
          </p:cNvPicPr>
          <p:nvPr/>
        </p:nvPicPr>
        <p:blipFill>
          <a:blip r:embed="rId10" cstate="print">
            <a:lum bright="12000"/>
          </a:blip>
          <a:srcRect/>
          <a:stretch>
            <a:fillRect/>
          </a:stretch>
        </p:blipFill>
        <p:spPr bwMode="gray">
          <a:xfrm>
            <a:off x="7793904" y="2669217"/>
            <a:ext cx="937010" cy="223837"/>
          </a:xfrm>
          <a:prstGeom prst="rect">
            <a:avLst/>
          </a:prstGeom>
          <a:noFill/>
        </p:spPr>
      </p:pic>
      <p:grpSp>
        <p:nvGrpSpPr>
          <p:cNvPr id="51" name="Group 43"/>
          <p:cNvGrpSpPr>
            <a:grpSpLocks/>
          </p:cNvGrpSpPr>
          <p:nvPr/>
        </p:nvGrpSpPr>
        <p:grpSpPr bwMode="auto">
          <a:xfrm>
            <a:off x="7621627" y="1319943"/>
            <a:ext cx="1258887" cy="1217612"/>
            <a:chOff x="887" y="2040"/>
            <a:chExt cx="433" cy="422"/>
          </a:xfrm>
        </p:grpSpPr>
        <p:pic>
          <p:nvPicPr>
            <p:cNvPr id="52" name="Picture 44" descr="circuler_1"/>
            <p:cNvPicPr>
              <a:picLocks noChangeAspect="1" noChangeArrowheads="1"/>
            </p:cNvPicPr>
            <p:nvPr/>
          </p:nvPicPr>
          <p:blipFill>
            <a:blip r:embed="rId11" cstate="print"/>
            <a:srcRect/>
            <a:stretch>
              <a:fillRect/>
            </a:stretch>
          </p:blipFill>
          <p:spPr bwMode="gray">
            <a:xfrm>
              <a:off x="887" y="2040"/>
              <a:ext cx="430" cy="420"/>
            </a:xfrm>
            <a:prstGeom prst="rect">
              <a:avLst/>
            </a:prstGeom>
            <a:noFill/>
          </p:spPr>
        </p:pic>
        <p:sp>
          <p:nvSpPr>
            <p:cNvPr id="53" name="Oval 45"/>
            <p:cNvSpPr>
              <a:spLocks noChangeArrowheads="1"/>
            </p:cNvSpPr>
            <p:nvPr/>
          </p:nvSpPr>
          <p:spPr bwMode="gray">
            <a:xfrm>
              <a:off x="887" y="2040"/>
              <a:ext cx="433" cy="422"/>
            </a:xfrm>
            <a:prstGeom prst="ellipse">
              <a:avLst/>
            </a:prstGeom>
            <a:gradFill rotWithShape="1">
              <a:gsLst>
                <a:gs pos="0">
                  <a:schemeClr val="accent1">
                    <a:alpha val="55000"/>
                  </a:schemeClr>
                </a:gs>
                <a:gs pos="50000">
                  <a:schemeClr val="accent1">
                    <a:gamma/>
                    <a:shade val="46275"/>
                    <a:invGamma/>
                    <a:alpha val="89999"/>
                  </a:schemeClr>
                </a:gs>
                <a:gs pos="100000">
                  <a:schemeClr val="accent1">
                    <a:alpha val="55000"/>
                  </a:schemeClr>
                </a:gs>
              </a:gsLst>
              <a:lin ang="5400000" scaled="1"/>
            </a:gradFill>
            <a:ln w="9525" algn="ctr">
              <a:noFill/>
              <a:round/>
              <a:headEnd/>
              <a:tailEnd/>
            </a:ln>
            <a:effectLst/>
          </p:spPr>
          <p:txBody>
            <a:bodyPr wrap="none" anchor="ctr"/>
            <a:lstStyle/>
            <a:p>
              <a:endParaRPr lang="ru-RU"/>
            </a:p>
          </p:txBody>
        </p:sp>
        <p:pic>
          <p:nvPicPr>
            <p:cNvPr id="54" name="Picture 46" descr="Picture2"/>
            <p:cNvPicPr>
              <a:picLocks noChangeAspect="1" noChangeArrowheads="1"/>
            </p:cNvPicPr>
            <p:nvPr/>
          </p:nvPicPr>
          <p:blipFill>
            <a:blip r:embed="rId5" cstate="print"/>
            <a:srcRect/>
            <a:stretch>
              <a:fillRect/>
            </a:stretch>
          </p:blipFill>
          <p:spPr bwMode="gray">
            <a:xfrm>
              <a:off x="930" y="2044"/>
              <a:ext cx="345" cy="149"/>
            </a:xfrm>
            <a:prstGeom prst="rect">
              <a:avLst/>
            </a:prstGeom>
            <a:noFill/>
          </p:spPr>
        </p:pic>
      </p:grpSp>
      <p:sp>
        <p:nvSpPr>
          <p:cNvPr id="55" name="Rectangle 47"/>
          <p:cNvSpPr>
            <a:spLocks noChangeArrowheads="1"/>
          </p:cNvSpPr>
          <p:nvPr/>
        </p:nvSpPr>
        <p:spPr bwMode="gray">
          <a:xfrm>
            <a:off x="7897703" y="1681893"/>
            <a:ext cx="721835" cy="523220"/>
          </a:xfrm>
          <a:prstGeom prst="rect">
            <a:avLst/>
          </a:prstGeom>
          <a:noFill/>
          <a:ln w="9525">
            <a:noFill/>
            <a:miter lim="800000"/>
            <a:headEnd/>
            <a:tailEnd/>
          </a:ln>
          <a:effectLst/>
        </p:spPr>
        <p:txBody>
          <a:bodyPr wrap="square">
            <a:spAutoFit/>
          </a:bodyPr>
          <a:lstStyle/>
          <a:p>
            <a:pPr algn="ctr">
              <a:buClr>
                <a:srgbClr val="FF0066"/>
              </a:buClr>
              <a:buSzPct val="75000"/>
              <a:buFont typeface="Arial" charset="0"/>
              <a:buNone/>
            </a:pPr>
            <a:r>
              <a:rPr lang="uk-UA" sz="2800" b="1" dirty="0" smtClean="0">
                <a:solidFill>
                  <a:srgbClr val="FEFFFF"/>
                </a:solidFill>
                <a:cs typeface="Arial" charset="0"/>
              </a:rPr>
              <a:t>5</a:t>
            </a:r>
            <a:endParaRPr lang="en-US" sz="2800" b="1" dirty="0">
              <a:solidFill>
                <a:srgbClr val="FEFFFF"/>
              </a:solidFill>
              <a:cs typeface="Arial" charset="0"/>
            </a:endParaRPr>
          </a:p>
        </p:txBody>
      </p:sp>
    </p:spTree>
  </p:cSld>
  <p:clrMapOvr>
    <a:masterClrMapping/>
  </p:clrMapOvr>
  <p:transition>
    <p:plu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1131666" y="354129"/>
            <a:ext cx="6799262" cy="1303337"/>
          </a:xfrm>
          <a:solidFill>
            <a:schemeClr val="accent1">
              <a:lumMod val="75000"/>
            </a:schemeClr>
          </a:solidFill>
          <a:ln w="76200">
            <a:solidFill>
              <a:schemeClr val="accent1">
                <a:lumMod val="50000"/>
              </a:schemeClr>
            </a:solidFill>
          </a:ln>
        </p:spPr>
        <p:txBody>
          <a:bodyPr>
            <a:normAutofit/>
          </a:bodyPr>
          <a:lstStyle/>
          <a:p>
            <a:pPr algn="ctr"/>
            <a:r>
              <a:rPr lang="ru-RU" sz="3200" b="1" i="1" dirty="0">
                <a:solidFill>
                  <a:schemeClr val="bg1"/>
                </a:solidFill>
                <a:latin typeface="Times New Roman" panose="02020603050405020304" pitchFamily="18" charset="0"/>
                <a:cs typeface="Times New Roman" panose="02020603050405020304" pitchFamily="18" charset="0"/>
              </a:rPr>
              <a:t>МЕТОДИ ШТУЧНОГО ДИХАННЯ</a:t>
            </a:r>
            <a:endParaRPr lang="en-US" sz="3200" b="1" i="1" dirty="0">
              <a:solidFill>
                <a:schemeClr val="bg1"/>
              </a:solidFill>
              <a:latin typeface="Times New Roman" panose="02020603050405020304" pitchFamily="18" charset="0"/>
              <a:cs typeface="Times New Roman" panose="02020603050405020304" pitchFamily="18" charset="0"/>
            </a:endParaRPr>
          </a:p>
        </p:txBody>
      </p:sp>
      <p:grpSp>
        <p:nvGrpSpPr>
          <p:cNvPr id="10" name="Группа 9"/>
          <p:cNvGrpSpPr/>
          <p:nvPr/>
        </p:nvGrpSpPr>
        <p:grpSpPr>
          <a:xfrm>
            <a:off x="544778" y="1433394"/>
            <a:ext cx="2824776" cy="1263332"/>
            <a:chOff x="544778" y="1433394"/>
            <a:chExt cx="2824776" cy="1263332"/>
          </a:xfrm>
          <a:solidFill>
            <a:schemeClr val="accent1">
              <a:lumMod val="75000"/>
            </a:schemeClr>
          </a:solidFill>
        </p:grpSpPr>
        <p:sp>
          <p:nvSpPr>
            <p:cNvPr id="21" name="Прямоугольник 20"/>
            <p:cNvSpPr/>
            <p:nvPr/>
          </p:nvSpPr>
          <p:spPr>
            <a:xfrm>
              <a:off x="544778" y="1433394"/>
              <a:ext cx="2824776" cy="1263332"/>
            </a:xfrm>
            <a:prstGeom prst="rect">
              <a:avLst/>
            </a:prstGeom>
            <a:grpFill/>
            <a:ln w="76200">
              <a:solidFill>
                <a:schemeClr val="accent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uk-UA" sz="2000"/>
            </a:p>
          </p:txBody>
        </p:sp>
        <p:sp>
          <p:nvSpPr>
            <p:cNvPr id="31779" name="Text Box 18"/>
            <p:cNvSpPr txBox="1">
              <a:spLocks noChangeArrowheads="1"/>
            </p:cNvSpPr>
            <p:nvPr/>
          </p:nvSpPr>
          <p:spPr bwMode="gray">
            <a:xfrm>
              <a:off x="625018" y="1725692"/>
              <a:ext cx="2664296" cy="707886"/>
            </a:xfrm>
            <a:prstGeom prst="rect">
              <a:avLst/>
            </a:prstGeom>
            <a:grpFill/>
            <a:ln w="76200" algn="ctr">
              <a:solidFill>
                <a:schemeClr val="accent1">
                  <a:lumMod val="50000"/>
                </a:schemeClr>
              </a:solidFill>
              <a:miter lim="800000"/>
              <a:headEnd/>
              <a:tailEnd/>
            </a:ln>
          </p:spPr>
          <p:txBody>
            <a:bodyPr wrap="square">
              <a:spAutoFit/>
            </a:bodyPr>
            <a:lstStyle/>
            <a:p>
              <a:pPr algn="ctr"/>
              <a:r>
                <a:rPr lang="ru-RU" sz="2000" b="1" dirty="0" smtClean="0">
                  <a:solidFill>
                    <a:schemeClr val="bg1"/>
                  </a:solidFill>
                </a:rPr>
                <a:t>«Рот </a:t>
              </a:r>
              <a:r>
                <a:rPr lang="ru-RU" sz="2000" b="1" dirty="0">
                  <a:solidFill>
                    <a:schemeClr val="bg1"/>
                  </a:solidFill>
                </a:rPr>
                <a:t>до рота» </a:t>
              </a:r>
              <a:r>
                <a:rPr lang="ru-RU" sz="2000" b="1" dirty="0" err="1">
                  <a:solidFill>
                    <a:schemeClr val="bg1"/>
                  </a:solidFill>
                </a:rPr>
                <a:t>або</a:t>
              </a:r>
              <a:r>
                <a:rPr lang="ru-RU" sz="2000" b="1" dirty="0">
                  <a:solidFill>
                    <a:schemeClr val="bg1"/>
                  </a:solidFill>
                </a:rPr>
                <a:t> «Рот до носа»</a:t>
              </a:r>
              <a:endParaRPr lang="en-US" sz="2000" b="1" dirty="0">
                <a:solidFill>
                  <a:schemeClr val="bg1"/>
                </a:solidFill>
                <a:cs typeface="Arial" charset="0"/>
              </a:endParaRPr>
            </a:p>
          </p:txBody>
        </p:sp>
      </p:grpSp>
      <p:grpSp>
        <p:nvGrpSpPr>
          <p:cNvPr id="7" name="Группа 6"/>
          <p:cNvGrpSpPr/>
          <p:nvPr/>
        </p:nvGrpSpPr>
        <p:grpSpPr>
          <a:xfrm>
            <a:off x="5421086" y="3167324"/>
            <a:ext cx="2824776" cy="1263332"/>
            <a:chOff x="3416375" y="3148382"/>
            <a:chExt cx="2824776" cy="1263332"/>
          </a:xfrm>
          <a:solidFill>
            <a:schemeClr val="accent1">
              <a:lumMod val="75000"/>
            </a:schemeClr>
          </a:solidFill>
        </p:grpSpPr>
        <p:sp>
          <p:nvSpPr>
            <p:cNvPr id="18" name="Прямоугольник 17"/>
            <p:cNvSpPr/>
            <p:nvPr/>
          </p:nvSpPr>
          <p:spPr>
            <a:xfrm>
              <a:off x="3416375" y="3148382"/>
              <a:ext cx="2824776" cy="1263332"/>
            </a:xfrm>
            <a:prstGeom prst="rect">
              <a:avLst/>
            </a:prstGeom>
            <a:grpFill/>
            <a:ln w="76200">
              <a:solidFill>
                <a:schemeClr val="accent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uk-UA" sz="2000"/>
            </a:p>
          </p:txBody>
        </p:sp>
        <p:sp>
          <p:nvSpPr>
            <p:cNvPr id="31780" name="Text Box 18"/>
            <p:cNvSpPr txBox="1">
              <a:spLocks noChangeArrowheads="1"/>
            </p:cNvSpPr>
            <p:nvPr/>
          </p:nvSpPr>
          <p:spPr bwMode="gray">
            <a:xfrm>
              <a:off x="3892659" y="3426105"/>
              <a:ext cx="1872208" cy="830997"/>
            </a:xfrm>
            <a:prstGeom prst="rect">
              <a:avLst/>
            </a:prstGeom>
            <a:grpFill/>
            <a:ln w="76200" algn="ctr">
              <a:solidFill>
                <a:schemeClr val="accent1">
                  <a:lumMod val="50000"/>
                </a:schemeClr>
              </a:solidFill>
              <a:miter lim="800000"/>
              <a:headEnd/>
              <a:tailEnd/>
            </a:ln>
          </p:spPr>
          <p:txBody>
            <a:bodyPr wrap="square">
              <a:spAutoFit/>
            </a:bodyPr>
            <a:lstStyle/>
            <a:p>
              <a:pPr algn="ctr">
                <a:spcBef>
                  <a:spcPct val="50000"/>
                </a:spcBef>
              </a:pPr>
              <a:r>
                <a:rPr lang="ru-RU" sz="2400" b="1" dirty="0">
                  <a:solidFill>
                    <a:schemeClr val="bg1"/>
                  </a:solidFill>
                </a:rPr>
                <a:t>Метод </a:t>
              </a:r>
              <a:r>
                <a:rPr lang="ru-RU" sz="2400" b="1" dirty="0" err="1">
                  <a:solidFill>
                    <a:schemeClr val="bg1"/>
                  </a:solidFill>
                </a:rPr>
                <a:t>Шюллера</a:t>
              </a:r>
              <a:endParaRPr lang="en-US" sz="2400" b="1" dirty="0">
                <a:solidFill>
                  <a:schemeClr val="bg1"/>
                </a:solidFill>
                <a:cs typeface="Arial" charset="0"/>
              </a:endParaRPr>
            </a:p>
          </p:txBody>
        </p:sp>
      </p:grpSp>
      <p:grpSp>
        <p:nvGrpSpPr>
          <p:cNvPr id="5" name="Группа 4"/>
          <p:cNvGrpSpPr/>
          <p:nvPr/>
        </p:nvGrpSpPr>
        <p:grpSpPr>
          <a:xfrm>
            <a:off x="5421086" y="1454895"/>
            <a:ext cx="2824776" cy="1263332"/>
            <a:chOff x="3706288" y="1568823"/>
            <a:chExt cx="2824776" cy="1263332"/>
          </a:xfrm>
          <a:solidFill>
            <a:schemeClr val="accent1">
              <a:lumMod val="75000"/>
            </a:schemeClr>
          </a:solidFill>
        </p:grpSpPr>
        <p:sp>
          <p:nvSpPr>
            <p:cNvPr id="22" name="Прямоугольник 21"/>
            <p:cNvSpPr/>
            <p:nvPr/>
          </p:nvSpPr>
          <p:spPr>
            <a:xfrm>
              <a:off x="3706288" y="1568823"/>
              <a:ext cx="2824776" cy="1263332"/>
            </a:xfrm>
            <a:prstGeom prst="rect">
              <a:avLst/>
            </a:prstGeom>
            <a:grpFill/>
            <a:ln w="76200">
              <a:solidFill>
                <a:schemeClr val="accent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uk-UA" sz="2000"/>
            </a:p>
          </p:txBody>
        </p:sp>
        <p:sp>
          <p:nvSpPr>
            <p:cNvPr id="31781" name="Text Box 18"/>
            <p:cNvSpPr txBox="1">
              <a:spLocks noChangeArrowheads="1"/>
            </p:cNvSpPr>
            <p:nvPr/>
          </p:nvSpPr>
          <p:spPr bwMode="gray">
            <a:xfrm>
              <a:off x="4074560" y="1846546"/>
              <a:ext cx="2088232" cy="830997"/>
            </a:xfrm>
            <a:prstGeom prst="rect">
              <a:avLst/>
            </a:prstGeom>
            <a:grpFill/>
            <a:ln w="76200" algn="ctr">
              <a:solidFill>
                <a:schemeClr val="accent1">
                  <a:lumMod val="50000"/>
                </a:schemeClr>
              </a:solidFill>
              <a:miter lim="800000"/>
              <a:headEnd/>
              <a:tailEnd/>
            </a:ln>
          </p:spPr>
          <p:txBody>
            <a:bodyPr wrap="square">
              <a:spAutoFit/>
            </a:bodyPr>
            <a:lstStyle/>
            <a:p>
              <a:pPr algn="ctr">
                <a:spcBef>
                  <a:spcPct val="50000"/>
                </a:spcBef>
              </a:pPr>
              <a:r>
                <a:rPr lang="ru-RU" sz="2400" b="1" dirty="0">
                  <a:solidFill>
                    <a:schemeClr val="bg1"/>
                  </a:solidFill>
                </a:rPr>
                <a:t>Метод </a:t>
              </a:r>
              <a:r>
                <a:rPr lang="ru-RU" sz="2400" b="1" dirty="0" err="1">
                  <a:solidFill>
                    <a:schemeClr val="bg1"/>
                  </a:solidFill>
                </a:rPr>
                <a:t>Лаборда</a:t>
              </a:r>
              <a:endParaRPr lang="en-US" sz="2400" b="1" dirty="0">
                <a:solidFill>
                  <a:schemeClr val="bg1"/>
                </a:solidFill>
                <a:cs typeface="Arial" charset="0"/>
              </a:endParaRPr>
            </a:p>
          </p:txBody>
        </p:sp>
      </p:grpSp>
      <p:grpSp>
        <p:nvGrpSpPr>
          <p:cNvPr id="6" name="Группа 5"/>
          <p:cNvGrpSpPr/>
          <p:nvPr/>
        </p:nvGrpSpPr>
        <p:grpSpPr>
          <a:xfrm>
            <a:off x="5421086" y="4879752"/>
            <a:ext cx="2824776" cy="1263332"/>
            <a:chOff x="6164324" y="3134717"/>
            <a:chExt cx="2824776" cy="1263332"/>
          </a:xfrm>
          <a:solidFill>
            <a:schemeClr val="accent1">
              <a:lumMod val="75000"/>
            </a:schemeClr>
          </a:solidFill>
        </p:grpSpPr>
        <p:sp>
          <p:nvSpPr>
            <p:cNvPr id="20" name="Прямоугольник 19"/>
            <p:cNvSpPr/>
            <p:nvPr/>
          </p:nvSpPr>
          <p:spPr>
            <a:xfrm>
              <a:off x="6164324" y="3134717"/>
              <a:ext cx="2824776" cy="1263332"/>
            </a:xfrm>
            <a:prstGeom prst="rect">
              <a:avLst/>
            </a:prstGeom>
            <a:grpFill/>
            <a:ln w="76200">
              <a:solidFill>
                <a:schemeClr val="accent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uk-UA" sz="2000"/>
            </a:p>
          </p:txBody>
        </p:sp>
        <p:sp>
          <p:nvSpPr>
            <p:cNvPr id="31782" name="Text Box 18"/>
            <p:cNvSpPr txBox="1">
              <a:spLocks noChangeArrowheads="1"/>
            </p:cNvSpPr>
            <p:nvPr/>
          </p:nvSpPr>
          <p:spPr bwMode="gray">
            <a:xfrm>
              <a:off x="6568600" y="3393565"/>
              <a:ext cx="2016224" cy="830997"/>
            </a:xfrm>
            <a:prstGeom prst="rect">
              <a:avLst/>
            </a:prstGeom>
            <a:grpFill/>
            <a:ln w="76200" algn="ctr">
              <a:solidFill>
                <a:schemeClr val="accent1">
                  <a:lumMod val="50000"/>
                </a:schemeClr>
              </a:solidFill>
              <a:miter lim="800000"/>
              <a:headEnd/>
              <a:tailEnd/>
            </a:ln>
          </p:spPr>
          <p:txBody>
            <a:bodyPr wrap="square">
              <a:spAutoFit/>
            </a:bodyPr>
            <a:lstStyle/>
            <a:p>
              <a:pPr algn="ctr">
                <a:spcBef>
                  <a:spcPct val="50000"/>
                </a:spcBef>
              </a:pPr>
              <a:r>
                <a:rPr lang="ru-RU" dirty="0"/>
                <a:t>. </a:t>
              </a:r>
              <a:r>
                <a:rPr lang="ru-RU" sz="2400" b="1" dirty="0">
                  <a:solidFill>
                    <a:schemeClr val="bg1"/>
                  </a:solidFill>
                </a:rPr>
                <a:t> Метод </a:t>
              </a:r>
              <a:r>
                <a:rPr lang="ru-RU" sz="2400" b="1" dirty="0" err="1">
                  <a:solidFill>
                    <a:schemeClr val="bg1"/>
                  </a:solidFill>
                </a:rPr>
                <a:t>Сильвестра</a:t>
              </a:r>
              <a:endParaRPr lang="en-US" sz="2400" b="1" dirty="0">
                <a:solidFill>
                  <a:schemeClr val="bg1"/>
                </a:solidFill>
                <a:cs typeface="Arial" charset="0"/>
              </a:endParaRPr>
            </a:p>
          </p:txBody>
        </p:sp>
      </p:grpSp>
      <p:grpSp>
        <p:nvGrpSpPr>
          <p:cNvPr id="8" name="Группа 7"/>
          <p:cNvGrpSpPr/>
          <p:nvPr/>
        </p:nvGrpSpPr>
        <p:grpSpPr>
          <a:xfrm>
            <a:off x="544778" y="3176104"/>
            <a:ext cx="2824776" cy="1263332"/>
            <a:chOff x="591599" y="2907194"/>
            <a:chExt cx="2824776" cy="1263332"/>
          </a:xfrm>
          <a:solidFill>
            <a:schemeClr val="accent1">
              <a:lumMod val="75000"/>
            </a:schemeClr>
          </a:solidFill>
        </p:grpSpPr>
        <p:sp>
          <p:nvSpPr>
            <p:cNvPr id="19" name="Прямоугольник 18"/>
            <p:cNvSpPr/>
            <p:nvPr/>
          </p:nvSpPr>
          <p:spPr>
            <a:xfrm>
              <a:off x="591599" y="2907194"/>
              <a:ext cx="2824776" cy="1263332"/>
            </a:xfrm>
            <a:prstGeom prst="rect">
              <a:avLst/>
            </a:prstGeom>
            <a:grpFill/>
            <a:ln w="76200">
              <a:solidFill>
                <a:schemeClr val="accent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uk-UA" sz="2000"/>
            </a:p>
          </p:txBody>
        </p:sp>
        <p:sp>
          <p:nvSpPr>
            <p:cNvPr id="48" name="Text Box 18"/>
            <p:cNvSpPr txBox="1">
              <a:spLocks noChangeArrowheads="1"/>
            </p:cNvSpPr>
            <p:nvPr/>
          </p:nvSpPr>
          <p:spPr bwMode="gray">
            <a:xfrm>
              <a:off x="1178487" y="3184917"/>
              <a:ext cx="1651000" cy="830997"/>
            </a:xfrm>
            <a:prstGeom prst="rect">
              <a:avLst/>
            </a:prstGeom>
            <a:grpFill/>
            <a:ln w="76200" algn="ctr">
              <a:solidFill>
                <a:schemeClr val="accent1">
                  <a:lumMod val="50000"/>
                </a:schemeClr>
              </a:solidFill>
              <a:miter lim="800000"/>
              <a:headEnd/>
              <a:tailEnd/>
            </a:ln>
          </p:spPr>
          <p:txBody>
            <a:bodyPr>
              <a:spAutoFit/>
            </a:bodyPr>
            <a:lstStyle/>
            <a:p>
              <a:pPr algn="ctr">
                <a:spcBef>
                  <a:spcPct val="50000"/>
                </a:spcBef>
              </a:pPr>
              <a:r>
                <a:rPr lang="ru-RU" sz="2400" b="1" dirty="0">
                  <a:solidFill>
                    <a:schemeClr val="bg1"/>
                  </a:solidFill>
                </a:rPr>
                <a:t>Метод Шеффера</a:t>
              </a:r>
              <a:endParaRPr lang="en-US" sz="2400" b="1" dirty="0">
                <a:solidFill>
                  <a:schemeClr val="bg1"/>
                </a:solidFill>
                <a:cs typeface="Arial" charset="0"/>
              </a:endParaRPr>
            </a:p>
          </p:txBody>
        </p:sp>
      </p:grpSp>
      <p:grpSp>
        <p:nvGrpSpPr>
          <p:cNvPr id="9" name="Группа 8"/>
          <p:cNvGrpSpPr/>
          <p:nvPr/>
        </p:nvGrpSpPr>
        <p:grpSpPr>
          <a:xfrm>
            <a:off x="544778" y="4918814"/>
            <a:ext cx="2824776" cy="1263332"/>
            <a:chOff x="521332" y="4322513"/>
            <a:chExt cx="2824776" cy="1263332"/>
          </a:xfrm>
          <a:solidFill>
            <a:schemeClr val="accent1">
              <a:lumMod val="75000"/>
            </a:schemeClr>
          </a:solidFill>
        </p:grpSpPr>
        <p:sp>
          <p:nvSpPr>
            <p:cNvPr id="4" name="Прямоугольник 3"/>
            <p:cNvSpPr/>
            <p:nvPr/>
          </p:nvSpPr>
          <p:spPr>
            <a:xfrm>
              <a:off x="521332" y="4322513"/>
              <a:ext cx="2824776" cy="1263332"/>
            </a:xfrm>
            <a:prstGeom prst="rect">
              <a:avLst/>
            </a:prstGeom>
            <a:grpFill/>
            <a:ln w="76200">
              <a:solidFill>
                <a:schemeClr val="accent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uk-UA" sz="2000"/>
            </a:p>
          </p:txBody>
        </p:sp>
        <p:sp>
          <p:nvSpPr>
            <p:cNvPr id="50" name="Text Box 18"/>
            <p:cNvSpPr txBox="1">
              <a:spLocks noChangeArrowheads="1"/>
            </p:cNvSpPr>
            <p:nvPr/>
          </p:nvSpPr>
          <p:spPr bwMode="gray">
            <a:xfrm>
              <a:off x="1108220" y="4600236"/>
              <a:ext cx="1651000" cy="830997"/>
            </a:xfrm>
            <a:prstGeom prst="rect">
              <a:avLst/>
            </a:prstGeom>
            <a:grpFill/>
            <a:ln w="76200" algn="ctr">
              <a:solidFill>
                <a:schemeClr val="accent1">
                  <a:lumMod val="50000"/>
                </a:schemeClr>
              </a:solidFill>
              <a:miter lim="800000"/>
              <a:headEnd/>
              <a:tailEnd/>
            </a:ln>
          </p:spPr>
          <p:txBody>
            <a:bodyPr>
              <a:spAutoFit/>
            </a:bodyPr>
            <a:lstStyle/>
            <a:p>
              <a:pPr algn="ctr">
                <a:spcBef>
                  <a:spcPct val="50000"/>
                </a:spcBef>
              </a:pPr>
              <a:r>
                <a:rPr lang="ru-RU" dirty="0"/>
                <a:t>.   </a:t>
              </a:r>
              <a:r>
                <a:rPr lang="ru-RU" sz="2400" b="1" dirty="0">
                  <a:solidFill>
                    <a:schemeClr val="bg1"/>
                  </a:solidFill>
                </a:rPr>
                <a:t>Метод </a:t>
              </a:r>
              <a:r>
                <a:rPr lang="ru-RU" sz="2400" b="1" dirty="0" err="1">
                  <a:solidFill>
                    <a:schemeClr val="bg1"/>
                  </a:solidFill>
                </a:rPr>
                <a:t>Каллістова</a:t>
              </a:r>
              <a:endParaRPr lang="en-US" sz="2400" b="1" dirty="0">
                <a:solidFill>
                  <a:schemeClr val="bg1"/>
                </a:solidFill>
                <a:cs typeface="Arial" charset="0"/>
              </a:endParaRPr>
            </a:p>
          </p:txBody>
        </p:sp>
      </p:grpSp>
    </p:spTree>
  </p:cSld>
  <p:clrMapOvr>
    <a:masterClrMapping/>
  </p:clrMapOvr>
  <p:transition>
    <p:plu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260648"/>
            <a:ext cx="7139136" cy="1143000"/>
          </a:xfrm>
          <a:solidFill>
            <a:schemeClr val="accent1">
              <a:lumMod val="75000"/>
            </a:schemeClr>
          </a:solidFill>
          <a:ln>
            <a:solidFill>
              <a:schemeClr val="accent1">
                <a:lumMod val="50000"/>
              </a:schemeClr>
            </a:solidFill>
          </a:ln>
        </p:spPr>
        <p:txBody>
          <a:bodyPr/>
          <a:lstStyle/>
          <a:p>
            <a:r>
              <a:rPr lang="ru-RU" sz="3200" b="1" dirty="0">
                <a:solidFill>
                  <a:schemeClr val="bg1"/>
                </a:solidFill>
              </a:rPr>
              <a:t>«Рот до рота» </a:t>
            </a:r>
            <a:r>
              <a:rPr lang="ru-RU" sz="3200" b="1" dirty="0" err="1">
                <a:solidFill>
                  <a:schemeClr val="bg1"/>
                </a:solidFill>
              </a:rPr>
              <a:t>або</a:t>
            </a:r>
            <a:r>
              <a:rPr lang="ru-RU" sz="3200" b="1" dirty="0">
                <a:solidFill>
                  <a:schemeClr val="bg1"/>
                </a:solidFill>
              </a:rPr>
              <a:t> «Рот до носа»</a:t>
            </a:r>
            <a:endParaRPr lang="en-US" sz="3200" b="1" dirty="0">
              <a:solidFill>
                <a:schemeClr val="bg1"/>
              </a:solidFill>
            </a:endParaRPr>
          </a:p>
        </p:txBody>
      </p:sp>
      <p:pic>
        <p:nvPicPr>
          <p:cNvPr id="4" name="Рисунок 3" descr="рот до роту.jpg"/>
          <p:cNvPicPr>
            <a:picLocks noChangeAspect="1"/>
          </p:cNvPicPr>
          <p:nvPr/>
        </p:nvPicPr>
        <p:blipFill>
          <a:blip r:embed="rId2" cstate="print"/>
          <a:stretch>
            <a:fillRect/>
          </a:stretch>
        </p:blipFill>
        <p:spPr>
          <a:xfrm>
            <a:off x="899592" y="1556792"/>
            <a:ext cx="3312368" cy="2252897"/>
          </a:xfrm>
          <a:prstGeom prst="roundRect">
            <a:avLst>
              <a:gd name="adj" fmla="val 16667"/>
            </a:avLst>
          </a:prstGeom>
          <a:solidFill>
            <a:schemeClr val="accent1">
              <a:lumMod val="75000"/>
            </a:schemeClr>
          </a:solidFill>
          <a:ln w="76200">
            <a:solidFill>
              <a:schemeClr val="accent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Рисунок 4" descr="рот до роту.png"/>
          <p:cNvPicPr>
            <a:picLocks noChangeAspect="1"/>
          </p:cNvPicPr>
          <p:nvPr/>
        </p:nvPicPr>
        <p:blipFill>
          <a:blip r:embed="rId3" cstate="print"/>
          <a:stretch>
            <a:fillRect/>
          </a:stretch>
        </p:blipFill>
        <p:spPr>
          <a:xfrm>
            <a:off x="1619672" y="4365104"/>
            <a:ext cx="5250885" cy="2016224"/>
          </a:xfrm>
          <a:prstGeom prst="roundRect">
            <a:avLst>
              <a:gd name="adj" fmla="val 16667"/>
            </a:avLst>
          </a:prstGeom>
          <a:solidFill>
            <a:schemeClr val="accent1">
              <a:lumMod val="75000"/>
            </a:schemeClr>
          </a:solidFill>
          <a:ln w="76200">
            <a:solidFill>
              <a:schemeClr val="accent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plu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323528" y="188640"/>
            <a:ext cx="8506338" cy="6340197"/>
          </a:xfrm>
          <a:prstGeom prst="rect">
            <a:avLst/>
          </a:prstGeom>
        </p:spPr>
        <p:txBody>
          <a:bodyPr wrap="square">
            <a:spAutoFit/>
          </a:bodyPr>
          <a:lstStyle/>
          <a:p>
            <a:r>
              <a:rPr lang="uk-UA" sz="1400" dirty="0">
                <a:solidFill>
                  <a:srgbClr val="FF0000"/>
                </a:solidFill>
                <a:latin typeface="Times New Roman" panose="02020603050405020304" pitchFamily="18" charset="0"/>
                <a:cs typeface="Times New Roman" panose="02020603050405020304" pitchFamily="18" charset="0"/>
              </a:rPr>
              <a:t>Техніка проведення штучного дихання методом «з роту в рот». </a:t>
            </a:r>
          </a:p>
          <a:p>
            <a:r>
              <a:rPr lang="uk-UA" sz="1400" dirty="0">
                <a:latin typeface="Times New Roman" panose="02020603050405020304" pitchFamily="18" charset="0"/>
                <a:cs typeface="Times New Roman" panose="02020603050405020304" pitchFamily="18" charset="0"/>
              </a:rPr>
              <a:t>1.	Потерпілого кладуть на спину;</a:t>
            </a:r>
          </a:p>
          <a:p>
            <a:r>
              <a:rPr lang="uk-UA" sz="1400" dirty="0">
                <a:latin typeface="Times New Roman" panose="02020603050405020304" pitchFamily="18" charset="0"/>
                <a:cs typeface="Times New Roman" panose="02020603050405020304" pitchFamily="18" charset="0"/>
              </a:rPr>
              <a:t>2.	Рятувальник стає збоку біля його голови;</a:t>
            </a:r>
          </a:p>
          <a:p>
            <a:r>
              <a:rPr lang="uk-UA" sz="1400" dirty="0">
                <a:latin typeface="Times New Roman" panose="02020603050405020304" pitchFamily="18" charset="0"/>
                <a:cs typeface="Times New Roman" panose="02020603050405020304" pitchFamily="18" charset="0"/>
              </a:rPr>
              <a:t>3.	Забезпечує прохідність дихальних шляхів максимальним розгинанням голови назад (підкладання валка під плечі потерпілого). Одною рукою утримує голову потерпілого, іншою – виводить нижню щелепу і пересуває руку так, щоб трохи відкрити рот і при цьому не зсунути нижню щелепу та язик назад до задньої стінки глотки;</a:t>
            </a:r>
          </a:p>
          <a:p>
            <a:r>
              <a:rPr lang="uk-UA" sz="1400" dirty="0">
                <a:latin typeface="Times New Roman" panose="02020603050405020304" pitchFamily="18" charset="0"/>
                <a:cs typeface="Times New Roman" panose="02020603050405020304" pitchFamily="18" charset="0"/>
              </a:rPr>
              <a:t>4.	Виконують глибокий вдих і охопивши губами широко відкритий рот потерпілого, виконують видих, вдихаючи повітря у легені потерпілого. </a:t>
            </a:r>
          </a:p>
          <a:p>
            <a:r>
              <a:rPr lang="uk-UA" sz="1400" dirty="0">
                <a:latin typeface="Times New Roman" panose="02020603050405020304" pitchFamily="18" charset="0"/>
                <a:cs typeface="Times New Roman" panose="02020603050405020304" pitchFamily="18" charset="0"/>
              </a:rPr>
              <a:t>Рятувальник під час вдування повітря закриває ніс потерпілого пальцями або щокою. Необхідно слідкувати очима за рухами грудної клітини потерпілого. </a:t>
            </a:r>
          </a:p>
          <a:p>
            <a:r>
              <a:rPr lang="uk-UA" sz="1400" dirty="0">
                <a:latin typeface="Times New Roman" panose="02020603050405020304" pitchFamily="18" charset="0"/>
                <a:cs typeface="Times New Roman" panose="02020603050405020304" pitchFamily="18" charset="0"/>
              </a:rPr>
              <a:t>У потерпілого в цей момент відбувається пасивний вдих. Вдих і видих не повинні бути максимальними, оскільки при цьому внаслідок гіпервентиляції у рятувальника маже статися запаморочення. </a:t>
            </a:r>
          </a:p>
          <a:p>
            <a:r>
              <a:rPr lang="uk-UA" sz="1400" dirty="0">
                <a:latin typeface="Times New Roman" panose="02020603050405020304" pitchFamily="18" charset="0"/>
                <a:cs typeface="Times New Roman" panose="02020603050405020304" pitchFamily="18" charset="0"/>
              </a:rPr>
              <a:t>Спочатку роблять 8-10 швидких вдихів, щоби змінити газове середовище в альвеолах, потім виконують ритмічне штучне дихання з частотою 12-14 разів у 1 хвилину для дорослих, 20-24 разів у дітей старшого віку, 30-40 разів – у немовлят.</a:t>
            </a:r>
          </a:p>
          <a:p>
            <a:r>
              <a:rPr lang="uk-UA" sz="1400" dirty="0">
                <a:latin typeface="Times New Roman" panose="02020603050405020304" pitchFamily="18" charset="0"/>
                <a:cs typeface="Times New Roman" panose="02020603050405020304" pitchFamily="18" charset="0"/>
              </a:rPr>
              <a:t>Вдування повітря проводиться через марлю, </a:t>
            </a:r>
            <a:r>
              <a:rPr lang="uk-UA" sz="1400" dirty="0" smtClean="0">
                <a:latin typeface="Times New Roman" panose="02020603050405020304" pitchFamily="18" charset="0"/>
                <a:cs typeface="Times New Roman" panose="02020603050405020304" pitchFamily="18" charset="0"/>
              </a:rPr>
              <a:t>носовичок або </a:t>
            </a:r>
            <a:r>
              <a:rPr lang="uk-UA" sz="1400" dirty="0">
                <a:latin typeface="Times New Roman" panose="02020603050405020304" pitchFamily="18" charset="0"/>
                <a:cs typeface="Times New Roman" panose="02020603050405020304" pitchFamily="18" charset="0"/>
              </a:rPr>
              <a:t>будь-яку тканину, що покладена на обличчя потерпілого.</a:t>
            </a:r>
          </a:p>
          <a:p>
            <a:r>
              <a:rPr lang="uk-UA" sz="1400" dirty="0" smtClean="0">
                <a:latin typeface="Times New Roman" panose="02020603050405020304" pitchFamily="18" charset="0"/>
                <a:cs typeface="Times New Roman" panose="02020603050405020304" pitchFamily="18" charset="0"/>
              </a:rPr>
              <a:t>Якщо </a:t>
            </a:r>
            <a:r>
              <a:rPr lang="uk-UA" sz="1400" dirty="0">
                <a:latin typeface="Times New Roman" panose="02020603050405020304" pitchFamily="18" charset="0"/>
                <a:cs typeface="Times New Roman" panose="02020603050405020304" pitchFamily="18" charset="0"/>
              </a:rPr>
              <a:t>при штучному диханні не розширюється грудна клітина, а </a:t>
            </a:r>
            <a:r>
              <a:rPr lang="uk-UA" sz="1400" dirty="0" err="1">
                <a:latin typeface="Times New Roman" panose="02020603050405020304" pitchFamily="18" charset="0"/>
                <a:cs typeface="Times New Roman" panose="02020603050405020304" pitchFamily="18" charset="0"/>
              </a:rPr>
              <a:t>вздувається</a:t>
            </a:r>
            <a:r>
              <a:rPr lang="uk-UA" sz="1400" dirty="0">
                <a:latin typeface="Times New Roman" panose="02020603050405020304" pitchFamily="18" charset="0"/>
                <a:cs typeface="Times New Roman" panose="02020603050405020304" pitchFamily="18" charset="0"/>
              </a:rPr>
              <a:t> живіт, це свідчить про те, що повітря попадає не в легені, а у шлунок. Треба знову забезпечити прохідність дихальних шляхів і, можливо, змінити метод штучного дихання.</a:t>
            </a:r>
          </a:p>
          <a:p>
            <a:r>
              <a:rPr lang="uk-UA" sz="1400" dirty="0" smtClean="0">
                <a:solidFill>
                  <a:srgbClr val="FF0000"/>
                </a:solidFill>
                <a:latin typeface="Times New Roman" panose="02020603050405020304" pitchFamily="18" charset="0"/>
                <a:cs typeface="Times New Roman" panose="02020603050405020304" pitchFamily="18" charset="0"/>
              </a:rPr>
              <a:t>Техніка </a:t>
            </a:r>
            <a:r>
              <a:rPr lang="uk-UA" sz="1400" dirty="0">
                <a:solidFill>
                  <a:srgbClr val="FF0000"/>
                </a:solidFill>
                <a:latin typeface="Times New Roman" panose="02020603050405020304" pitchFamily="18" charset="0"/>
                <a:cs typeface="Times New Roman" panose="02020603050405020304" pitchFamily="18" charset="0"/>
              </a:rPr>
              <a:t>штучного дихання методом «з роту в ніс».</a:t>
            </a:r>
          </a:p>
          <a:p>
            <a:r>
              <a:rPr lang="uk-UA" sz="1400" dirty="0">
                <a:latin typeface="Times New Roman" panose="02020603050405020304" pitchFamily="18" charset="0"/>
                <a:cs typeface="Times New Roman" panose="02020603050405020304" pitchFamily="18" charset="0"/>
              </a:rPr>
              <a:t>1.	Потерпілий знаходиться на спині;</a:t>
            </a:r>
          </a:p>
          <a:p>
            <a:r>
              <a:rPr lang="uk-UA" sz="1400" dirty="0">
                <a:latin typeface="Times New Roman" panose="02020603050405020304" pitchFamily="18" charset="0"/>
                <a:cs typeface="Times New Roman" panose="02020603050405020304" pitchFamily="18" charset="0"/>
              </a:rPr>
              <a:t>2.	Рятувальник однією рукою закидає його голову з </a:t>
            </a:r>
            <a:r>
              <a:rPr lang="uk-UA" sz="1400" dirty="0" err="1">
                <a:latin typeface="Times New Roman" panose="02020603050405020304" pitchFamily="18" charset="0"/>
                <a:cs typeface="Times New Roman" panose="02020603050405020304" pitchFamily="18" charset="0"/>
              </a:rPr>
              <a:t>перерозгинанням</a:t>
            </a:r>
            <a:r>
              <a:rPr lang="uk-UA" sz="1400" dirty="0">
                <a:latin typeface="Times New Roman" panose="02020603050405020304" pitchFamily="18" charset="0"/>
                <a:cs typeface="Times New Roman" panose="02020603050405020304" pitchFamily="18" charset="0"/>
              </a:rPr>
              <a:t> у </a:t>
            </a:r>
            <a:r>
              <a:rPr lang="uk-UA" sz="1400" dirty="0" err="1">
                <a:latin typeface="Times New Roman" panose="02020603050405020304" pitchFamily="18" charset="0"/>
                <a:cs typeface="Times New Roman" panose="02020603050405020304" pitchFamily="18" charset="0"/>
              </a:rPr>
              <a:t>шійному</a:t>
            </a:r>
            <a:r>
              <a:rPr lang="uk-UA" sz="1400" dirty="0">
                <a:latin typeface="Times New Roman" panose="02020603050405020304" pitchFamily="18" charset="0"/>
                <a:cs typeface="Times New Roman" panose="02020603050405020304" pitchFamily="18" charset="0"/>
              </a:rPr>
              <a:t> відділі і утримує її у цьому положенні рукою, яка знаходиться на </a:t>
            </a:r>
            <a:r>
              <a:rPr lang="uk-UA" sz="1400" dirty="0" err="1">
                <a:latin typeface="Times New Roman" panose="02020603050405020304" pitchFamily="18" charset="0"/>
                <a:cs typeface="Times New Roman" panose="02020603050405020304" pitchFamily="18" charset="0"/>
              </a:rPr>
              <a:t>тимячку</a:t>
            </a:r>
            <a:r>
              <a:rPr lang="uk-UA" sz="1400" dirty="0">
                <a:latin typeface="Times New Roman" panose="02020603050405020304" pitchFamily="18" charset="0"/>
                <a:cs typeface="Times New Roman" panose="02020603050405020304" pitchFamily="18" charset="0"/>
              </a:rPr>
              <a:t>. Іншою – піднімає нижню щелепу і притискає її до верхньої;</a:t>
            </a:r>
          </a:p>
          <a:p>
            <a:r>
              <a:rPr lang="uk-UA" sz="1400" dirty="0">
                <a:latin typeface="Times New Roman" panose="02020603050405020304" pitchFamily="18" charset="0"/>
                <a:cs typeface="Times New Roman" panose="02020603050405020304" pitchFamily="18" charset="0"/>
              </a:rPr>
              <a:t>3.	Зробивши глибокий вдих, рятувальник охоплює </a:t>
            </a:r>
            <a:r>
              <a:rPr lang="uk-UA" sz="1400" dirty="0" err="1">
                <a:latin typeface="Times New Roman" panose="02020603050405020304" pitchFamily="18" charset="0"/>
                <a:cs typeface="Times New Roman" panose="02020603050405020304" pitchFamily="18" charset="0"/>
              </a:rPr>
              <a:t>варгами</a:t>
            </a:r>
            <a:r>
              <a:rPr lang="uk-UA" sz="1400" dirty="0">
                <a:latin typeface="Times New Roman" panose="02020603050405020304" pitchFamily="18" charset="0"/>
                <a:cs typeface="Times New Roman" panose="02020603050405020304" pitchFamily="18" charset="0"/>
              </a:rPr>
              <a:t> (губами) ніс потерпілого і вдуває повітря.</a:t>
            </a:r>
          </a:p>
          <a:p>
            <a:r>
              <a:rPr lang="uk-UA" sz="1400" dirty="0">
                <a:latin typeface="Times New Roman" panose="02020603050405020304" pitchFamily="18" charset="0"/>
                <a:cs typeface="Times New Roman" panose="02020603050405020304" pitchFamily="18" charset="0"/>
              </a:rPr>
              <a:t>Чергування вдиху та видиху, частота дихання такі ж, як при диханні методом «з роту в рот».</a:t>
            </a:r>
          </a:p>
          <a:p>
            <a:r>
              <a:rPr lang="uk-UA" sz="1400" dirty="0">
                <a:latin typeface="Times New Roman" panose="02020603050405020304" pitchFamily="18" charset="0"/>
                <a:cs typeface="Times New Roman" panose="02020603050405020304" pitchFamily="18" charset="0"/>
              </a:rPr>
              <a:t>У малих дітей вдування проводиться одночасно в рот і ніс.</a:t>
            </a:r>
          </a:p>
        </p:txBody>
      </p:sp>
    </p:spTree>
    <p:extLst>
      <p:ext uri="{BB962C8B-B14F-4D97-AF65-F5344CB8AC3E}">
        <p14:creationId xmlns:p14="http://schemas.microsoft.com/office/powerpoint/2010/main" val="3153728848"/>
      </p:ext>
    </p:extLst>
  </p:cSld>
  <p:clrMapOvr>
    <a:masterClrMapping/>
  </p:clrMapOvr>
  <p:transition>
    <p:plu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solidFill>
            <a:schemeClr val="accent1">
              <a:lumMod val="75000"/>
            </a:schemeClr>
          </a:solidFill>
          <a:ln>
            <a:solidFill>
              <a:schemeClr val="accent1">
                <a:lumMod val="50000"/>
              </a:schemeClr>
            </a:solidFill>
          </a:ln>
        </p:spPr>
        <p:txBody>
          <a:bodyPr/>
          <a:lstStyle/>
          <a:p>
            <a:r>
              <a:rPr lang="ru-RU" dirty="0">
                <a:solidFill>
                  <a:schemeClr val="bg1"/>
                </a:solidFill>
              </a:rPr>
              <a:t>Метод </a:t>
            </a:r>
            <a:r>
              <a:rPr lang="ru-RU" dirty="0" err="1">
                <a:solidFill>
                  <a:schemeClr val="bg1"/>
                </a:solidFill>
              </a:rPr>
              <a:t>Сильвестра</a:t>
            </a:r>
            <a:endParaRPr lang="en-US" dirty="0">
              <a:solidFill>
                <a:schemeClr val="bg1"/>
              </a:solidFill>
            </a:endParaRPr>
          </a:p>
        </p:txBody>
      </p:sp>
      <p:pic>
        <p:nvPicPr>
          <p:cNvPr id="4" name="Рисунок 3" descr="сильвестр.png"/>
          <p:cNvPicPr>
            <a:picLocks noChangeAspect="1"/>
          </p:cNvPicPr>
          <p:nvPr/>
        </p:nvPicPr>
        <p:blipFill>
          <a:blip r:embed="rId2" cstate="print"/>
          <a:stretch>
            <a:fillRect/>
          </a:stretch>
        </p:blipFill>
        <p:spPr>
          <a:xfrm>
            <a:off x="323528" y="1124744"/>
            <a:ext cx="3454963" cy="2376264"/>
          </a:xfrm>
          <a:prstGeom prst="roundRect">
            <a:avLst>
              <a:gd name="adj" fmla="val 16667"/>
            </a:avLst>
          </a:prstGeom>
          <a:solidFill>
            <a:schemeClr val="accent1">
              <a:lumMod val="75000"/>
            </a:schemeClr>
          </a:solidFill>
          <a:ln w="76200">
            <a:solidFill>
              <a:schemeClr val="accent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Рисунок 4" descr="imagesCASRY2EE.jpg"/>
          <p:cNvPicPr>
            <a:picLocks noChangeAspect="1"/>
          </p:cNvPicPr>
          <p:nvPr/>
        </p:nvPicPr>
        <p:blipFill>
          <a:blip r:embed="rId3" cstate="print"/>
          <a:stretch>
            <a:fillRect/>
          </a:stretch>
        </p:blipFill>
        <p:spPr>
          <a:xfrm>
            <a:off x="4211960" y="1628800"/>
            <a:ext cx="4862353" cy="1872208"/>
          </a:xfrm>
          <a:prstGeom prst="roundRect">
            <a:avLst>
              <a:gd name="adj" fmla="val 16667"/>
            </a:avLst>
          </a:prstGeom>
          <a:solidFill>
            <a:schemeClr val="accent1">
              <a:lumMod val="75000"/>
            </a:schemeClr>
          </a:solidFill>
          <a:ln w="76200">
            <a:solidFill>
              <a:schemeClr val="accent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Прямоугольник 5"/>
          <p:cNvSpPr/>
          <p:nvPr/>
        </p:nvSpPr>
        <p:spPr>
          <a:xfrm>
            <a:off x="539552" y="3645024"/>
            <a:ext cx="7992888" cy="2246769"/>
          </a:xfrm>
          <a:prstGeom prst="rect">
            <a:avLst/>
          </a:prstGeom>
          <a:solidFill>
            <a:schemeClr val="accent1">
              <a:lumMod val="75000"/>
            </a:schemeClr>
          </a:solidFill>
        </p:spPr>
        <p:txBody>
          <a:bodyPr wrap="square">
            <a:spAutoFit/>
          </a:bodyPr>
          <a:lstStyle/>
          <a:p>
            <a:r>
              <a:rPr lang="uk-UA" sz="1400" dirty="0" smtClean="0">
                <a:solidFill>
                  <a:schemeClr val="bg1"/>
                </a:solidFill>
                <a:latin typeface="Times New Roman" panose="02020603050405020304" pitchFamily="18" charset="0"/>
                <a:cs typeface="Times New Roman" panose="02020603050405020304" pitchFamily="18" charset="0"/>
              </a:rPr>
              <a:t>Потерпілого </a:t>
            </a:r>
            <a:r>
              <a:rPr lang="uk-UA" sz="1400" dirty="0">
                <a:solidFill>
                  <a:schemeClr val="bg1"/>
                </a:solidFill>
                <a:latin typeface="Times New Roman" panose="02020603050405020304" pitchFamily="18" charset="0"/>
                <a:cs typeface="Times New Roman" panose="02020603050405020304" pitchFamily="18" charset="0"/>
              </a:rPr>
              <a:t>кладуть на спину, під лопатки підкладають невеликий валик, </a:t>
            </a:r>
            <a:r>
              <a:rPr lang="uk-UA" sz="1400" dirty="0" smtClean="0">
                <a:solidFill>
                  <a:schemeClr val="bg1"/>
                </a:solidFill>
                <a:latin typeface="Times New Roman" panose="02020603050405020304" pitchFamily="18" charset="0"/>
                <a:cs typeface="Times New Roman" panose="02020603050405020304" pitchFamily="18" charset="0"/>
              </a:rPr>
              <a:t>скачаний </a:t>
            </a:r>
            <a:r>
              <a:rPr lang="uk-UA" sz="1400" dirty="0">
                <a:solidFill>
                  <a:schemeClr val="bg1"/>
                </a:solidFill>
                <a:latin typeface="Times New Roman" panose="02020603050405020304" pitchFamily="18" charset="0"/>
                <a:cs typeface="Times New Roman" panose="02020603050405020304" pitchFamily="18" charset="0"/>
              </a:rPr>
              <a:t>з одягу, закидають назад голову і повертають її набік, щоб попередити попадання в дихальні шляхи блювотної маси. </a:t>
            </a:r>
            <a:r>
              <a:rPr lang="uk-UA" sz="1400" dirty="0" smtClean="0">
                <a:solidFill>
                  <a:schemeClr val="bg1"/>
                </a:solidFill>
                <a:latin typeface="Times New Roman" panose="02020603050405020304" pitchFamily="18" charset="0"/>
                <a:cs typeface="Times New Roman" panose="02020603050405020304" pitchFamily="18" charset="0"/>
              </a:rPr>
              <a:t>Рятувальник встає </a:t>
            </a:r>
            <a:r>
              <a:rPr lang="uk-UA" sz="1400" dirty="0">
                <a:solidFill>
                  <a:schemeClr val="bg1"/>
                </a:solidFill>
                <a:latin typeface="Times New Roman" panose="02020603050405020304" pitchFamily="18" charset="0"/>
                <a:cs typeface="Times New Roman" panose="02020603050405020304" pitchFamily="18" charset="0"/>
              </a:rPr>
              <a:t>на коліна </a:t>
            </a:r>
            <a:r>
              <a:rPr lang="uk-UA" sz="1400" dirty="0" smtClean="0">
                <a:solidFill>
                  <a:schemeClr val="bg1"/>
                </a:solidFill>
                <a:latin typeface="Times New Roman" panose="02020603050405020304" pitchFamily="18" charset="0"/>
                <a:cs typeface="Times New Roman" panose="02020603050405020304" pitchFamily="18" charset="0"/>
              </a:rPr>
              <a:t>біля голови потерпілого</a:t>
            </a:r>
            <a:r>
              <a:rPr lang="uk-UA" sz="1400" dirty="0">
                <a:solidFill>
                  <a:schemeClr val="bg1"/>
                </a:solidFill>
                <a:latin typeface="Times New Roman" panose="02020603050405020304" pitchFamily="18" charset="0"/>
                <a:cs typeface="Times New Roman" panose="02020603050405020304" pitchFamily="18" charset="0"/>
              </a:rPr>
              <a:t>, бере його за передпліччя </a:t>
            </a:r>
            <a:r>
              <a:rPr lang="uk-UA" sz="1400" dirty="0" smtClean="0">
                <a:solidFill>
                  <a:schemeClr val="bg1"/>
                </a:solidFill>
                <a:latin typeface="Times New Roman" panose="02020603050405020304" pitchFamily="18" charset="0"/>
                <a:cs typeface="Times New Roman" panose="02020603050405020304" pitchFamily="18" charset="0"/>
              </a:rPr>
              <a:t>на ліктьовому </a:t>
            </a:r>
            <a:r>
              <a:rPr lang="uk-UA" sz="1400" dirty="0">
                <a:solidFill>
                  <a:schemeClr val="bg1"/>
                </a:solidFill>
                <a:latin typeface="Times New Roman" panose="02020603050405020304" pitchFamily="18" charset="0"/>
                <a:cs typeface="Times New Roman" panose="02020603050405020304" pitchFamily="18" charset="0"/>
              </a:rPr>
              <a:t>згину, піднімає руки і відводить їх за голову</a:t>
            </a:r>
            <a:r>
              <a:rPr lang="uk-UA" sz="1400" dirty="0" smtClean="0">
                <a:solidFill>
                  <a:schemeClr val="bg1"/>
                </a:solidFill>
                <a:latin typeface="Times New Roman" panose="02020603050405020304" pitchFamily="18" charset="0"/>
                <a:cs typeface="Times New Roman" panose="02020603050405020304" pitchFamily="18" charset="0"/>
              </a:rPr>
              <a:t>.</a:t>
            </a:r>
            <a:endParaRPr lang="uk-UA" sz="1400" dirty="0">
              <a:solidFill>
                <a:schemeClr val="bg1"/>
              </a:solidFill>
              <a:latin typeface="Times New Roman" panose="02020603050405020304" pitchFamily="18" charset="0"/>
              <a:cs typeface="Times New Roman" panose="02020603050405020304" pitchFamily="18" charset="0"/>
            </a:endParaRPr>
          </a:p>
          <a:p>
            <a:r>
              <a:rPr lang="uk-UA" sz="1400" dirty="0">
                <a:solidFill>
                  <a:schemeClr val="bg1"/>
                </a:solidFill>
                <a:latin typeface="Times New Roman" panose="02020603050405020304" pitchFamily="18" charset="0"/>
                <a:cs typeface="Times New Roman" panose="02020603050405020304" pitchFamily="18" charset="0"/>
              </a:rPr>
              <a:t>При цьому русі грудна клітка розширюється і повітря входить в легені. Після невеликої паузи (2-3 с) піднімають руки потерпілого, зігнуті в ліктях, і притискають до грудної клітки, здавлюючи її з боків, внаслідок чого стискаються легені і відбувається видих. Такі рухи потрібно робити не занадто часто, а відповідно до нормального ритму дихання - 16-20 раз на хвилину</a:t>
            </a:r>
            <a:r>
              <a:rPr lang="uk-UA" sz="1400" dirty="0" smtClean="0">
                <a:solidFill>
                  <a:schemeClr val="bg1"/>
                </a:solidFill>
                <a:latin typeface="Times New Roman" panose="02020603050405020304" pitchFamily="18" charset="0"/>
                <a:cs typeface="Times New Roman" panose="02020603050405020304" pitchFamily="18" charset="0"/>
              </a:rPr>
              <a:t>.</a:t>
            </a:r>
            <a:endParaRPr lang="uk-UA" sz="1400" dirty="0">
              <a:solidFill>
                <a:schemeClr val="bg1"/>
              </a:solidFill>
              <a:latin typeface="Times New Roman" panose="02020603050405020304" pitchFamily="18" charset="0"/>
              <a:cs typeface="Times New Roman" panose="02020603050405020304" pitchFamily="18" charset="0"/>
            </a:endParaRPr>
          </a:p>
          <a:p>
            <a:r>
              <a:rPr lang="uk-UA" sz="1400" dirty="0">
                <a:solidFill>
                  <a:schemeClr val="bg1"/>
                </a:solidFill>
                <a:latin typeface="Times New Roman" panose="02020603050405020304" pitchFamily="18" charset="0"/>
                <a:cs typeface="Times New Roman" panose="02020603050405020304" pitchFamily="18" charset="0"/>
              </a:rPr>
              <a:t>Перед початком штучного дихання потрібно подивитися, чи не запала мова і чи не закриває він доступ повітря в дихальне горло. Тоді його треба витягнути і притримати</a:t>
            </a:r>
          </a:p>
        </p:txBody>
      </p:sp>
    </p:spTree>
  </p:cSld>
  <p:clrMapOvr>
    <a:masterClrMapping/>
  </p:clrMapOvr>
  <p:transition>
    <p:plu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solidFill>
            <a:schemeClr val="accent1">
              <a:lumMod val="75000"/>
            </a:schemeClr>
          </a:solidFill>
          <a:ln w="76200">
            <a:solidFill>
              <a:schemeClr val="accent1">
                <a:lumMod val="50000"/>
              </a:schemeClr>
            </a:solidFill>
          </a:ln>
        </p:spPr>
        <p:txBody>
          <a:bodyPr/>
          <a:lstStyle/>
          <a:p>
            <a:r>
              <a:rPr lang="ru-RU" dirty="0">
                <a:solidFill>
                  <a:schemeClr val="bg1"/>
                </a:solidFill>
              </a:rPr>
              <a:t>Метод </a:t>
            </a:r>
            <a:r>
              <a:rPr lang="ru-RU" dirty="0" err="1">
                <a:solidFill>
                  <a:schemeClr val="bg1"/>
                </a:solidFill>
              </a:rPr>
              <a:t>Шюллера</a:t>
            </a:r>
            <a:endParaRPr lang="en-US" dirty="0">
              <a:solidFill>
                <a:schemeClr val="bg1"/>
              </a:solidFill>
            </a:endParaRPr>
          </a:p>
        </p:txBody>
      </p:sp>
      <p:pic>
        <p:nvPicPr>
          <p:cNvPr id="4" name="Рисунок 3" descr="шюллер.png"/>
          <p:cNvPicPr>
            <a:picLocks noChangeAspect="1"/>
          </p:cNvPicPr>
          <p:nvPr/>
        </p:nvPicPr>
        <p:blipFill>
          <a:blip r:embed="rId2" cstate="print"/>
          <a:stretch>
            <a:fillRect/>
          </a:stretch>
        </p:blipFill>
        <p:spPr>
          <a:xfrm>
            <a:off x="457200" y="1787819"/>
            <a:ext cx="2808312" cy="3506752"/>
          </a:xfrm>
          <a:prstGeom prst="roundRect">
            <a:avLst>
              <a:gd name="adj" fmla="val 16667"/>
            </a:avLst>
          </a:prstGeom>
          <a:solidFill>
            <a:schemeClr val="accent1">
              <a:lumMod val="75000"/>
            </a:schemeClr>
          </a:solidFill>
          <a:ln w="76200">
            <a:solidFill>
              <a:schemeClr val="accent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Рисунок 4" descr="шюллер1.jpg"/>
          <p:cNvPicPr>
            <a:picLocks noChangeAspect="1"/>
          </p:cNvPicPr>
          <p:nvPr/>
        </p:nvPicPr>
        <p:blipFill>
          <a:blip r:embed="rId3" cstate="print"/>
          <a:srcRect r="-2174" b="33342"/>
          <a:stretch>
            <a:fillRect/>
          </a:stretch>
        </p:blipFill>
        <p:spPr>
          <a:xfrm>
            <a:off x="4019685" y="1787819"/>
            <a:ext cx="3948438" cy="1512168"/>
          </a:xfrm>
          <a:prstGeom prst="roundRect">
            <a:avLst>
              <a:gd name="adj" fmla="val 16667"/>
            </a:avLst>
          </a:prstGeom>
          <a:solidFill>
            <a:schemeClr val="accent1">
              <a:lumMod val="75000"/>
            </a:schemeClr>
          </a:solidFill>
          <a:ln w="76200">
            <a:solidFill>
              <a:schemeClr val="accent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Прямоугольник 2"/>
          <p:cNvSpPr/>
          <p:nvPr/>
        </p:nvSpPr>
        <p:spPr>
          <a:xfrm>
            <a:off x="4019685" y="3598200"/>
            <a:ext cx="4572000" cy="2462213"/>
          </a:xfrm>
          <a:prstGeom prst="rect">
            <a:avLst/>
          </a:prstGeom>
          <a:solidFill>
            <a:schemeClr val="accent1">
              <a:lumMod val="75000"/>
            </a:schemeClr>
          </a:solidFill>
          <a:ln w="76200">
            <a:solidFill>
              <a:schemeClr val="accent1">
                <a:lumMod val="50000"/>
              </a:schemeClr>
            </a:solidFill>
          </a:ln>
        </p:spPr>
        <p:txBody>
          <a:bodyPr>
            <a:spAutoFit/>
          </a:bodyPr>
          <a:lstStyle/>
          <a:p>
            <a:r>
              <a:rPr lang="uk-UA" sz="1400" dirty="0">
                <a:solidFill>
                  <a:schemeClr val="bg1"/>
                </a:solidFill>
                <a:latin typeface="Times New Roman" panose="02020603050405020304" pitchFamily="18" charset="0"/>
                <a:cs typeface="Times New Roman" panose="02020603050405020304" pitchFamily="18" charset="0"/>
              </a:rPr>
              <a:t>Постраждалого кладуть обличчям вверх, під спину підкладають валик з одягу. Рятувальник стає на коліна обличчям до постраждалого, ніби сідаючи «верхи» на його стегна і кладе свої долоні на грудну клітку, розмістивши свої чотири пальці вздовж нижнього краю останніх </a:t>
            </a:r>
            <a:r>
              <a:rPr lang="uk-UA" sz="1400" dirty="0" err="1">
                <a:solidFill>
                  <a:schemeClr val="bg1"/>
                </a:solidFill>
                <a:latin typeface="Times New Roman" panose="02020603050405020304" pitchFamily="18" charset="0"/>
                <a:cs typeface="Times New Roman" panose="02020603050405020304" pitchFamily="18" charset="0"/>
              </a:rPr>
              <a:t>ребер</a:t>
            </a:r>
            <a:r>
              <a:rPr lang="uk-UA" sz="1400" dirty="0">
                <a:solidFill>
                  <a:schemeClr val="bg1"/>
                </a:solidFill>
                <a:latin typeface="Times New Roman" panose="02020603050405020304" pitchFamily="18" charset="0"/>
                <a:cs typeface="Times New Roman" panose="02020603050405020304" pitchFamily="18" charset="0"/>
              </a:rPr>
              <a:t>, а великі пальці відводить до середини грудної клітки. Опускаючись вагою тіла на свої долоні, рятувальник тисне на грудну клітку постраждалого - здійснюється видих, потім відхиляється назад, послаблюючи тиск на грудну клітку - здійснюється вдих. Такі рухи повторюють 14-16 разів на хвилину (6).</a:t>
            </a:r>
          </a:p>
        </p:txBody>
      </p:sp>
    </p:spTree>
  </p:cSld>
  <p:clrMapOvr>
    <a:masterClrMapping/>
  </p:clrMapOvr>
  <p:transition>
    <p:plu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solidFill>
            <a:schemeClr val="accent1">
              <a:lumMod val="75000"/>
            </a:schemeClr>
          </a:solidFill>
          <a:ln w="76200">
            <a:solidFill>
              <a:schemeClr val="accent1">
                <a:lumMod val="50000"/>
              </a:schemeClr>
            </a:solidFill>
          </a:ln>
        </p:spPr>
        <p:txBody>
          <a:bodyPr/>
          <a:lstStyle/>
          <a:p>
            <a:r>
              <a:rPr lang="ru-RU" dirty="0" smtClean="0">
                <a:solidFill>
                  <a:schemeClr val="bg1"/>
                </a:solidFill>
              </a:rPr>
              <a:t>Метод Шеффера</a:t>
            </a:r>
            <a:endParaRPr lang="en-US" dirty="0">
              <a:solidFill>
                <a:schemeClr val="bg1"/>
              </a:solidFill>
            </a:endParaRPr>
          </a:p>
        </p:txBody>
      </p:sp>
      <p:pic>
        <p:nvPicPr>
          <p:cNvPr id="4" name="Рисунок 3" descr="шеффер.png"/>
          <p:cNvPicPr>
            <a:picLocks noChangeAspect="1"/>
          </p:cNvPicPr>
          <p:nvPr/>
        </p:nvPicPr>
        <p:blipFill>
          <a:blip r:embed="rId2" cstate="print"/>
          <a:stretch>
            <a:fillRect/>
          </a:stretch>
        </p:blipFill>
        <p:spPr>
          <a:xfrm>
            <a:off x="457200" y="1840797"/>
            <a:ext cx="3744416" cy="3794789"/>
          </a:xfrm>
          <a:prstGeom prst="roundRect">
            <a:avLst>
              <a:gd name="adj" fmla="val 16667"/>
            </a:avLst>
          </a:prstGeom>
          <a:solidFill>
            <a:schemeClr val="accent1">
              <a:lumMod val="75000"/>
            </a:schemeClr>
          </a:solidFill>
          <a:ln w="76200">
            <a:solidFill>
              <a:schemeClr val="accent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Прямоугольник 1"/>
          <p:cNvSpPr/>
          <p:nvPr/>
        </p:nvSpPr>
        <p:spPr>
          <a:xfrm>
            <a:off x="4572000" y="1844824"/>
            <a:ext cx="3960440" cy="4031873"/>
          </a:xfrm>
          <a:prstGeom prst="rect">
            <a:avLst/>
          </a:prstGeom>
          <a:solidFill>
            <a:schemeClr val="accent1">
              <a:lumMod val="75000"/>
            </a:schemeClr>
          </a:solidFill>
          <a:ln w="76200">
            <a:solidFill>
              <a:schemeClr val="accent1">
                <a:lumMod val="50000"/>
              </a:schemeClr>
            </a:solidFill>
          </a:ln>
        </p:spPr>
        <p:txBody>
          <a:bodyPr wrap="square">
            <a:spAutoFit/>
          </a:bodyPr>
          <a:lstStyle/>
          <a:p>
            <a:r>
              <a:rPr lang="ru-RU" sz="1600" dirty="0" err="1" smtClean="0">
                <a:solidFill>
                  <a:schemeClr val="bg1"/>
                </a:solidFill>
                <a:latin typeface="Times New Roman" panose="02020603050405020304" pitchFamily="18" charset="0"/>
                <a:cs typeface="Times New Roman" panose="02020603050405020304" pitchFamily="18" charset="0"/>
              </a:rPr>
              <a:t>Потерпілого</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кладуть</a:t>
            </a:r>
            <a:r>
              <a:rPr lang="ru-RU" sz="1600" dirty="0">
                <a:solidFill>
                  <a:schemeClr val="bg1"/>
                </a:solidFill>
                <a:latin typeface="Times New Roman" panose="02020603050405020304" pitchFamily="18" charset="0"/>
                <a:cs typeface="Times New Roman" panose="02020603050405020304" pitchFamily="18" charset="0"/>
              </a:rPr>
              <a:t> животом вниз, </a:t>
            </a:r>
            <a:r>
              <a:rPr lang="ru-RU" sz="1600" dirty="0" err="1" smtClean="0">
                <a:solidFill>
                  <a:schemeClr val="bg1"/>
                </a:solidFill>
                <a:latin typeface="Times New Roman" panose="02020603050405020304" pitchFamily="18" charset="0"/>
                <a:cs typeface="Times New Roman" panose="02020603050405020304" pitchFamily="18" charset="0"/>
              </a:rPr>
              <a:t>повер-тають</a:t>
            </a:r>
            <a:r>
              <a:rPr lang="ru-RU" sz="1600" dirty="0">
                <a:solidFill>
                  <a:schemeClr val="bg1"/>
                </a:solidFill>
                <a:latin typeface="Times New Roman" panose="02020603050405020304" pitchFamily="18" charset="0"/>
                <a:cs typeface="Times New Roman" panose="02020603050405020304" pitchFamily="18" charset="0"/>
              </a:rPr>
              <a:t> голову </a:t>
            </a:r>
            <a:r>
              <a:rPr lang="ru-RU" sz="1600" dirty="0" err="1">
                <a:solidFill>
                  <a:schemeClr val="bg1"/>
                </a:solidFill>
                <a:latin typeface="Times New Roman" panose="02020603050405020304" pitchFamily="18" charset="0"/>
                <a:cs typeface="Times New Roman" panose="02020603050405020304" pitchFamily="18" charset="0"/>
              </a:rPr>
              <a:t>набік</a:t>
            </a:r>
            <a:r>
              <a:rPr lang="ru-RU" sz="1600" dirty="0">
                <a:solidFill>
                  <a:schemeClr val="bg1"/>
                </a:solidFill>
                <a:latin typeface="Times New Roman" panose="02020603050405020304" pitchFamily="18" charset="0"/>
                <a:cs typeface="Times New Roman" panose="02020603050405020304" pitchFamily="18" charset="0"/>
              </a:rPr>
              <a:t>. Той, </a:t>
            </a:r>
            <a:r>
              <a:rPr lang="ru-RU" sz="1600" dirty="0" err="1">
                <a:solidFill>
                  <a:schemeClr val="bg1"/>
                </a:solidFill>
                <a:latin typeface="Times New Roman" panose="02020603050405020304" pitchFamily="18" charset="0"/>
                <a:cs typeface="Times New Roman" panose="02020603050405020304" pitchFamily="18" charset="0"/>
              </a:rPr>
              <a:t>що</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надає</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smtClean="0">
                <a:solidFill>
                  <a:schemeClr val="bg1"/>
                </a:solidFill>
                <a:latin typeface="Times New Roman" panose="02020603050405020304" pitchFamily="18" charset="0"/>
                <a:cs typeface="Times New Roman" panose="02020603050405020304" pitchFamily="18" charset="0"/>
              </a:rPr>
              <a:t>допомо-гу</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стає</a:t>
            </a:r>
            <a:r>
              <a:rPr lang="ru-RU" sz="1600" dirty="0">
                <a:solidFill>
                  <a:schemeClr val="bg1"/>
                </a:solidFill>
                <a:latin typeface="Times New Roman" panose="02020603050405020304" pitchFamily="18" charset="0"/>
                <a:cs typeface="Times New Roman" panose="02020603050405020304" pitchFamily="18" charset="0"/>
              </a:rPr>
              <a:t> на </a:t>
            </a:r>
            <a:r>
              <a:rPr lang="ru-RU" sz="1600" dirty="0" err="1">
                <a:solidFill>
                  <a:schemeClr val="bg1"/>
                </a:solidFill>
                <a:latin typeface="Times New Roman" panose="02020603050405020304" pitchFamily="18" charset="0"/>
                <a:cs typeface="Times New Roman" panose="02020603050405020304" pitchFamily="18" charset="0"/>
              </a:rPr>
              <a:t>коліна</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лицем</a:t>
            </a:r>
            <a:r>
              <a:rPr lang="ru-RU" sz="1600" dirty="0">
                <a:solidFill>
                  <a:schemeClr val="bg1"/>
                </a:solidFill>
                <a:latin typeface="Times New Roman" panose="02020603050405020304" pitchFamily="18" charset="0"/>
                <a:cs typeface="Times New Roman" panose="02020603050405020304" pitchFamily="18" charset="0"/>
              </a:rPr>
              <a:t> до </a:t>
            </a:r>
            <a:r>
              <a:rPr lang="ru-RU" sz="1600" dirty="0" err="1">
                <a:solidFill>
                  <a:schemeClr val="bg1"/>
                </a:solidFill>
                <a:latin typeface="Times New Roman" panose="02020603050405020304" pitchFamily="18" charset="0"/>
                <a:cs typeface="Times New Roman" panose="02020603050405020304" pitchFamily="18" charset="0"/>
              </a:rPr>
              <a:t>голови</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smtClean="0">
                <a:solidFill>
                  <a:schemeClr val="bg1"/>
                </a:solidFill>
                <a:latin typeface="Times New Roman" panose="02020603050405020304" pitchFamily="18" charset="0"/>
                <a:cs typeface="Times New Roman" panose="02020603050405020304" pitchFamily="18" charset="0"/>
              </a:rPr>
              <a:t>потерп-ілого</a:t>
            </a:r>
            <a:r>
              <a:rPr lang="ru-RU" sz="1600" dirty="0">
                <a:solidFill>
                  <a:schemeClr val="bg1"/>
                </a:solidFill>
                <a:latin typeface="Times New Roman" panose="02020603050405020304" pitchFamily="18" charset="0"/>
                <a:cs typeface="Times New Roman" panose="02020603050405020304" pitchFamily="18" charset="0"/>
              </a:rPr>
              <a:t> і, </a:t>
            </a:r>
            <a:r>
              <a:rPr lang="ru-RU" sz="1600" dirty="0" err="1">
                <a:solidFill>
                  <a:schemeClr val="bg1"/>
                </a:solidFill>
                <a:latin typeface="Times New Roman" panose="02020603050405020304" pitchFamily="18" charset="0"/>
                <a:cs typeface="Times New Roman" panose="02020603050405020304" pitchFamily="18" charset="0"/>
              </a:rPr>
              <a:t>поклавши</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долоні</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випрямлених</a:t>
            </a:r>
            <a:r>
              <a:rPr lang="ru-RU" sz="1600" dirty="0">
                <a:solidFill>
                  <a:schemeClr val="bg1"/>
                </a:solidFill>
                <a:latin typeface="Times New Roman" panose="02020603050405020304" pitchFamily="18" charset="0"/>
                <a:cs typeface="Times New Roman" panose="02020603050405020304" pitchFamily="18" charset="0"/>
              </a:rPr>
              <a:t> рук на </a:t>
            </a:r>
            <a:r>
              <a:rPr lang="ru-RU" sz="1600" dirty="0" err="1">
                <a:solidFill>
                  <a:schemeClr val="bg1"/>
                </a:solidFill>
                <a:latin typeface="Times New Roman" panose="02020603050405020304" pitchFamily="18" charset="0"/>
                <a:cs typeface="Times New Roman" panose="02020603050405020304" pitchFamily="18" charset="0"/>
              </a:rPr>
              <a:t>нижні</a:t>
            </a:r>
            <a:r>
              <a:rPr lang="ru-RU" sz="1600" dirty="0">
                <a:solidFill>
                  <a:schemeClr val="bg1"/>
                </a:solidFill>
                <a:latin typeface="Times New Roman" panose="02020603050405020304" pitchFamily="18" charset="0"/>
                <a:cs typeface="Times New Roman" panose="02020603050405020304" pitchFamily="18" charset="0"/>
              </a:rPr>
              <a:t> ребра, </a:t>
            </a:r>
            <a:r>
              <a:rPr lang="ru-RU" sz="1600" dirty="0" err="1">
                <a:solidFill>
                  <a:schemeClr val="bg1"/>
                </a:solidFill>
                <a:latin typeface="Times New Roman" panose="02020603050405020304" pitchFamily="18" charset="0"/>
                <a:cs typeface="Times New Roman" panose="02020603050405020304" pitchFamily="18" charset="0"/>
              </a:rPr>
              <a:t>своїм</a:t>
            </a:r>
            <a:r>
              <a:rPr lang="ru-RU" sz="1600" dirty="0">
                <a:solidFill>
                  <a:schemeClr val="bg1"/>
                </a:solidFill>
                <a:latin typeface="Times New Roman" panose="02020603050405020304" pitchFamily="18" charset="0"/>
                <a:cs typeface="Times New Roman" panose="02020603050405020304" pitchFamily="18" charset="0"/>
              </a:rPr>
              <a:t> корпусом </a:t>
            </a:r>
            <a:r>
              <a:rPr lang="ru-RU" sz="1600" dirty="0" err="1">
                <a:solidFill>
                  <a:schemeClr val="bg1"/>
                </a:solidFill>
                <a:latin typeface="Times New Roman" panose="02020603050405020304" pitchFamily="18" charset="0"/>
                <a:cs typeface="Times New Roman" panose="02020603050405020304" pitchFamily="18" charset="0"/>
              </a:rPr>
              <a:t>натискає</a:t>
            </a:r>
            <a:r>
              <a:rPr lang="ru-RU" sz="1600" dirty="0">
                <a:solidFill>
                  <a:schemeClr val="bg1"/>
                </a:solidFill>
                <a:latin typeface="Times New Roman" panose="02020603050405020304" pitchFamily="18" charset="0"/>
                <a:cs typeface="Times New Roman" panose="02020603050405020304" pitchFamily="18" charset="0"/>
              </a:rPr>
              <a:t> на них, </a:t>
            </a:r>
            <a:r>
              <a:rPr lang="ru-RU" sz="1600" dirty="0" err="1">
                <a:solidFill>
                  <a:schemeClr val="bg1"/>
                </a:solidFill>
                <a:latin typeface="Times New Roman" panose="02020603050405020304" pitchFamily="18" charset="0"/>
                <a:cs typeface="Times New Roman" panose="02020603050405020304" pitchFamily="18" charset="0"/>
              </a:rPr>
              <a:t>одночасно</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нахиляючись</a:t>
            </a:r>
            <a:r>
              <a:rPr lang="ru-RU" sz="1600" dirty="0">
                <a:solidFill>
                  <a:schemeClr val="bg1"/>
                </a:solidFill>
                <a:latin typeface="Times New Roman" panose="02020603050405020304" pitchFamily="18" charset="0"/>
                <a:cs typeface="Times New Roman" panose="02020603050405020304" pitchFamily="18" charset="0"/>
              </a:rPr>
              <a:t> вперед. </a:t>
            </a:r>
            <a:r>
              <a:rPr lang="ru-RU" sz="1600" dirty="0" err="1" smtClean="0">
                <a:solidFill>
                  <a:schemeClr val="bg1"/>
                </a:solidFill>
                <a:latin typeface="Times New Roman" panose="02020603050405020304" pitchFamily="18" charset="0"/>
                <a:cs typeface="Times New Roman" panose="02020603050405020304" pitchFamily="18" charset="0"/>
              </a:rPr>
              <a:t>Ві-дкидаючись</a:t>
            </a:r>
            <a:r>
              <a:rPr lang="ru-RU" sz="1600" dirty="0">
                <a:solidFill>
                  <a:schemeClr val="bg1"/>
                </a:solidFill>
                <a:latin typeface="Times New Roman" panose="02020603050405020304" pitchFamily="18" charset="0"/>
                <a:cs typeface="Times New Roman" panose="02020603050405020304" pitchFamily="18" charset="0"/>
              </a:rPr>
              <a:t> назад, </a:t>
            </a:r>
            <a:r>
              <a:rPr lang="ru-RU" sz="1600" dirty="0" err="1">
                <a:solidFill>
                  <a:schemeClr val="bg1"/>
                </a:solidFill>
                <a:latin typeface="Times New Roman" panose="02020603050405020304" pitchFamily="18" charset="0"/>
                <a:cs typeface="Times New Roman" panose="02020603050405020304" pitchFamily="18" charset="0"/>
              </a:rPr>
              <a:t>що</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робить</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штучне</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дихання</a:t>
            </a:r>
            <a:r>
              <a:rPr lang="ru-RU" sz="1600" dirty="0">
                <a:solidFill>
                  <a:schemeClr val="bg1"/>
                </a:solidFill>
                <a:latin typeface="Times New Roman" panose="02020603050405020304" pitchFamily="18" charset="0"/>
                <a:cs typeface="Times New Roman" panose="02020603050405020304" pitchFamily="18" charset="0"/>
              </a:rPr>
              <a:t>, не </a:t>
            </a:r>
            <a:r>
              <a:rPr lang="ru-RU" sz="1600" dirty="0" err="1">
                <a:solidFill>
                  <a:schemeClr val="bg1"/>
                </a:solidFill>
                <a:latin typeface="Times New Roman" panose="02020603050405020304" pitchFamily="18" charset="0"/>
                <a:cs typeface="Times New Roman" panose="02020603050405020304" pitchFamily="18" charset="0"/>
              </a:rPr>
              <a:t>віднімаючи</a:t>
            </a:r>
            <a:r>
              <a:rPr lang="ru-RU" sz="1600" dirty="0">
                <a:solidFill>
                  <a:schemeClr val="bg1"/>
                </a:solidFill>
                <a:latin typeface="Times New Roman" panose="02020603050405020304" pitchFamily="18" charset="0"/>
                <a:cs typeface="Times New Roman" panose="02020603050405020304" pitchFamily="18" charset="0"/>
              </a:rPr>
              <a:t> рук, </a:t>
            </a:r>
            <a:r>
              <a:rPr lang="ru-RU" sz="1600" dirty="0" err="1">
                <a:solidFill>
                  <a:schemeClr val="bg1"/>
                </a:solidFill>
                <a:latin typeface="Times New Roman" panose="02020603050405020304" pitchFamily="18" charset="0"/>
                <a:cs typeface="Times New Roman" panose="02020603050405020304" pitchFamily="18" charset="0"/>
              </a:rPr>
              <a:t>припиняє</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smtClean="0">
                <a:solidFill>
                  <a:schemeClr val="bg1"/>
                </a:solidFill>
                <a:latin typeface="Times New Roman" panose="02020603050405020304" pitchFamily="18" charset="0"/>
                <a:cs typeface="Times New Roman" panose="02020603050405020304" pitchFamily="18" charset="0"/>
              </a:rPr>
              <a:t>натиск-.</a:t>
            </a:r>
            <a:r>
              <a:rPr lang="ru-RU" sz="1600" dirty="0">
                <a:solidFill>
                  <a:schemeClr val="bg1"/>
                </a:solidFill>
                <a:latin typeface="Times New Roman" panose="02020603050405020304" pitchFamily="18" charset="0"/>
                <a:cs typeface="Times New Roman" panose="02020603050405020304" pitchFamily="18" charset="0"/>
              </a:rPr>
              <a:t/>
            </a:r>
            <a:br>
              <a:rPr lang="ru-RU" sz="1600" dirty="0">
                <a:solidFill>
                  <a:schemeClr val="bg1"/>
                </a:solidFill>
                <a:latin typeface="Times New Roman" panose="02020603050405020304" pitchFamily="18" charset="0"/>
                <a:cs typeface="Times New Roman" panose="02020603050405020304" pitchFamily="18" charset="0"/>
              </a:rPr>
            </a:br>
            <a:r>
              <a:rPr lang="ru-RU" sz="1600" dirty="0">
                <a:solidFill>
                  <a:schemeClr val="bg1"/>
                </a:solidFill>
                <a:latin typeface="Times New Roman" panose="02020603050405020304" pitchFamily="18" charset="0"/>
                <a:cs typeface="Times New Roman" panose="02020603050405020304" pitchFamily="18" charset="0"/>
              </a:rPr>
              <a:t>Для </a:t>
            </a:r>
            <a:r>
              <a:rPr lang="ru-RU" sz="1600" dirty="0" err="1">
                <a:solidFill>
                  <a:schemeClr val="bg1"/>
                </a:solidFill>
                <a:latin typeface="Times New Roman" panose="02020603050405020304" pitchFamily="18" charset="0"/>
                <a:cs typeface="Times New Roman" panose="02020603050405020304" pitchFamily="18" charset="0"/>
              </a:rPr>
              <a:t>збудження</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дихання</a:t>
            </a:r>
            <a:r>
              <a:rPr lang="ru-RU" sz="1600" dirty="0">
                <a:solidFill>
                  <a:schemeClr val="bg1"/>
                </a:solidFill>
                <a:latin typeface="Times New Roman" panose="02020603050405020304" pitchFamily="18" charset="0"/>
                <a:cs typeface="Times New Roman" panose="02020603050405020304" pitchFamily="18" charset="0"/>
              </a:rPr>
              <a:t> і особливо </a:t>
            </a:r>
            <a:r>
              <a:rPr lang="ru-RU" sz="1600" dirty="0" err="1" smtClean="0">
                <a:solidFill>
                  <a:schemeClr val="bg1"/>
                </a:solidFill>
                <a:latin typeface="Times New Roman" panose="02020603050405020304" pitchFamily="18" charset="0"/>
                <a:cs typeface="Times New Roman" panose="02020603050405020304" pitchFamily="18" charset="0"/>
              </a:rPr>
              <a:t>діяльн-ості</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серця</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дуже</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корисний</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масаж</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що</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smtClean="0">
                <a:solidFill>
                  <a:schemeClr val="bg1"/>
                </a:solidFill>
                <a:latin typeface="Times New Roman" panose="02020603050405020304" pitchFamily="18" charset="0"/>
                <a:cs typeface="Times New Roman" panose="02020603050405020304" pitchFamily="18" charset="0"/>
              </a:rPr>
              <a:t>поля-</a:t>
            </a:r>
            <a:r>
              <a:rPr lang="ru-RU" sz="1600" dirty="0" err="1" smtClean="0">
                <a:solidFill>
                  <a:schemeClr val="bg1"/>
                </a:solidFill>
                <a:latin typeface="Times New Roman" panose="02020603050405020304" pitchFamily="18" charset="0"/>
                <a:cs typeface="Times New Roman" panose="02020603050405020304" pitchFamily="18" charset="0"/>
              </a:rPr>
              <a:t>гає</a:t>
            </a:r>
            <a:r>
              <a:rPr lang="ru-RU" sz="1600" dirty="0">
                <a:solidFill>
                  <a:schemeClr val="bg1"/>
                </a:solidFill>
                <a:latin typeface="Times New Roman" panose="02020603050405020304" pitchFamily="18" charset="0"/>
                <a:cs typeface="Times New Roman" panose="02020603050405020304" pitchFamily="18" charset="0"/>
              </a:rPr>
              <a:t> в тому, </a:t>
            </a:r>
            <a:r>
              <a:rPr lang="ru-RU" sz="1600" dirty="0" err="1">
                <a:solidFill>
                  <a:schemeClr val="bg1"/>
                </a:solidFill>
                <a:latin typeface="Times New Roman" panose="02020603050405020304" pitchFamily="18" charset="0"/>
                <a:cs typeface="Times New Roman" panose="02020603050405020304" pitchFamily="18" charset="0"/>
              </a:rPr>
              <a:t>що</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двома</a:t>
            </a:r>
            <a:r>
              <a:rPr lang="ru-RU" sz="1600" dirty="0">
                <a:solidFill>
                  <a:schemeClr val="bg1"/>
                </a:solidFill>
                <a:latin typeface="Times New Roman" panose="02020603050405020304" pitchFamily="18" charset="0"/>
                <a:cs typeface="Times New Roman" panose="02020603050405020304" pitchFamily="18" charset="0"/>
              </a:rPr>
              <a:t> руками, </a:t>
            </a:r>
            <a:r>
              <a:rPr lang="ru-RU" sz="1600" dirty="0" err="1">
                <a:solidFill>
                  <a:schemeClr val="bg1"/>
                </a:solidFill>
                <a:latin typeface="Times New Roman" panose="02020603050405020304" pitchFamily="18" charset="0"/>
                <a:cs typeface="Times New Roman" panose="02020603050405020304" pitchFamily="18" charset="0"/>
              </a:rPr>
              <a:t>покладеними</a:t>
            </a:r>
            <a:r>
              <a:rPr lang="ru-RU" sz="1600" dirty="0">
                <a:solidFill>
                  <a:schemeClr val="bg1"/>
                </a:solidFill>
                <a:latin typeface="Times New Roman" panose="02020603050405020304" pitchFamily="18" charset="0"/>
                <a:cs typeface="Times New Roman" panose="02020603050405020304" pitchFamily="18" charset="0"/>
              </a:rPr>
              <a:t> одна на одну, </a:t>
            </a:r>
            <a:r>
              <a:rPr lang="ru-RU" sz="1600" dirty="0" err="1">
                <a:solidFill>
                  <a:schemeClr val="bg1"/>
                </a:solidFill>
                <a:latin typeface="Times New Roman" panose="02020603050405020304" pitchFamily="18" charset="0"/>
                <a:cs typeface="Times New Roman" panose="02020603050405020304" pitchFamily="18" charset="0"/>
              </a:rPr>
              <a:t>роблять</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несильні</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поштовхи</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smtClean="0">
                <a:solidFill>
                  <a:schemeClr val="bg1"/>
                </a:solidFill>
                <a:latin typeface="Times New Roman" panose="02020603050405020304" pitchFamily="18" charset="0"/>
                <a:cs typeface="Times New Roman" panose="02020603050405020304" pitchFamily="18" charset="0"/>
              </a:rPr>
              <a:t>вгрудну</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клітку</a:t>
            </a:r>
            <a:r>
              <a:rPr lang="ru-RU" sz="1600" dirty="0">
                <a:solidFill>
                  <a:schemeClr val="bg1"/>
                </a:solidFill>
                <a:latin typeface="Times New Roman" panose="02020603050405020304" pitchFamily="18" charset="0"/>
                <a:cs typeface="Times New Roman" panose="02020603050405020304" pitchFamily="18" charset="0"/>
              </a:rPr>
              <a:t> в </a:t>
            </a:r>
            <a:r>
              <a:rPr lang="ru-RU" sz="1600" dirty="0" err="1">
                <a:solidFill>
                  <a:schemeClr val="bg1"/>
                </a:solidFill>
                <a:latin typeface="Times New Roman" panose="02020603050405020304" pitchFamily="18" charset="0"/>
                <a:cs typeface="Times New Roman" panose="02020603050405020304" pitchFamily="18" charset="0"/>
              </a:rPr>
              <a:t>ділянці</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серця</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smtClean="0">
                <a:solidFill>
                  <a:schemeClr val="bg1"/>
                </a:solidFill>
                <a:latin typeface="Times New Roman" panose="02020603050405020304" pitchFamily="18" charset="0"/>
                <a:cs typeface="Times New Roman" panose="02020603050405020304" pitchFamily="18" charset="0"/>
              </a:rPr>
              <a:t>70 –80</a:t>
            </a:r>
            <a:r>
              <a:rPr lang="ru-RU" sz="1600" dirty="0">
                <a:solidFill>
                  <a:schemeClr val="bg1"/>
                </a:solidFill>
                <a:latin typeface="Times New Roman" panose="02020603050405020304" pitchFamily="18" charset="0"/>
                <a:cs typeface="Times New Roman" panose="02020603050405020304" pitchFamily="18" charset="0"/>
              </a:rPr>
              <a:t> раз </a:t>
            </a:r>
            <a:r>
              <a:rPr lang="ru-RU" sz="1600" dirty="0" smtClean="0">
                <a:solidFill>
                  <a:schemeClr val="bg1"/>
                </a:solidFill>
                <a:latin typeface="Times New Roman" panose="02020603050405020304" pitchFamily="18" charset="0"/>
                <a:cs typeface="Times New Roman" panose="02020603050405020304" pitchFamily="18" charset="0"/>
              </a:rPr>
              <a:t> </a:t>
            </a:r>
          </a:p>
          <a:p>
            <a:r>
              <a:rPr lang="ru-RU" sz="1600" dirty="0" smtClean="0">
                <a:solidFill>
                  <a:schemeClr val="bg1"/>
                </a:solidFill>
                <a:latin typeface="Times New Roman" panose="02020603050405020304" pitchFamily="18" charset="0"/>
                <a:cs typeface="Times New Roman" panose="02020603050405020304" pitchFamily="18" charset="0"/>
              </a:rPr>
              <a:t>на</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хвилину</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Якщо</a:t>
            </a:r>
            <a:r>
              <a:rPr lang="ru-RU" sz="1600" dirty="0">
                <a:solidFill>
                  <a:schemeClr val="bg1"/>
                </a:solidFill>
                <a:latin typeface="Times New Roman" panose="02020603050405020304" pitchFamily="18" charset="0"/>
                <a:cs typeface="Times New Roman" panose="02020603050405020304" pitchFamily="18" charset="0"/>
              </a:rPr>
              <a:t> є </a:t>
            </a:r>
            <a:r>
              <a:rPr lang="ru-RU" sz="1600" dirty="0" err="1">
                <a:solidFill>
                  <a:schemeClr val="bg1"/>
                </a:solidFill>
                <a:latin typeface="Times New Roman" panose="02020603050405020304" pitchFamily="18" charset="0"/>
                <a:cs typeface="Times New Roman" panose="02020603050405020304" pitchFamily="18" charset="0"/>
              </a:rPr>
              <a:t>підозра</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що</a:t>
            </a:r>
            <a:r>
              <a:rPr lang="ru-RU" sz="1600" dirty="0">
                <a:solidFill>
                  <a:schemeClr val="bg1"/>
                </a:solidFill>
                <a:latin typeface="Times New Roman" panose="02020603050405020304" pitchFamily="18" charset="0"/>
                <a:cs typeface="Times New Roman" panose="02020603050405020304" pitchFamily="18" charset="0"/>
              </a:rPr>
              <a:t> при </a:t>
            </a:r>
            <a:r>
              <a:rPr lang="ru-RU" sz="1600" dirty="0" err="1">
                <a:solidFill>
                  <a:schemeClr val="bg1"/>
                </a:solidFill>
                <a:latin typeface="Times New Roman" panose="02020603050405020304" pitchFamily="18" charset="0"/>
                <a:cs typeface="Times New Roman" panose="02020603050405020304" pitchFamily="18" charset="0"/>
              </a:rPr>
              <a:t>нещасному</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випадку</a:t>
            </a:r>
            <a:r>
              <a:rPr lang="ru-RU" sz="1600" dirty="0">
                <a:solidFill>
                  <a:schemeClr val="bg1"/>
                </a:solidFill>
                <a:latin typeface="Times New Roman" panose="02020603050405020304" pitchFamily="18" charset="0"/>
                <a:cs typeface="Times New Roman" panose="02020603050405020304" pitchFamily="18" charset="0"/>
              </a:rPr>
              <a:t> забита </a:t>
            </a:r>
            <a:r>
              <a:rPr lang="ru-RU" sz="1600" dirty="0" err="1">
                <a:solidFill>
                  <a:schemeClr val="bg1"/>
                </a:solidFill>
                <a:latin typeface="Times New Roman" panose="02020603050405020304" pitchFamily="18" charset="0"/>
                <a:cs typeface="Times New Roman" panose="02020603050405020304" pitchFamily="18" charset="0"/>
              </a:rPr>
              <a:t>грудна</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клітка</a:t>
            </a:r>
            <a:r>
              <a:rPr lang="ru-RU" sz="1600" dirty="0">
                <a:solidFill>
                  <a:schemeClr val="bg1"/>
                </a:solidFill>
                <a:latin typeface="Times New Roman" panose="02020603050405020304" pitchFamily="18" charset="0"/>
                <a:cs typeface="Times New Roman" panose="02020603050405020304" pitchFamily="18" charset="0"/>
              </a:rPr>
              <a:t>, ребра, </a:t>
            </a:r>
            <a:r>
              <a:rPr lang="ru-RU" sz="1600" dirty="0" err="1">
                <a:solidFill>
                  <a:schemeClr val="bg1"/>
                </a:solidFill>
                <a:latin typeface="Times New Roman" panose="02020603050405020304" pitchFamily="18" charset="0"/>
                <a:cs typeface="Times New Roman" panose="02020603050405020304" pitchFamily="18" charset="0"/>
              </a:rPr>
              <a:t>робити</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smtClean="0">
                <a:solidFill>
                  <a:schemeClr val="bg1"/>
                </a:solidFill>
                <a:latin typeface="Times New Roman" panose="02020603050405020304" pitchFamily="18" charset="0"/>
                <a:cs typeface="Times New Roman" panose="02020603050405020304" pitchFamily="18" charset="0"/>
              </a:rPr>
              <a:t>масаж</a:t>
            </a:r>
            <a:r>
              <a:rPr lang="ru-RU" sz="1600" dirty="0" smtClean="0">
                <a:solidFill>
                  <a:schemeClr val="bg1"/>
                </a:solidFill>
                <a:latin typeface="Times New Roman" panose="02020603050405020304" pitchFamily="18" charset="0"/>
                <a:cs typeface="Times New Roman" panose="02020603050405020304" pitchFamily="18" charset="0"/>
              </a:rPr>
              <a:t> заборонено!</a:t>
            </a:r>
            <a:endParaRPr lang="uk-UA"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p:plus/>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039A4B3-0617-4CFC-B614-27363ECC28AC}"/>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342</TotalTime>
  <Words>901</Words>
  <Application>Microsoft Office PowerPoint</Application>
  <PresentationFormat>Экран (4:3)</PresentationFormat>
  <Paragraphs>101</Paragraphs>
  <Slides>14</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Натуральные материалы</vt:lpstr>
      <vt:lpstr>Презентация PowerPoint</vt:lpstr>
      <vt:lpstr>Презентация PowerPoint</vt:lpstr>
      <vt:lpstr>Перш ніж приступати до проведення штучного дихання</vt:lpstr>
      <vt:lpstr>МЕТОДИ ШТУЧНОГО ДИХАННЯ</vt:lpstr>
      <vt:lpstr>«Рот до рота» або «Рот до носа»</vt:lpstr>
      <vt:lpstr>Презентация PowerPoint</vt:lpstr>
      <vt:lpstr>Метод Сильвестра</vt:lpstr>
      <vt:lpstr>Метод Шюллера</vt:lpstr>
      <vt:lpstr>Метод Шеффера</vt:lpstr>
      <vt:lpstr>Метод Лаборда</vt:lpstr>
      <vt:lpstr>Метод Каллістова</vt:lpstr>
      <vt:lpstr>Особливості штучної вентиляції легень в осіб різного віку</vt:lpstr>
      <vt:lpstr>Презентация PowerPoint</vt:lpstr>
      <vt:lpstr>Дякуємо за увагу!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PowerTemplate</dc:title>
  <dc:creator>Пользователь Windows</dc:creator>
  <cp:lastModifiedBy>Admin</cp:lastModifiedBy>
  <cp:revision>30</cp:revision>
  <dcterms:created xsi:type="dcterms:W3CDTF">2013-04-07T14:59:06Z</dcterms:created>
  <dcterms:modified xsi:type="dcterms:W3CDTF">2022-05-03T19:05:05Z</dcterms:modified>
</cp:coreProperties>
</file>