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60" r:id="rId3"/>
    <p:sldId id="261" r:id="rId4"/>
    <p:sldId id="262" r:id="rId5"/>
    <p:sldId id="264" r:id="rId6"/>
    <p:sldId id="279" r:id="rId7"/>
    <p:sldId id="280" r:id="rId8"/>
    <p:sldId id="281" r:id="rId9"/>
    <p:sldId id="283" r:id="rId10"/>
    <p:sldId id="296" r:id="rId11"/>
    <p:sldId id="297" r:id="rId12"/>
    <p:sldId id="287" r:id="rId13"/>
    <p:sldId id="294" r:id="rId14"/>
    <p:sldId id="278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515" autoAdjust="0"/>
  </p:normalViewPr>
  <p:slideViewPr>
    <p:cSldViewPr>
      <p:cViewPr varScale="1">
        <p:scale>
          <a:sx n="53" d="100"/>
          <a:sy n="53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EB0EF-86BF-4D12-99AD-D15F5221B785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F44A6-91FA-402F-ABF3-1B16AA3201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D0DFE-67BD-4E0E-BA13-181271B4EBDC}" type="slidenum">
              <a:rPr lang="ru-RU">
                <a:latin typeface="Arial" pitchFamily="34" charset="0"/>
                <a:cs typeface="Arial" pitchFamily="34" charset="0"/>
              </a:rPr>
              <a:pPr/>
              <a:t>2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6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lnSpc>
                <a:spcPct val="100000"/>
              </a:lnSpc>
              <a:spcBef>
                <a:spcPct val="0"/>
              </a:spcBef>
            </a:pPr>
            <a:fld id="{46E6035D-9C83-45EB-8F1B-7E31164181C0}" type="slidenum">
              <a:rPr lang="ru-RU" sz="1200" b="0">
                <a:latin typeface="Times New Roman" pitchFamily="18" charset="0"/>
                <a:cs typeface="Times New Roman" pitchFamily="18" charset="0"/>
              </a:rPr>
              <a:pPr algn="r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ru-RU" sz="1200" b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44A6-91FA-402F-ABF3-1B16AA3201E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F44A6-91FA-402F-ABF3-1B16AA3201E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8D072-5855-45C3-9961-5FA503A7A13D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0924B-5D60-4666-88C6-432801AF4B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miles.33b.ru/smile.104595.html" TargetMode="External"/><Relationship Id="rId3" Type="http://schemas.openxmlformats.org/officeDocument/2006/relationships/tags" Target="../tags/tag3.xml"/><Relationship Id="rId7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9.gif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hyperlink" Target="http://smiles.33b.ru/smile.104595.html" TargetMode="Externa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9.gif"/><Relationship Id="rId4" Type="http://schemas.openxmlformats.org/officeDocument/2006/relationships/hyperlink" Target="http://smiles.33b.ru/smile.104595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140969"/>
            <a:ext cx="7956376" cy="3200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Розділ</a:t>
            </a: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</a:p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Порівняння десяткових дробів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  <a:p>
            <a:pPr algn="ctr"/>
            <a:r>
              <a:rPr lang="uk-UA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§ </a:t>
            </a: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35</a:t>
            </a:r>
            <a:endParaRPr lang="ru-RU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662473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5-клас.Математика</a:t>
            </a:r>
            <a:endParaRPr lang="ru-RU" sz="5400" b="1" cap="none" spc="0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340768"/>
            <a:ext cx="691276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підручиком</a:t>
            </a: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uk-U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О.С.</a:t>
            </a:r>
            <a:r>
              <a:rPr lang="uk-UA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Істер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Picture 7" descr="book2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5013176"/>
            <a:ext cx="4392488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0"/>
            <a:ext cx="2123728" cy="4509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8852" y="2589044"/>
            <a:ext cx="828092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1179(2)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Запиши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три десяткові дроби 2) менші  від 0,113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  </a:t>
            </a:r>
            <a:endParaRPr lang="ru-RU" sz="2400" b="1" dirty="0"/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3176" y="1945904"/>
            <a:ext cx="388843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:1) </a:t>
            </a:r>
            <a:r>
              <a:rPr lang="en-US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30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,07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 30?11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9446" y="3719199"/>
            <a:ext cx="673224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</a:t>
            </a:r>
            <a:r>
              <a:rPr lang="en-US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1188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(1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) .</a:t>
            </a:r>
            <a:r>
              <a:rPr lang="uk-UA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Яка з точок міститься правіше   на координатному промені:  1) М (2,7) чи 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N (2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4)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endParaRPr lang="ru-RU" sz="2400" b="1" dirty="0"/>
          </a:p>
        </p:txBody>
      </p:sp>
      <p:sp>
        <p:nvSpPr>
          <p:cNvPr id="13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4947037"/>
            <a:ext cx="4355976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Вiдповiдь</a:t>
            </a:r>
            <a:r>
              <a:rPr lang="uk-UA" sz="32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uk-UA" sz="3200" b="1" dirty="0">
                <a:latin typeface="Times New Roman" pitchFamily="18" charset="0"/>
                <a:ea typeface="Calibri"/>
                <a:cs typeface="Times New Roman" pitchFamily="18" charset="0"/>
              </a:rPr>
              <a:t>1) М (2,7) </a:t>
            </a:r>
            <a:r>
              <a:rPr lang="uk-UA" sz="3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  <a:endParaRPr lang="uk-UA" sz="32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eaLnBrk="0" hangingPunct="0"/>
            <a:endParaRPr lang="uk-UA" sz="3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2996952"/>
            <a:ext cx="2411760" cy="3861048"/>
          </a:xfrm>
          <a:prstGeom prst="rect">
            <a:avLst/>
          </a:prstGeom>
          <a:noFill/>
        </p:spPr>
      </p:pic>
      <p:sp>
        <p:nvSpPr>
          <p:cNvPr id="15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6669" y="3215704"/>
            <a:ext cx="479081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0,112; 0,110; 0,0112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380532" y="2001529"/>
            <a:ext cx="4176464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:4)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124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 0</a:t>
            </a:r>
            <a:r>
              <a:rPr lang="uk-U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,11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78ce56ae5fa75ac85e3ab5e321d88a9d">
            <a:hlinkClick r:id="rId8"/>
          </p:cNvPr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589240"/>
            <a:ext cx="666023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26316" y="1167784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1175.( 1; 4). Який з десяткових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дробів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більший:</a:t>
            </a:r>
          </a:p>
          <a:p>
            <a:pPr algn="ctr"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1) 30,07 чи  30,11;  4) 0,124 чи 0,11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9128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12" grpId="0" animBg="1"/>
      <p:bldP spid="13" grpId="0" animBg="1"/>
      <p:bldP spid="15" grpId="0" animBg="1"/>
      <p:bldP spid="18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9144000" cy="1200329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</a:t>
            </a:r>
            <a:r>
              <a:rPr lang="ru-RU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письмових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eaLnBrk="0" hangingPunct="0">
              <a:defRPr/>
            </a:pPr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(робота з підручником).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8852" y="2589044"/>
            <a:ext cx="828092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№ 11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97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(2)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Вирази величини в однакових одиницях вимірювання і порівняй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3,892 кг і 3893,5 г: 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33176" y="1945904"/>
            <a:ext cx="3888432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8 &lt;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8,0093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&lt; 9/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uk-UA" sz="2200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2996952"/>
            <a:ext cx="2411760" cy="3861048"/>
          </a:xfrm>
          <a:prstGeom prst="rect">
            <a:avLst/>
          </a:prstGeom>
          <a:noFill/>
        </p:spPr>
      </p:pic>
      <p:sp>
        <p:nvSpPr>
          <p:cNvPr id="15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33176" y="3825325"/>
            <a:ext cx="4790814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i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Вiдповiдь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3,892 кг і 3,8935 кг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3,892 кг </a:t>
            </a: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&lt;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3,8935 кг; </a:t>
            </a:r>
            <a:endParaRPr lang="uk-UA" sz="2200" b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 descr="78ce56ae5fa75ac85e3ab5e321d88a9d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5374704"/>
            <a:ext cx="6660232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Прямоугольник 23"/>
          <p:cNvSpPr/>
          <p:nvPr/>
        </p:nvSpPr>
        <p:spPr>
          <a:xfrm>
            <a:off x="26316" y="1167784"/>
            <a:ext cx="914400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1195.( 3).Між якими сусідніми  натуральними числами міститься дріб: 3) 8,0093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r>
              <a:rPr lang="uk-UA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161028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15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"/>
            <a:ext cx="667848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b="1" dirty="0" smtClean="0">
                <a:solidFill>
                  <a:srgbClr val="000000"/>
                </a:solidFill>
              </a:rPr>
              <a:t>Яке натуральне число потрібно</a:t>
            </a:r>
            <a:r>
              <a:rPr lang="uk-UA" sz="2400" b="1" dirty="0" smtClean="0">
                <a:solidFill>
                  <a:srgbClr val="00CC00"/>
                </a:solidFill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</a:rPr>
              <a:t>поставити замість зірочок, щоб</a:t>
            </a:r>
            <a:r>
              <a:rPr lang="uk-UA" sz="2400" b="1" dirty="0" smtClean="0">
                <a:solidFill>
                  <a:srgbClr val="00CC00"/>
                </a:solidFill>
              </a:rPr>
              <a:t> </a:t>
            </a:r>
            <a:r>
              <a:rPr lang="uk-UA" sz="2400" b="1" dirty="0" smtClean="0">
                <a:solidFill>
                  <a:srgbClr val="000000"/>
                </a:solidFill>
              </a:rPr>
              <a:t>нерівності були вірні?</a:t>
            </a:r>
            <a:endParaRPr lang="uk-UA" sz="2400" b="1" dirty="0">
              <a:solidFill>
                <a:srgbClr val="000000"/>
              </a:solidFill>
            </a:endParaRPr>
          </a:p>
        </p:txBody>
      </p:sp>
      <p:pic>
        <p:nvPicPr>
          <p:cNvPr id="3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39752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1268760"/>
            <a:ext cx="3384376" cy="841623"/>
          </a:xfrm>
          <a:prstGeom prst="rect">
            <a:avLst/>
          </a:prstGeom>
          <a:noFill/>
        </p:spPr>
      </p:pic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1412776"/>
            <a:ext cx="432048" cy="648072"/>
          </a:xfrm>
          <a:prstGeom prst="rect">
            <a:avLst/>
          </a:prstGeom>
          <a:noFill/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1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2276872"/>
            <a:ext cx="2952328" cy="769615"/>
          </a:xfrm>
          <a:prstGeom prst="rect">
            <a:avLst/>
          </a:prstGeom>
          <a:noFill/>
        </p:spPr>
      </p:pic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1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304" y="2420888"/>
            <a:ext cx="432048" cy="553591"/>
          </a:xfrm>
          <a:prstGeom prst="rect">
            <a:avLst/>
          </a:prstGeom>
          <a:noFill/>
        </p:spPr>
      </p:pic>
      <p:sp>
        <p:nvSpPr>
          <p:cNvPr id="72716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1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429000"/>
            <a:ext cx="2736304" cy="841623"/>
          </a:xfrm>
          <a:prstGeom prst="rect">
            <a:avLst/>
          </a:prstGeom>
          <a:noFill/>
        </p:spPr>
      </p:pic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20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3501008"/>
            <a:ext cx="324991" cy="625599"/>
          </a:xfrm>
          <a:prstGeom prst="rect">
            <a:avLst/>
          </a:prstGeom>
          <a:noFill/>
        </p:spPr>
      </p:pic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2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52451E-6 L -0.32292 -0.0053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6 0.00162 L -0.58282 -0.00878 " pathEditMode="relative" ptsTypes="AA">
                                      <p:cBhvr>
                                        <p:cTn id="47" dur="20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52 0.00694 L -0.57674 0.00694 " pathEditMode="relative" ptsTypes="AA">
                                      <p:cBhvr>
                                        <p:cTn id="63" dur="20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005" y="14312"/>
            <a:ext cx="2636007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Порівняй: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8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196752"/>
            <a:ext cx="2664296" cy="864096"/>
          </a:xfrm>
          <a:prstGeom prst="rect">
            <a:avLst/>
          </a:prstGeom>
          <a:noFill/>
        </p:spPr>
      </p:pic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060848"/>
            <a:ext cx="1959099" cy="697607"/>
          </a:xfrm>
          <a:prstGeom prst="rect">
            <a:avLst/>
          </a:prstGeom>
          <a:noFill/>
        </p:spPr>
      </p:pic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49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832" y="2132856"/>
            <a:ext cx="2038350" cy="625599"/>
          </a:xfrm>
          <a:prstGeom prst="rect">
            <a:avLst/>
          </a:prstGeom>
          <a:noFill/>
        </p:spPr>
      </p:pic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0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2060848"/>
            <a:ext cx="1885950" cy="648072"/>
          </a:xfrm>
          <a:prstGeom prst="rect">
            <a:avLst/>
          </a:prstGeom>
          <a:noFill/>
        </p:spPr>
      </p:pic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79512" y="2924945"/>
            <a:ext cx="856895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b="1" dirty="0" smtClean="0">
                <a:solidFill>
                  <a:srgbClr val="000000"/>
                </a:solidFill>
              </a:rPr>
              <a:t>Заміни зірочки цифрами так, щоб</a:t>
            </a:r>
            <a:r>
              <a:rPr lang="uk-UA" sz="2800" b="1" dirty="0" smtClean="0">
                <a:solidFill>
                  <a:srgbClr val="00CC00"/>
                </a:solidFill>
              </a:rPr>
              <a:t> </a:t>
            </a:r>
            <a:r>
              <a:rPr lang="uk-UA" sz="2800" b="1" dirty="0" smtClean="0">
                <a:solidFill>
                  <a:srgbClr val="000000"/>
                </a:solidFill>
              </a:rPr>
              <a:t>порівняння було          виконано</a:t>
            </a:r>
            <a:r>
              <a:rPr lang="uk-UA" sz="2800" b="1" dirty="0" smtClean="0">
                <a:solidFill>
                  <a:srgbClr val="00CC00"/>
                </a:solidFill>
              </a:rPr>
              <a:t> </a:t>
            </a:r>
            <a:r>
              <a:rPr lang="uk-UA" sz="2800" b="1" dirty="0" smtClean="0">
                <a:solidFill>
                  <a:srgbClr val="000000"/>
                </a:solidFill>
              </a:rPr>
              <a:t>правильно:</a:t>
            </a:r>
            <a:endParaRPr lang="uk-UA" sz="2800" b="1" dirty="0">
              <a:solidFill>
                <a:srgbClr val="000000"/>
              </a:solidFill>
            </a:endParaRP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07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4077072"/>
            <a:ext cx="2276475" cy="792088"/>
          </a:xfrm>
          <a:prstGeom prst="rect">
            <a:avLst/>
          </a:prstGeom>
          <a:noFill/>
        </p:spPr>
      </p:pic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1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10" name="Picture 2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1" y="4293096"/>
            <a:ext cx="288032" cy="576064"/>
          </a:xfrm>
          <a:prstGeom prst="rect">
            <a:avLst/>
          </a:prstGeom>
          <a:noFill/>
        </p:spPr>
      </p:pic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1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13" name="Picture 2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4077072"/>
            <a:ext cx="2400300" cy="864096"/>
          </a:xfrm>
          <a:prstGeom prst="rect">
            <a:avLst/>
          </a:prstGeom>
          <a:noFill/>
        </p:spPr>
      </p:pic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16" name="Picture 2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9" y="4941168"/>
            <a:ext cx="288031" cy="720080"/>
          </a:xfrm>
          <a:prstGeom prst="rect">
            <a:avLst/>
          </a:prstGeom>
          <a:noFill/>
        </p:spPr>
      </p:pic>
      <p:sp>
        <p:nvSpPr>
          <p:cNvPr id="63518" name="Rectangle 30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2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26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29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532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31" name="Picture 4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22476" y="2132856"/>
            <a:ext cx="321524" cy="576064"/>
          </a:xfrm>
          <a:prstGeom prst="rect">
            <a:avLst/>
          </a:prstGeom>
          <a:noFill/>
        </p:spPr>
      </p:pic>
      <p:pic>
        <p:nvPicPr>
          <p:cNvPr id="68" name="Picture 4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20472" y="1340768"/>
            <a:ext cx="323528" cy="576064"/>
          </a:xfrm>
          <a:prstGeom prst="rect">
            <a:avLst/>
          </a:prstGeom>
          <a:noFill/>
        </p:spPr>
      </p:pic>
      <p:sp>
        <p:nvSpPr>
          <p:cNvPr id="63535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3534" name="Picture 4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11524" y="4077072"/>
            <a:ext cx="321524" cy="576064"/>
          </a:xfrm>
          <a:prstGeom prst="rect">
            <a:avLst/>
          </a:prstGeom>
          <a:noFill/>
        </p:spPr>
      </p:pic>
      <p:pic>
        <p:nvPicPr>
          <p:cNvPr id="72" name="Picture 4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48464" y="3140968"/>
            <a:ext cx="251520" cy="576064"/>
          </a:xfrm>
          <a:prstGeom prst="rect">
            <a:avLst/>
          </a:prstGeom>
          <a:noFill/>
        </p:spPr>
      </p:pic>
      <p:sp>
        <p:nvSpPr>
          <p:cNvPr id="63538" name="Rectangle 5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1268760"/>
            <a:ext cx="2304256" cy="625599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60432" y="4797152"/>
            <a:ext cx="296405" cy="553591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5445224"/>
            <a:ext cx="2533650" cy="936104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0" name="Picture 3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72400" y="5877272"/>
            <a:ext cx="288031" cy="6976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3650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3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08 -0.0104 L -0.48785 -0.39847 " pathEditMode="relative" ptsTypes="AA">
                                      <p:cBhvr>
                                        <p:cTn id="28" dur="2000" fill="hold"/>
                                        <p:tgtEl>
                                          <p:spTgt spid="635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96 -0.00879 L -0.17361 -0.51226 " pathEditMode="relative" ptsTypes="AA">
                                      <p:cBhvr>
                                        <p:cTn id="43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52 -2.96022E-7 L -0.82882 0.1154 " pathEditMode="relative" ptsTypes="AA">
                                      <p:cBhvr>
                                        <p:cTn id="5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53469E-6 L -0.5257 -0.1468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71 -2.7012E-6 L -0.23021 -0.0104 " pathEditMode="relative" ptsTypes="AA">
                                      <p:cBhvr>
                                        <p:cTn id="88" dur="2000" fill="hold"/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953E-6 L -0.8033 -0.0208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2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63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66512E-6 L -0.15746 -0.12581 " pathEditMode="relative" rAng="0" ptsTypes="AA">
                                      <p:cBhvr>
                                        <p:cTn id="123" dur="2000" fill="hold"/>
                                        <p:tgtEl>
                                          <p:spTgt spid="63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5.2729E-7 L -0.56685 -0.05088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" y="-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 b="1" dirty="0">
                <a:solidFill>
                  <a:srgbClr val="000000"/>
                </a:solidFill>
              </a:rPr>
              <a:t>Записати дроби в порядку зростання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651500" y="3789363"/>
            <a:ext cx="1296988" cy="938212"/>
            <a:chOff x="249" y="2931"/>
            <a:chExt cx="817" cy="545"/>
          </a:xfrm>
        </p:grpSpPr>
        <p:sp>
          <p:nvSpPr>
            <p:cNvPr id="13343" name="Oval 21"/>
            <p:cNvSpPr>
              <a:spLocks noChangeArrowheads="1"/>
            </p:cNvSpPr>
            <p:nvPr/>
          </p:nvSpPr>
          <p:spPr bwMode="auto">
            <a:xfrm>
              <a:off x="249" y="2931"/>
              <a:ext cx="817" cy="545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4" name="Text Box 22"/>
            <p:cNvSpPr txBox="1">
              <a:spLocks noChangeArrowheads="1"/>
            </p:cNvSpPr>
            <p:nvPr/>
          </p:nvSpPr>
          <p:spPr bwMode="auto">
            <a:xfrm>
              <a:off x="249" y="3021"/>
              <a:ext cx="817" cy="30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b="1" dirty="0"/>
                <a:t>1,11</a:t>
              </a: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5364163" y="5373688"/>
            <a:ext cx="1657350" cy="647700"/>
            <a:chOff x="3379" y="3702"/>
            <a:chExt cx="1044" cy="408"/>
          </a:xfrm>
        </p:grpSpPr>
        <p:sp>
          <p:nvSpPr>
            <p:cNvPr id="13339" name="Oval 12"/>
            <p:cNvSpPr>
              <a:spLocks noChangeArrowheads="1"/>
            </p:cNvSpPr>
            <p:nvPr/>
          </p:nvSpPr>
          <p:spPr bwMode="auto">
            <a:xfrm>
              <a:off x="3379" y="3702"/>
              <a:ext cx="1044" cy="408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40" name="Text Box 24"/>
            <p:cNvSpPr txBox="1">
              <a:spLocks noChangeArrowheads="1"/>
            </p:cNvSpPr>
            <p:nvPr/>
          </p:nvSpPr>
          <p:spPr bwMode="auto">
            <a:xfrm>
              <a:off x="3651" y="3702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b="1" dirty="0"/>
                <a:t>11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3348038" y="5949950"/>
            <a:ext cx="2447925" cy="908050"/>
            <a:chOff x="1882" y="3748"/>
            <a:chExt cx="1542" cy="572"/>
          </a:xfrm>
        </p:grpSpPr>
        <p:sp>
          <p:nvSpPr>
            <p:cNvPr id="13337" name="Oval 17"/>
            <p:cNvSpPr>
              <a:spLocks noChangeArrowheads="1"/>
            </p:cNvSpPr>
            <p:nvPr/>
          </p:nvSpPr>
          <p:spPr bwMode="auto">
            <a:xfrm>
              <a:off x="1973" y="3748"/>
              <a:ext cx="1315" cy="572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 b="1" dirty="0"/>
            </a:p>
          </p:txBody>
        </p:sp>
        <p:sp>
          <p:nvSpPr>
            <p:cNvPr id="13338" name="Text Box 25"/>
            <p:cNvSpPr txBox="1">
              <a:spLocks noChangeArrowheads="1"/>
            </p:cNvSpPr>
            <p:nvPr/>
          </p:nvSpPr>
          <p:spPr bwMode="auto">
            <a:xfrm>
              <a:off x="1882" y="3838"/>
              <a:ext cx="154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b="1" dirty="0" smtClean="0"/>
                <a:t>    1,0000011</a:t>
              </a:r>
              <a:endParaRPr lang="uk-UA" sz="2800" b="1" dirty="0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7235825" y="5516563"/>
            <a:ext cx="1908175" cy="692150"/>
            <a:chOff x="4558" y="3884"/>
            <a:chExt cx="1202" cy="436"/>
          </a:xfrm>
        </p:grpSpPr>
        <p:sp>
          <p:nvSpPr>
            <p:cNvPr id="13335" name="Oval 14"/>
            <p:cNvSpPr>
              <a:spLocks noChangeArrowheads="1"/>
            </p:cNvSpPr>
            <p:nvPr/>
          </p:nvSpPr>
          <p:spPr bwMode="auto">
            <a:xfrm>
              <a:off x="4558" y="3884"/>
              <a:ext cx="1202" cy="436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6" name="Text Box 26"/>
            <p:cNvSpPr txBox="1">
              <a:spLocks noChangeArrowheads="1"/>
            </p:cNvSpPr>
            <p:nvPr/>
          </p:nvSpPr>
          <p:spPr bwMode="auto">
            <a:xfrm>
              <a:off x="4830" y="3884"/>
              <a:ext cx="49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b="1" dirty="0"/>
                <a:t>1,1</a:t>
              </a:r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7380288" y="4437063"/>
            <a:ext cx="1763712" cy="719137"/>
            <a:chOff x="4422" y="2931"/>
            <a:chExt cx="1111" cy="453"/>
          </a:xfrm>
        </p:grpSpPr>
        <p:sp>
          <p:nvSpPr>
            <p:cNvPr id="13333" name="Oval 15"/>
            <p:cNvSpPr>
              <a:spLocks noChangeArrowheads="1"/>
            </p:cNvSpPr>
            <p:nvPr/>
          </p:nvSpPr>
          <p:spPr bwMode="auto">
            <a:xfrm>
              <a:off x="4422" y="2931"/>
              <a:ext cx="1111" cy="453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4" name="Text Box 28"/>
            <p:cNvSpPr txBox="1">
              <a:spLocks noChangeArrowheads="1"/>
            </p:cNvSpPr>
            <p:nvPr/>
          </p:nvSpPr>
          <p:spPr bwMode="auto">
            <a:xfrm>
              <a:off x="4649" y="2931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b="1" dirty="0"/>
                <a:t>10,1</a:t>
              </a: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4067175" y="3716338"/>
            <a:ext cx="1298575" cy="1368425"/>
            <a:chOff x="2653" y="2432"/>
            <a:chExt cx="818" cy="862"/>
          </a:xfrm>
        </p:grpSpPr>
        <p:sp>
          <p:nvSpPr>
            <p:cNvPr id="13331" name="Oval 13"/>
            <p:cNvSpPr>
              <a:spLocks noChangeArrowheads="1"/>
            </p:cNvSpPr>
            <p:nvPr/>
          </p:nvSpPr>
          <p:spPr bwMode="auto">
            <a:xfrm>
              <a:off x="2744" y="2432"/>
              <a:ext cx="726" cy="862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2" name="Text Box 29"/>
            <p:cNvSpPr txBox="1">
              <a:spLocks noChangeArrowheads="1"/>
            </p:cNvSpPr>
            <p:nvPr/>
          </p:nvSpPr>
          <p:spPr bwMode="auto">
            <a:xfrm>
              <a:off x="2653" y="2659"/>
              <a:ext cx="81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dirty="0" smtClean="0">
                  <a:solidFill>
                    <a:srgbClr val="FFFF00"/>
                  </a:solidFill>
                </a:rPr>
                <a:t>  </a:t>
              </a:r>
              <a:r>
                <a:rPr lang="uk-UA" sz="2800" b="1" dirty="0" smtClean="0"/>
                <a:t>11 ,</a:t>
              </a:r>
              <a:r>
                <a:rPr lang="uk-UA" sz="2800" b="1" dirty="0"/>
                <a:t>01</a:t>
              </a:r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916238" y="4652963"/>
            <a:ext cx="1223962" cy="1223962"/>
            <a:chOff x="1338" y="3203"/>
            <a:chExt cx="771" cy="771"/>
          </a:xfrm>
        </p:grpSpPr>
        <p:sp>
          <p:nvSpPr>
            <p:cNvPr id="13329" name="Oval 11"/>
            <p:cNvSpPr>
              <a:spLocks noChangeArrowheads="1"/>
            </p:cNvSpPr>
            <p:nvPr/>
          </p:nvSpPr>
          <p:spPr bwMode="auto">
            <a:xfrm>
              <a:off x="1338" y="3203"/>
              <a:ext cx="726" cy="771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0" name="Text Box 30"/>
            <p:cNvSpPr txBox="1">
              <a:spLocks noChangeArrowheads="1"/>
            </p:cNvSpPr>
            <p:nvPr/>
          </p:nvSpPr>
          <p:spPr bwMode="auto">
            <a:xfrm>
              <a:off x="1338" y="3385"/>
              <a:ext cx="77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dirty="0"/>
                <a:t>0,11</a:t>
              </a: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1476375" y="6021388"/>
            <a:ext cx="1728788" cy="836612"/>
            <a:chOff x="476" y="3884"/>
            <a:chExt cx="953" cy="436"/>
          </a:xfrm>
        </p:grpSpPr>
        <p:sp>
          <p:nvSpPr>
            <p:cNvPr id="13327" name="Oval 16"/>
            <p:cNvSpPr>
              <a:spLocks noChangeArrowheads="1"/>
            </p:cNvSpPr>
            <p:nvPr/>
          </p:nvSpPr>
          <p:spPr bwMode="auto">
            <a:xfrm>
              <a:off x="476" y="3884"/>
              <a:ext cx="953" cy="436"/>
            </a:xfrm>
            <a:prstGeom prst="ellipse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8" name="Text Box 31"/>
            <p:cNvSpPr txBox="1">
              <a:spLocks noChangeArrowheads="1"/>
            </p:cNvSpPr>
            <p:nvPr/>
          </p:nvSpPr>
          <p:spPr bwMode="auto">
            <a:xfrm>
              <a:off x="567" y="3884"/>
              <a:ext cx="725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uk-UA" sz="2800" b="1" dirty="0" smtClean="0"/>
                <a:t>  1,01</a:t>
              </a:r>
              <a:endParaRPr lang="uk-UA" sz="2800" b="1" dirty="0"/>
            </a:p>
          </p:txBody>
        </p:sp>
      </p:grpSp>
      <p:sp>
        <p:nvSpPr>
          <p:cNvPr id="13324" name="Text Box 44"/>
          <p:cNvSpPr txBox="1">
            <a:spLocks noChangeArrowheads="1"/>
          </p:cNvSpPr>
          <p:nvPr/>
        </p:nvSpPr>
        <p:spPr bwMode="auto">
          <a:xfrm>
            <a:off x="323850" y="3789363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sp>
        <p:nvSpPr>
          <p:cNvPr id="13325" name="Text Box 46"/>
          <p:cNvSpPr txBox="1">
            <a:spLocks noChangeArrowheads="1"/>
          </p:cNvSpPr>
          <p:nvPr/>
        </p:nvSpPr>
        <p:spPr bwMode="auto">
          <a:xfrm>
            <a:off x="323850" y="37163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/>
          </a:p>
        </p:txBody>
      </p:sp>
      <p:pic>
        <p:nvPicPr>
          <p:cNvPr id="29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050" y="2771205"/>
            <a:ext cx="2687246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84 0.02639 L -0.31892 -0.4564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0" y="-2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21 0.00717 L -0.2441 -0.6333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00" y="-3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17299E-6 L 0.41736 -0.682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00" y="-3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00781 -0.6196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-3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0.22048 -0.18912 " pathEditMode="relative" ptsTypes="AA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6.66667E-6 L -0.00781 -0.09445 " pathEditMode="relative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7.40741E-6 L 0.21249 -0.07339 " pathEditMode="relative" ptsTypes="AA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05787 L 0.35451 0.2782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00" y="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3" name="Прямоугольник 5"/>
          <p:cNvSpPr>
            <a:spLocks noChangeArrowheads="1"/>
          </p:cNvSpPr>
          <p:nvPr/>
        </p:nvSpPr>
        <p:spPr bwMode="auto">
          <a:xfrm>
            <a:off x="0" y="2204864"/>
            <a:ext cx="9143999" cy="193899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Вивчити 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формули та означення квадрата і куба числа</a:t>
            </a: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( §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35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205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Виконати вправи (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подiбнi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змiстом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за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рiвнем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err="1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складностi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тих які розв’язувались у класі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№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1178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(3); №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1180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(2); №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1186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eaLnBrk="0" hangingPunct="0"/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1189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(2); </a:t>
            </a:r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додоткова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бажаючих №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1198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(4).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941168"/>
            <a:ext cx="4427984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7" descr="78ce56ae5fa75ac85e3ab5e321d88a9d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0"/>
            <a:ext cx="529208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3"/>
          <p:cNvSpPr>
            <a:spLocks noChangeArrowheads="1"/>
          </p:cNvSpPr>
          <p:nvPr/>
        </p:nvSpPr>
        <p:spPr bwMode="ltGray">
          <a:xfrm rot="5400000">
            <a:off x="-2422525" y="1711325"/>
            <a:ext cx="4824412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0">
            <a:gsLst>
              <a:gs pos="0">
                <a:schemeClr val="tx2">
                  <a:gamma/>
                  <a:tint val="45490"/>
                  <a:invGamma/>
                  <a:alpha val="60001"/>
                </a:schemeClr>
              </a:gs>
              <a:gs pos="100000">
                <a:schemeClr val="tx2">
                  <a:alpha val="60001"/>
                </a:schemeClr>
              </a:gs>
            </a:gsLst>
            <a:lin ang="0" scaled="1"/>
          </a:gradFill>
          <a:ln w="381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latin typeface="+mn-lt"/>
              <a:cs typeface="Times New Roman" pitchFamily="18" charset="0"/>
            </a:endParaRPr>
          </a:p>
        </p:txBody>
      </p:sp>
      <p:sp>
        <p:nvSpPr>
          <p:cNvPr id="7171" name="AutoShape 4"/>
          <p:cNvSpPr>
            <a:spLocks noChangeArrowheads="1"/>
          </p:cNvSpPr>
          <p:nvPr/>
        </p:nvSpPr>
        <p:spPr bwMode="gray">
          <a:xfrm>
            <a:off x="1979613" y="5373216"/>
            <a:ext cx="4967287" cy="95297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КОМПЕТЕНТНІСТЬ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2" name="AutoShape 5"/>
          <p:cNvSpPr>
            <a:spLocks noChangeArrowheads="1"/>
          </p:cNvSpPr>
          <p:nvPr/>
        </p:nvSpPr>
        <p:spPr bwMode="gray">
          <a:xfrm>
            <a:off x="2411413" y="4149725"/>
            <a:ext cx="4419600" cy="115093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ru-RU" sz="3600" dirty="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ОБДАРОВАНІСТЬ</a:t>
            </a:r>
            <a:endParaRPr lang="en-US" sz="3600" dirty="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3" name="AutoShape 7"/>
          <p:cNvSpPr>
            <a:spLocks noChangeArrowheads="1"/>
          </p:cNvSpPr>
          <p:nvPr/>
        </p:nvSpPr>
        <p:spPr bwMode="gray">
          <a:xfrm>
            <a:off x="2411413" y="2997200"/>
            <a:ext cx="4419600" cy="1079500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РАДІСТЬ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7174" name="AutoShape 8"/>
          <p:cNvSpPr>
            <a:spLocks noChangeArrowheads="1"/>
          </p:cNvSpPr>
          <p:nvPr/>
        </p:nvSpPr>
        <p:spPr bwMode="gray">
          <a:xfrm>
            <a:off x="2124075" y="1628775"/>
            <a:ext cx="4419600" cy="122396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3600">
                <a:solidFill>
                  <a:srgbClr val="002060"/>
                </a:solidFill>
                <a:latin typeface="Georgia" pitchFamily="18" charset="0"/>
                <a:cs typeface="Times New Roman" pitchFamily="18" charset="0"/>
              </a:rPr>
              <a:t>УСПІХ</a:t>
            </a:r>
            <a:endParaRPr lang="en-US" sz="3600">
              <a:solidFill>
                <a:srgbClr val="002060"/>
              </a:solidFill>
              <a:latin typeface="Georgia" pitchFamily="18" charset="0"/>
              <a:cs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754188" y="2392363"/>
            <a:ext cx="381000" cy="434975"/>
            <a:chOff x="2078" y="1680"/>
            <a:chExt cx="1615" cy="1615"/>
          </a:xfrm>
        </p:grpSpPr>
        <p:sp>
          <p:nvSpPr>
            <p:cNvPr id="7202" name="Oval 10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203" name="Oval 11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gray">
            <a:xfrm>
              <a:off x="2253" y="1857"/>
              <a:ext cx="1265" cy="1261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0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gray">
            <a:xfrm>
              <a:off x="2334" y="1933"/>
              <a:ext cx="1097" cy="1108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124075" y="3362325"/>
            <a:ext cx="381000" cy="381000"/>
            <a:chOff x="2078" y="1680"/>
            <a:chExt cx="1615" cy="1615"/>
          </a:xfrm>
        </p:grpSpPr>
        <p:sp>
          <p:nvSpPr>
            <p:cNvPr id="7196" name="Oval 17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7" name="Oval 18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0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201" name="Oval 2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057400" y="4500563"/>
            <a:ext cx="381000" cy="381000"/>
            <a:chOff x="2078" y="1680"/>
            <a:chExt cx="1615" cy="1615"/>
          </a:xfrm>
        </p:grpSpPr>
        <p:sp>
          <p:nvSpPr>
            <p:cNvPr id="7190" name="Oval 3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91" name="Oval 3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93" name="Oval 3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682750" y="5384800"/>
            <a:ext cx="355600" cy="381000"/>
            <a:chOff x="2078" y="1680"/>
            <a:chExt cx="1615" cy="1615"/>
          </a:xfrm>
        </p:grpSpPr>
        <p:sp>
          <p:nvSpPr>
            <p:cNvPr id="7184" name="Oval 3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7185" name="Oval 3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gray">
            <a:xfrm>
              <a:off x="2251" y="1855"/>
              <a:ext cx="1262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7" name="Oval 4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gray">
            <a:xfrm>
              <a:off x="2338" y="1936"/>
              <a:ext cx="1096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800" b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189" name="Oval 4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E35E23"/>
                </a:gs>
                <a:gs pos="100000">
                  <a:srgbClr val="6E2E11"/>
                </a:gs>
              </a:gsLst>
              <a:lin ang="2700000" scaled="1"/>
            </a:gradFill>
            <a:ln w="38100" algn="ctr">
              <a:solidFill>
                <a:srgbClr val="FFC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0"/>
                </a:spcBef>
              </a:pPr>
              <a:endParaRPr lang="ru-RU" sz="1800" b="0">
                <a:latin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46" name="Прямоугольник 45"/>
          <p:cNvSpPr/>
          <p:nvPr/>
        </p:nvSpPr>
        <p:spPr>
          <a:xfrm>
            <a:off x="1000100" y="2093443"/>
            <a:ext cx="622285" cy="110454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ru-RU" sz="5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285852" y="2952705"/>
            <a:ext cx="652744" cy="110207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endParaRPr lang="ru-RU" sz="5400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285852" y="3754375"/>
            <a:ext cx="729688" cy="11538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0066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endParaRPr lang="ru-RU" sz="5400" spc="50" dirty="0">
              <a:ln w="11430"/>
              <a:solidFill>
                <a:srgbClr val="0066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4621609"/>
            <a:ext cx="614272" cy="114522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5400" spc="50" dirty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5400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79" descr="сова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127776" y="692696"/>
            <a:ext cx="201622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7171" grpId="0" animBg="1"/>
      <p:bldP spid="7172" grpId="0" animBg="1"/>
      <p:bldP spid="7173" grpId="0" animBg="1"/>
      <p:bldP spid="7174" grpId="0" animBg="1"/>
      <p:bldP spid="46" grpId="0"/>
      <p:bldP spid="47" grpId="0"/>
      <p:bldP spid="48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5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611560" y="1412776"/>
            <a:ext cx="381000" cy="381000"/>
            <a:chOff x="2078" y="1680"/>
            <a:chExt cx="1615" cy="1615"/>
          </a:xfrm>
          <a:solidFill>
            <a:srgbClr val="FF0000"/>
          </a:solidFill>
        </p:grpSpPr>
        <p:sp>
          <p:nvSpPr>
            <p:cNvPr id="23592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3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Oval 56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95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1" name="Oval 58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97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1979712" y="2852936"/>
            <a:ext cx="381000" cy="381000"/>
            <a:chOff x="2078" y="1680"/>
            <a:chExt cx="1615" cy="1615"/>
          </a:xfrm>
          <a:solidFill>
            <a:srgbClr val="FFFF00"/>
          </a:solidFill>
        </p:grpSpPr>
        <p:sp>
          <p:nvSpPr>
            <p:cNvPr id="23580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1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" name="Oval 70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83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5" name="Oval 72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85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1259632" y="5517232"/>
            <a:ext cx="525016" cy="381000"/>
            <a:chOff x="2078" y="1680"/>
            <a:chExt cx="1615" cy="1615"/>
          </a:xfrm>
          <a:solidFill>
            <a:srgbClr val="002060"/>
          </a:solidFill>
        </p:grpSpPr>
        <p:sp>
          <p:nvSpPr>
            <p:cNvPr id="23574" name="Oval 75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pFill/>
            <a:ln w="57150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5" name="Oval 76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77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77" name="Oval 78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32" name="Oval 79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579" name="Oval 80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43" name="AutoShape 50"/>
          <p:cNvSpPr>
            <a:spLocks noChangeArrowheads="1"/>
          </p:cNvSpPr>
          <p:nvPr/>
        </p:nvSpPr>
        <p:spPr bwMode="gray">
          <a:xfrm>
            <a:off x="2411760" y="3068960"/>
            <a:ext cx="6732240" cy="154357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i="1" dirty="0" smtClean="0"/>
              <a:t>Розвивати обчислювальні навички, пам’ять,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i="1" dirty="0" smtClean="0"/>
              <a:t> логічне мислення;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i="1" dirty="0" smtClean="0"/>
              <a:t>математичну компетентність</a:t>
            </a:r>
            <a:endParaRPr lang="uk-UA" sz="2400" i="1" dirty="0"/>
          </a:p>
        </p:txBody>
      </p:sp>
      <p:sp>
        <p:nvSpPr>
          <p:cNvPr id="23566" name="Заголовок 48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76470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Мета уроку: </a:t>
            </a:r>
            <a:endParaRPr lang="ru-RU" dirty="0" smtClean="0"/>
          </a:p>
        </p:txBody>
      </p:sp>
      <p:pic>
        <p:nvPicPr>
          <p:cNvPr id="23567" name="Picture 4" descr="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8938"/>
            <a:ext cx="1652588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AutoShape 52"/>
          <p:cNvSpPr>
            <a:spLocks noChangeArrowheads="1"/>
          </p:cNvSpPr>
          <p:nvPr/>
        </p:nvSpPr>
        <p:spPr bwMode="gray">
          <a:xfrm>
            <a:off x="1619673" y="764704"/>
            <a:ext cx="7524328" cy="1584176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b="1" i="1" dirty="0" smtClean="0"/>
              <a:t>Вчити  порівнювати десяткові дроби;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b="1" i="1" dirty="0" smtClean="0"/>
              <a:t>Ввести поняття більшого і меншого</a:t>
            </a:r>
          </a:p>
          <a:p>
            <a:pPr marL="273050" indent="-27305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ü"/>
            </a:pPr>
            <a:r>
              <a:rPr lang="uk-UA" sz="2400" b="1" i="1" dirty="0" smtClean="0"/>
              <a:t> десяткового дробу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AutoShape 48"/>
          <p:cNvSpPr>
            <a:spLocks noChangeArrowheads="1"/>
          </p:cNvSpPr>
          <p:nvPr/>
        </p:nvSpPr>
        <p:spPr bwMode="gray">
          <a:xfrm>
            <a:off x="1907704" y="5013176"/>
            <a:ext cx="6120680" cy="144016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Виховувати культуру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математичних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міркувань.</a:t>
            </a:r>
          </a:p>
          <a:p>
            <a:pPr algn="l" eaLnBrk="0" hangingPunct="0">
              <a:lnSpc>
                <a:spcPct val="100000"/>
              </a:lnSpc>
              <a:spcBef>
                <a:spcPct val="0"/>
              </a:spcBef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Розвивати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пам’ять.Бажання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вчитися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5" grpId="0" animBg="1"/>
      <p:bldP spid="43" grpId="0" animBg="1"/>
      <p:bldP spid="23566" grpId="0" animBg="1"/>
      <p:bldP spid="47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0" y="0"/>
            <a:ext cx="4572000" cy="830997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ru-RU" sz="4800" b="1" dirty="0">
                <a:solidFill>
                  <a:schemeClr val="tx1"/>
                </a:solidFill>
              </a:rPr>
              <a:t>Тип уроку </a:t>
            </a:r>
            <a:r>
              <a:rPr lang="uk-UA" sz="4800" b="1" dirty="0">
                <a:solidFill>
                  <a:schemeClr val="tx1"/>
                </a:solidFill>
              </a:rPr>
              <a:t>: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 rot="10831250" flipV="1">
            <a:off x="8204" y="1248683"/>
            <a:ext cx="6698308" cy="144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uk-UA" sz="4400" dirty="0"/>
              <a:t> </a:t>
            </a:r>
            <a:r>
              <a:rPr lang="uk-UA" sz="4400" dirty="0" smtClean="0"/>
              <a:t>Урок засвоєння нових знань.</a:t>
            </a:r>
            <a:endParaRPr lang="ru-RU" sz="4400" dirty="0"/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0" y="2924944"/>
            <a:ext cx="4787900" cy="769441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uk-UA" sz="4400" b="1" dirty="0">
                <a:solidFill>
                  <a:srgbClr val="FF0000"/>
                </a:solidFill>
              </a:rPr>
              <a:t>Обладнання</a:t>
            </a:r>
            <a:r>
              <a:rPr lang="ru-RU" sz="4400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0" y="3861048"/>
            <a:ext cx="6804248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304925" indent="-395288"/>
            <a:r>
              <a:rPr lang="ru-RU" sz="4400" b="1" dirty="0" err="1"/>
              <a:t>Мультимед</a:t>
            </a:r>
            <a:r>
              <a:rPr lang="uk-UA" sz="4400" b="1" dirty="0"/>
              <a:t>і</a:t>
            </a:r>
            <a:r>
              <a:rPr lang="ru-RU" sz="4400" b="1" dirty="0" err="1"/>
              <a:t>йна</a:t>
            </a:r>
            <a:r>
              <a:rPr lang="ru-RU" sz="4400" b="1" dirty="0"/>
              <a:t> </a:t>
            </a:r>
            <a:r>
              <a:rPr lang="ru-RU" sz="4400" b="1" dirty="0" err="1"/>
              <a:t>дошка</a:t>
            </a:r>
            <a:r>
              <a:rPr lang="uk-UA" sz="4400" b="1" dirty="0"/>
              <a:t>,проектор</a:t>
            </a:r>
            <a:r>
              <a:rPr lang="ru-RU" sz="4400" b="1" dirty="0"/>
              <a:t>,</a:t>
            </a:r>
          </a:p>
          <a:p>
            <a:pPr marL="1304925" indent="-395288"/>
            <a:r>
              <a:rPr lang="ru-RU" sz="4400" b="1" dirty="0" err="1"/>
              <a:t>креслярське</a:t>
            </a:r>
            <a:r>
              <a:rPr lang="ru-RU" sz="4400" b="1" dirty="0"/>
              <a:t> </a:t>
            </a:r>
            <a:r>
              <a:rPr lang="ru-RU" sz="4400" b="1" dirty="0" err="1"/>
              <a:t>приладдя</a:t>
            </a:r>
            <a:r>
              <a:rPr lang="ru-RU" sz="4400" b="1" dirty="0"/>
              <a:t>.</a:t>
            </a:r>
          </a:p>
        </p:txBody>
      </p:sp>
      <p:pic>
        <p:nvPicPr>
          <p:cNvPr id="13319" name="Picture 9" descr="4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861048"/>
            <a:ext cx="262731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0"/>
            <a:ext cx="2339752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08720"/>
            <a:ext cx="6588224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Пригадай:</a:t>
            </a:r>
            <a:endParaRPr lang="uk-UA" sz="5400" b="1" dirty="0">
              <a:ln w="1905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916832"/>
            <a:ext cx="6768752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0070C0"/>
                </a:solidFill>
              </a:rPr>
              <a:t>1.Як коротше записують дроби,знаменником яких є одиниця з кількома нулями?</a:t>
            </a:r>
            <a:endParaRPr lang="uk-UA" sz="2400" b="1" i="1" dirty="0">
              <a:solidFill>
                <a:srgbClr val="0070C0"/>
              </a:solidFill>
            </a:endParaRPr>
          </a:p>
        </p:txBody>
      </p:sp>
      <p:pic>
        <p:nvPicPr>
          <p:cNvPr id="7" name="Picture 4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2339752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0" y="1"/>
            <a:ext cx="6012160" cy="8367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“Бліц</a:t>
            </a:r>
            <a:r>
              <a:rPr kumimoji="0" lang="uk-UA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- опитування </a:t>
            </a:r>
            <a:endParaRPr kumimoji="0" lang="ru-RU" sz="4400" b="0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429000"/>
            <a:ext cx="651621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uk-UA" sz="2400" b="1" i="1" dirty="0" smtClean="0"/>
              <a:t>3. Як називають розряди десяткового дробу </a:t>
            </a:r>
          </a:p>
          <a:p>
            <a:pPr algn="r"/>
            <a:r>
              <a:rPr lang="uk-UA" sz="2400" b="1" i="1" dirty="0" smtClean="0"/>
              <a:t>( праворуч від коми)</a:t>
            </a:r>
            <a:endParaRPr lang="uk-UA" sz="2400" b="1" i="1" dirty="0" smtClean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365104"/>
            <a:ext cx="5364088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uk-UA" sz="2400" b="1" i="1" dirty="0" smtClean="0"/>
              <a:t>4.Як  зображають десяткові дроби на координатній прямі </a:t>
            </a:r>
            <a:r>
              <a:rPr lang="en-US" sz="2400" b="1" i="1" dirty="0" smtClean="0"/>
              <a:t>?</a:t>
            </a:r>
            <a:endParaRPr lang="uk-UA" sz="2400" b="1" i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79512" y="2708920"/>
            <a:ext cx="8784976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/>
              <a:t> </a:t>
            </a:r>
            <a:r>
              <a:rPr lang="uk-UA" sz="2800" b="1" dirty="0" smtClean="0"/>
              <a:t>2.Як називають такий запис дробу</a:t>
            </a:r>
            <a:r>
              <a:rPr lang="en-US" sz="2800" b="1" dirty="0" smtClean="0"/>
              <a:t>?</a:t>
            </a:r>
            <a:endParaRPr lang="ru-RU" sz="2800" b="1" dirty="0"/>
          </a:p>
        </p:txBody>
      </p:sp>
      <p:pic>
        <p:nvPicPr>
          <p:cNvPr id="16" name="Picture 9" descr="4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365104"/>
            <a:ext cx="3779912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7015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6156176" cy="9087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5.</a:t>
            </a:r>
            <a:r>
              <a:rPr kumimoji="0" lang="uk-UA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Запишіть</a:t>
            </a:r>
            <a:r>
              <a:rPr kumimoji="0" lang="uk-UA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CC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 вигляді десяткового дробу числа.</a:t>
            </a: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340768"/>
            <a:ext cx="6620181" cy="38779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а</a:t>
            </a:r>
            <a:r>
              <a:rPr lang="uk-UA" sz="2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) Три одиниці чотири десятих п</a:t>
            </a:r>
            <a:r>
              <a:rPr lang="en-US" sz="2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’</a:t>
            </a:r>
            <a:r>
              <a:rPr lang="uk-UA" sz="2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ять сотих.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140968"/>
            <a:ext cx="8748464" cy="3877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б</a:t>
            </a:r>
            <a:r>
              <a:rPr lang="uk-UA" sz="2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). Два десятки вісім одиниць одна сота дев`ять  тисячних.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941168"/>
            <a:ext cx="9144000" cy="3877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</a:t>
            </a:r>
            <a:r>
              <a:rPr lang="en-US" sz="2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)</a:t>
            </a:r>
            <a:r>
              <a:rPr lang="uk-UA" sz="2400" b="1" dirty="0" err="1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.Вісім</a:t>
            </a:r>
            <a:r>
              <a:rPr lang="uk-UA" sz="2400" b="1" dirty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сотень дев`ять  одиниць  сім  десятих  шість  тисячних.</a:t>
            </a:r>
          </a:p>
        </p:txBody>
      </p:sp>
      <p:pic>
        <p:nvPicPr>
          <p:cNvPr id="7" name="Picture 10" descr="C:\Users\PC\Pictures\29244027_199322847327173_66799125132004556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0"/>
            <a:ext cx="2699792" cy="29969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2627785" y="2132856"/>
            <a:ext cx="1368152" cy="646331"/>
          </a:xfrm>
          <a:prstGeom prst="rect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3,45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3" y="3861048"/>
            <a:ext cx="1728192" cy="646331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28,019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5460326"/>
            <a:ext cx="1800199" cy="646331"/>
          </a:xfrm>
          <a:prstGeom prst="rect">
            <a:avLst/>
          </a:prstGeom>
          <a:solidFill>
            <a:srgbClr val="FFC000"/>
          </a:solidFill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809,706</a:t>
            </a:r>
            <a:endParaRPr lang="ru-RU" sz="3600" b="1" dirty="0"/>
          </a:p>
        </p:txBody>
      </p:sp>
      <p:pic>
        <p:nvPicPr>
          <p:cNvPr id="11" name="Picture 8" descr="8f6b5ccd7fcd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373216"/>
            <a:ext cx="3923928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21088"/>
            <a:ext cx="1907704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9810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Виразіть у метрах і запишіть у вигляді десяткового</a:t>
            </a:r>
            <a:r>
              <a:rPr kumimoji="0" lang="uk-UA" sz="4000" b="1" i="1" u="none" strike="noStrike" kern="1200" cap="none" spc="0" normalizeH="0" baseline="0" noProof="0" smtClean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4000" b="1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дробу</a:t>
            </a:r>
            <a:endParaRPr kumimoji="0" lang="ru-RU" sz="40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124745"/>
            <a:ext cx="249184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1). 125</a:t>
            </a:r>
            <a:r>
              <a:rPr lang="uk-UA" sz="2400" b="1" dirty="0" smtClean="0"/>
              <a:t>  см. =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772816"/>
            <a:ext cx="249184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/>
              <a:t>2</a:t>
            </a:r>
            <a:r>
              <a:rPr lang="en-US" sz="2400" b="1" dirty="0" smtClean="0"/>
              <a:t>). 1</a:t>
            </a:r>
            <a:r>
              <a:rPr lang="uk-UA" sz="2400" b="1" dirty="0" smtClean="0"/>
              <a:t>6  см. =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19944" y="2492896"/>
            <a:ext cx="249184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/>
              <a:t>3</a:t>
            </a:r>
            <a:r>
              <a:rPr lang="en-US" sz="2400" b="1" dirty="0" smtClean="0"/>
              <a:t>). </a:t>
            </a:r>
            <a:r>
              <a:rPr lang="uk-UA" sz="2400" b="1" dirty="0" smtClean="0"/>
              <a:t>4дм.4см.   =</a:t>
            </a:r>
            <a:endParaRPr lang="ru-RU" sz="2400" b="1" dirty="0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4139952" y="3212976"/>
            <a:ext cx="2843212" cy="648841"/>
          </a:xfrm>
          <a:prstGeom prst="star24">
            <a:avLst>
              <a:gd name="adj" fmla="val 37468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0,02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2344" y="3284984"/>
            <a:ext cx="249184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/>
              <a:t>4</a:t>
            </a:r>
            <a:r>
              <a:rPr lang="en-US" sz="2400" b="1" dirty="0" smtClean="0"/>
              <a:t>). </a:t>
            </a:r>
            <a:r>
              <a:rPr lang="uk-UA" sz="2400" b="1" dirty="0"/>
              <a:t>2</a:t>
            </a:r>
            <a:r>
              <a:rPr lang="uk-UA" sz="2400" b="1" dirty="0" smtClean="0"/>
              <a:t>см.   =</a:t>
            </a:r>
            <a:endParaRPr lang="ru-RU" sz="2400" b="1" dirty="0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4211960" y="2420888"/>
            <a:ext cx="2987675" cy="720080"/>
          </a:xfrm>
          <a:prstGeom prst="star24">
            <a:avLst>
              <a:gd name="adj" fmla="val 37500"/>
            </a:avLst>
          </a:prstGeom>
          <a:solidFill>
            <a:srgbClr val="F0FC0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0,44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79712" y="4221088"/>
            <a:ext cx="2871936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/>
              <a:t>5</a:t>
            </a:r>
            <a:r>
              <a:rPr lang="en-US" sz="2400" b="1" dirty="0" smtClean="0"/>
              <a:t>). </a:t>
            </a:r>
            <a:r>
              <a:rPr lang="uk-UA" sz="2400" b="1" dirty="0" smtClean="0"/>
              <a:t>4 м.6дм.5см. =</a:t>
            </a:r>
            <a:endParaRPr lang="ru-RU" sz="2400" b="1" dirty="0"/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5580112" y="4221088"/>
            <a:ext cx="2771775" cy="719137"/>
          </a:xfrm>
          <a:prstGeom prst="star24">
            <a:avLst>
              <a:gd name="adj" fmla="val 37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uk-UA" sz="3200" b="1" dirty="0" smtClean="0"/>
              <a:t>4,65</a:t>
            </a:r>
            <a:endParaRPr lang="ru-RU" sz="3200" b="1" dirty="0"/>
          </a:p>
        </p:txBody>
      </p:sp>
      <p:sp>
        <p:nvSpPr>
          <p:cNvPr id="16" name="Облако 15"/>
          <p:cNvSpPr/>
          <p:nvPr/>
        </p:nvSpPr>
        <p:spPr>
          <a:xfrm>
            <a:off x="5580112" y="908720"/>
            <a:ext cx="2592288" cy="79208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1,25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Пятно 2 18"/>
          <p:cNvSpPr/>
          <p:nvPr/>
        </p:nvSpPr>
        <p:spPr>
          <a:xfrm>
            <a:off x="3779912" y="1556792"/>
            <a:ext cx="3312368" cy="914400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0,16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17032"/>
            <a:ext cx="2483768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39752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00808"/>
            <a:ext cx="8964488" cy="9787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</a:t>
            </a:r>
            <a:r>
              <a:rPr lang="uk-UA" sz="24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) якщо справа до десяткового дробу приписати один чи кілька нулів або </a:t>
            </a:r>
            <a:r>
              <a:rPr lang="uk-UA" sz="2400" b="1" dirty="0" err="1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відкикути</a:t>
            </a:r>
            <a:r>
              <a:rPr lang="uk-UA" sz="24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один чи кілька нулів, то отримаємо дріб,що </a:t>
            </a:r>
            <a:r>
              <a:rPr lang="uk-UA" sz="2400" b="1" dirty="0" err="1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дорівнюєданому</a:t>
            </a:r>
            <a:r>
              <a:rPr lang="uk-UA" sz="24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  <a:endParaRPr lang="uk-UA" sz="2400" b="1" dirty="0">
              <a:solidFill>
                <a:srgbClr val="0D0D0D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852936"/>
            <a:ext cx="8748464" cy="38779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1)</a:t>
            </a:r>
            <a:r>
              <a:rPr lang="uk-UA" sz="24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Наприклад : 7 = 7,00; 0,43 = 0,430; 1,0345 = 1,034500 .</a:t>
            </a:r>
            <a:endParaRPr lang="uk-UA" sz="2400" b="1" dirty="0">
              <a:solidFill>
                <a:srgbClr val="0D0D0D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3429000"/>
            <a:ext cx="673224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2</a:t>
            </a:r>
            <a:r>
              <a:rPr lang="uk-UA" sz="2800" b="1" dirty="0" smtClean="0">
                <a:solidFill>
                  <a:srgbClr val="CC00CC"/>
                </a:solidFill>
              </a:rPr>
              <a:t>)Із двох десяткових дробів більший  той, у якого </a:t>
            </a:r>
            <a:r>
              <a:rPr lang="uk-UA" sz="2800" b="1" dirty="0" smtClean="0">
                <a:solidFill>
                  <a:schemeClr val="tx1"/>
                </a:solidFill>
              </a:rPr>
              <a:t>ціла</a:t>
            </a:r>
            <a:r>
              <a:rPr lang="uk-UA" sz="2800" b="1" dirty="0" smtClean="0">
                <a:solidFill>
                  <a:srgbClr val="CC00CC"/>
                </a:solidFill>
              </a:rPr>
              <a:t> частина більша.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4509120"/>
            <a:ext cx="597666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uk-UA" sz="2800" b="1" u="sng" dirty="0" smtClean="0">
                <a:solidFill>
                  <a:srgbClr val="FF0066"/>
                </a:solidFill>
              </a:rPr>
              <a:t>Наприклад:</a:t>
            </a:r>
            <a:r>
              <a:rPr lang="uk-UA" sz="2800" b="1" dirty="0" smtClean="0">
                <a:solidFill>
                  <a:srgbClr val="00CC00"/>
                </a:solidFill>
              </a:rPr>
              <a:t>          </a:t>
            </a:r>
            <a:r>
              <a:rPr lang="uk-UA" sz="2800" b="1" dirty="0" smtClean="0">
                <a:solidFill>
                  <a:srgbClr val="CC00CC"/>
                </a:solidFill>
              </a:rPr>
              <a:t> 7,</a:t>
            </a:r>
            <a:r>
              <a:rPr lang="uk-UA" sz="2800" b="1" dirty="0" smtClean="0">
                <a:solidFill>
                  <a:srgbClr val="00CC00"/>
                </a:solidFill>
              </a:rPr>
              <a:t>97 &gt; </a:t>
            </a:r>
            <a:r>
              <a:rPr lang="uk-UA" sz="2800" b="1" dirty="0" smtClean="0"/>
              <a:t>6</a:t>
            </a:r>
            <a:r>
              <a:rPr lang="uk-UA" sz="2800" b="1" dirty="0" smtClean="0">
                <a:solidFill>
                  <a:srgbClr val="00CC00"/>
                </a:solidFill>
              </a:rPr>
              <a:t>,97</a:t>
            </a:r>
            <a:endParaRPr lang="uk-UA" sz="28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7" grpId="0" animBg="1"/>
      <p:bldP spid="8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01008"/>
            <a:ext cx="2687246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so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39752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00808"/>
            <a:ext cx="8964488" cy="12741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</a:t>
            </a:r>
            <a:r>
              <a:rPr lang="uk-UA" sz="24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) Якщо десяткові дроби мають рівні цілі части ,то більший буде той дріб,у якого більше число десятих;якщо число </a:t>
            </a:r>
            <a:r>
              <a:rPr lang="uk-UA" sz="2400" b="1" dirty="0" err="1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десятиходнакове</a:t>
            </a:r>
            <a:r>
              <a:rPr lang="uk-UA" sz="24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,то більшим буде той дріб,у якого більше число сотих,і т.д. .</a:t>
            </a:r>
            <a:endParaRPr lang="uk-UA" sz="2400" b="1" dirty="0">
              <a:solidFill>
                <a:srgbClr val="0D0D0D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3140968"/>
            <a:ext cx="6516216" cy="18651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3)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Наприклад </a:t>
            </a:r>
            <a:r>
              <a:rPr lang="uk-UA" sz="24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  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7,</a:t>
            </a:r>
            <a:r>
              <a:rPr lang="uk-U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5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  &gt; 7,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4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3;        1,0</a:t>
            </a:r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75 &lt; 1,0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4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75.</a:t>
            </a:r>
          </a:p>
          <a:p>
            <a:pPr>
              <a:lnSpc>
                <a:spcPct val="80000"/>
              </a:lnSpc>
              <a:defRPr/>
            </a:pP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81,07</a:t>
            </a:r>
            <a:r>
              <a:rPr lang="uk-UA" sz="3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6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5  &gt; 81,07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5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5 </a:t>
            </a:r>
            <a:r>
              <a:rPr lang="uk-UA" sz="3600" b="1" dirty="0" err="1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і.т.д</a:t>
            </a: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uk-UA" sz="36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</a:t>
            </a:r>
            <a:endParaRPr lang="uk-UA" sz="3600" b="1" dirty="0">
              <a:solidFill>
                <a:srgbClr val="0D0D0D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2744SlideId26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2125181318SlideId26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66123110SlideId27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607</Words>
  <Application>Microsoft Office PowerPoint</Application>
  <PresentationFormat>Экран (4:3)</PresentationFormat>
  <Paragraphs>100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Мета уроку: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123</cp:lastModifiedBy>
  <cp:revision>54</cp:revision>
  <dcterms:created xsi:type="dcterms:W3CDTF">2020-02-03T17:21:26Z</dcterms:created>
  <dcterms:modified xsi:type="dcterms:W3CDTF">2021-03-14T19:15:22Z</dcterms:modified>
</cp:coreProperties>
</file>