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37" autoAdjust="0"/>
  </p:normalViewPr>
  <p:slideViewPr>
    <p:cSldViewPr>
      <p:cViewPr>
        <p:scale>
          <a:sx n="62" d="100"/>
          <a:sy n="62" d="100"/>
        </p:scale>
        <p:origin x="-218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C3F59-2B0A-41C0-9325-5DAA864C7F5E}" type="datetimeFigureOut">
              <a:rPr lang="uk-UA" smtClean="0"/>
              <a:pPr/>
              <a:t>29.11.2021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2281A-90B7-4A7C-BB5A-DFE0527D7D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79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AB9A-EE88-497C-8687-7BC69F5B3D3D}" type="datetime1">
              <a:rPr lang="uk-UA" smtClean="0"/>
              <a:pPr/>
              <a:t>29.11.2021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3D20-895E-4D13-ACA1-7D5AB12B3EF0}" type="datetime1">
              <a:rPr lang="uk-UA" smtClean="0"/>
              <a:pPr/>
              <a:t>29.11.2021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7AB-4451-4B13-A9ED-B1BB24DA1451}" type="datetime1">
              <a:rPr lang="uk-UA" smtClean="0"/>
              <a:pPr/>
              <a:t>29.11.2021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F7C-D5BD-468A-9058-CFACD407BFCC}" type="datetime1">
              <a:rPr lang="uk-UA" smtClean="0"/>
              <a:pPr/>
              <a:t>29.11.2021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5FF0-3016-4496-9305-6283E1CBC323}" type="datetime1">
              <a:rPr lang="uk-UA" smtClean="0"/>
              <a:pPr/>
              <a:t>29.11.2021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FE22-7F0F-432E-A932-DF4667475634}" type="datetime1">
              <a:rPr lang="uk-UA" smtClean="0"/>
              <a:pPr/>
              <a:t>29.11.2021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07D9-CBC9-42E5-B4A7-B38DD20B4C2E}" type="datetime1">
              <a:rPr lang="uk-UA" smtClean="0"/>
              <a:pPr/>
              <a:t>29.11.2021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3549-A553-4AB0-A339-A11A2EF10AEA}" type="datetime1">
              <a:rPr lang="uk-UA" smtClean="0"/>
              <a:pPr/>
              <a:t>29.11.2021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A0B-289C-4088-B19A-2884C845D5FD}" type="datetime1">
              <a:rPr lang="uk-UA" smtClean="0"/>
              <a:pPr/>
              <a:t>29.11.2021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22A2-A6EE-4B3A-8884-1CA49C5AEE15}" type="datetime1">
              <a:rPr lang="uk-UA" smtClean="0"/>
              <a:pPr/>
              <a:t>29.11.2021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A326-0B15-4604-AA6B-713D44FCF743}" type="datetime1">
              <a:rPr lang="uk-UA" smtClean="0"/>
              <a:pPr/>
              <a:t>29.11.2021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6C0D-1F06-43B6-B562-ED97AF8CFD1B}" type="datetime1">
              <a:rPr lang="uk-UA" smtClean="0"/>
              <a:pPr/>
              <a:t>29.11.2021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52;\6&#1082;&#1083;\12\&#1064;&#1082;&#1110;&#1083;&#1100;&#1085;&#1072;%20&#1087;&#1110;&#1089;&#1085;&#1103;%20+%20&#1064;&#1082;&#1110;&#1083;&#1100;&#1085;&#1080;&#1081;%20&#1082;&#1086;&#1088;&#1072;&#1073;&#1077;&#1083;&#1100;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D:\&#1052;&#1052;\6&#1082;&#1083;\12\&#1082;&#1072;&#1085;&#1090;&#1072;&#1090;&#1072;\&#1040;&#1083;&#1077;&#1082;&#1089;&#1072;&#1085;&#1076;&#1088;%20&#1053;&#1077;&#1074;&#1089;&#1082;&#1080;&#1081;.&#1055;&#1088;&#1086;&#1077;&#1082;&#1090;%20&#1076;&#1083;&#1103;%20&#1091;&#1088;&#1086;&#1082;&#1072;%20&#1084;&#1091;&#1079;&#1083;&#1080;&#1090;&#1077;&#1088;&#1072;&#1090;&#1091;&#1088;&#1099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772816"/>
            <a:ext cx="5508104" cy="864096"/>
          </a:xfrm>
        </p:spPr>
        <p:txBody>
          <a:bodyPr/>
          <a:lstStyle/>
          <a:p>
            <a:r>
              <a:rPr lang="uk-UA" dirty="0" smtClean="0"/>
              <a:t>Знайомтесь: кантата.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72008"/>
          </a:xfrm>
        </p:spPr>
        <p:txBody>
          <a:bodyPr>
            <a:normAutofit fontScale="25000" lnSpcReduction="20000"/>
          </a:bodyPr>
          <a:lstStyle/>
          <a:p>
            <a:pPr algn="l"/>
            <a:endParaRPr lang="uk-UA" dirty="0" smtClean="0"/>
          </a:p>
        </p:txBody>
      </p:sp>
      <p:pic>
        <p:nvPicPr>
          <p:cNvPr id="4" name="Шкільна пісня + Шкільний кораб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40352" y="476672"/>
            <a:ext cx="304800" cy="304800"/>
          </a:xfrm>
          <a:prstGeom prst="rect">
            <a:avLst/>
          </a:prstGeom>
        </p:spPr>
      </p:pic>
      <p:pic>
        <p:nvPicPr>
          <p:cNvPr id="5" name="Рисунок 4" descr="NIR-P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052736"/>
            <a:ext cx="3468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Урок музичного мистецтва   6 кл.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творчого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до </a:t>
            </a:r>
            <a:r>
              <a:rPr lang="ru-RU" dirty="0" err="1" smtClean="0"/>
              <a:t>слухання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Содержимое 4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864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Розгляньте</a:t>
            </a:r>
            <a:r>
              <a:rPr lang="ru-RU" sz="2000" dirty="0" smtClean="0"/>
              <a:t> </a:t>
            </a:r>
            <a:r>
              <a:rPr lang="ru-RU" sz="2000" dirty="0" err="1" smtClean="0"/>
              <a:t>костюми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воїнів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Льодового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побоїща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кому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? </a:t>
            </a:r>
            <a:r>
              <a:rPr lang="ru-RU" sz="2000" dirty="0" err="1" smtClean="0"/>
              <a:t>Розпізнайте</a:t>
            </a:r>
            <a:r>
              <a:rPr lang="ru-RU" sz="2000" dirty="0" smtClean="0"/>
              <a:t> </a:t>
            </a:r>
            <a:r>
              <a:rPr lang="ru-RU" sz="2000" dirty="0" err="1" smtClean="0"/>
              <a:t>руського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воїна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воїна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Лівонського</a:t>
            </a:r>
            <a:endParaRPr lang="ru-RU" sz="2000" dirty="0" smtClean="0"/>
          </a:p>
          <a:p>
            <a:r>
              <a:rPr lang="ru-RU" sz="2000" dirty="0" err="1" smtClean="0"/>
              <a:t>німецького</a:t>
            </a:r>
            <a:r>
              <a:rPr lang="ru-RU" sz="2000" dirty="0" smtClean="0"/>
              <a:t> ордена. Яку </a:t>
            </a:r>
            <a:r>
              <a:rPr lang="ru-RU" sz="2000" dirty="0" err="1" smtClean="0"/>
              <a:t>воєнну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виставу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показали б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друзями</a:t>
            </a:r>
            <a:r>
              <a:rPr lang="ru-RU" sz="2000" dirty="0" smtClean="0"/>
              <a:t>? </a:t>
            </a:r>
            <a:r>
              <a:rPr lang="ru-RU" sz="2000" dirty="0" err="1" smtClean="0"/>
              <a:t>Музика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допоможе</a:t>
            </a:r>
            <a:r>
              <a:rPr lang="ru-RU" sz="2000" dirty="0" smtClean="0"/>
              <a:t> вам </a:t>
            </a:r>
            <a:r>
              <a:rPr lang="ru-RU" sz="2000" dirty="0" err="1" smtClean="0"/>
              <a:t>скласти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власний</a:t>
            </a:r>
            <a:r>
              <a:rPr lang="ru-RU" sz="2000" dirty="0" smtClean="0"/>
              <a:t> сюжет.</a:t>
            </a:r>
            <a:endParaRPr lang="uk-UA" sz="2000" dirty="0"/>
          </a:p>
        </p:txBody>
      </p:sp>
      <p:pic>
        <p:nvPicPr>
          <p:cNvPr id="6" name="Рисунок 5" descr="knyaz-oleksandr-nevskiy-molitva-do-svyatogo_7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420888"/>
            <a:ext cx="5429250" cy="3248025"/>
          </a:xfrm>
          <a:prstGeom prst="rect">
            <a:avLst/>
          </a:prstGeom>
        </p:spPr>
      </p:pic>
      <p:pic>
        <p:nvPicPr>
          <p:cNvPr id="7" name="Рисунок 6" descr="kartinki_bitva_nevskaja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852936"/>
            <a:ext cx="5148064" cy="386104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Узагальнення вивченого матеріалу. Рефлексія.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• Про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музичний</a:t>
            </a:r>
            <a:r>
              <a:rPr lang="ru-RU" dirty="0" smtClean="0"/>
              <a:t> жанр </a:t>
            </a:r>
            <a:r>
              <a:rPr lang="ru-RU" dirty="0" err="1" smtClean="0"/>
              <a:t>ішлося</a:t>
            </a:r>
            <a:r>
              <a:rPr lang="ru-RU" dirty="0" smtClean="0"/>
              <a:t> на </a:t>
            </a:r>
            <a:r>
              <a:rPr lang="ru-RU" dirty="0" err="1" smtClean="0"/>
              <a:t>уроці</a:t>
            </a:r>
            <a:r>
              <a:rPr lang="ru-RU" dirty="0" smtClean="0"/>
              <a:t>?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об’єднані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жанрі</a:t>
            </a:r>
            <a:r>
              <a:rPr lang="ru-RU" dirty="0" smtClean="0"/>
              <a:t>?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Розкажіть</a:t>
            </a:r>
            <a:r>
              <a:rPr lang="ru-RU" dirty="0" smtClean="0"/>
              <a:t> про </a:t>
            </a:r>
            <a:r>
              <a:rPr lang="ru-RU" dirty="0" err="1" smtClean="0"/>
              <a:t>літературну</a:t>
            </a:r>
            <a:r>
              <a:rPr lang="ru-RU" dirty="0" smtClean="0"/>
              <a:t> та </a:t>
            </a:r>
            <a:r>
              <a:rPr lang="ru-RU" dirty="0" err="1" smtClean="0"/>
              <a:t>історичну</a:t>
            </a:r>
            <a:r>
              <a:rPr lang="ru-RU" dirty="0" smtClean="0"/>
              <a:t> основу </a:t>
            </a:r>
            <a:r>
              <a:rPr lang="ru-RU" dirty="0" err="1" smtClean="0"/>
              <a:t>музичного</a:t>
            </a:r>
            <a:r>
              <a:rPr lang="ru-RU" dirty="0" smtClean="0"/>
              <a:t>  </a:t>
            </a:r>
            <a:r>
              <a:rPr lang="uk-UA" dirty="0" smtClean="0"/>
              <a:t>твору С. Прокоф’єва.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героїчні</a:t>
            </a:r>
            <a:r>
              <a:rPr lang="ru-RU" dirty="0" smtClean="0"/>
              <a:t> твори в </a:t>
            </a:r>
            <a:r>
              <a:rPr lang="ru-RU" dirty="0" err="1" smtClean="0"/>
              <a:t>музиці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пам’ятаєте</a:t>
            </a:r>
            <a:r>
              <a:rPr lang="ru-RU" dirty="0" smtClean="0"/>
              <a:t>? </a:t>
            </a:r>
            <a:r>
              <a:rPr lang="ru-RU" dirty="0" err="1" smtClean="0"/>
              <a:t>Наведіть</a:t>
            </a:r>
            <a:r>
              <a:rPr lang="ru-RU" dirty="0" smtClean="0"/>
              <a:t> </a:t>
            </a:r>
            <a:r>
              <a:rPr lang="ru-RU" dirty="0" err="1" smtClean="0"/>
              <a:t>приклади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музичні</a:t>
            </a:r>
            <a:r>
              <a:rPr lang="ru-RU" dirty="0" smtClean="0"/>
              <a:t> </a:t>
            </a:r>
            <a:r>
              <a:rPr lang="ru-RU" dirty="0" err="1" smtClean="0"/>
              <a:t>колективи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у </a:t>
            </a:r>
            <a:r>
              <a:rPr lang="ru-RU" dirty="0" err="1" smtClean="0"/>
              <a:t>виконанні</a:t>
            </a:r>
            <a:r>
              <a:rPr lang="ru-RU" dirty="0" smtClean="0"/>
              <a:t> жанру</a:t>
            </a:r>
          </a:p>
          <a:p>
            <a:r>
              <a:rPr lang="uk-UA" dirty="0" smtClean="0"/>
              <a:t>кантати?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хорові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та </a:t>
            </a:r>
            <a:r>
              <a:rPr lang="ru-RU" dirty="0" err="1" smtClean="0"/>
              <a:t>музичні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вам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розпізнати</a:t>
            </a:r>
            <a:r>
              <a:rPr lang="ru-RU" dirty="0" smtClean="0"/>
              <a:t>  </a:t>
            </a:r>
            <a:r>
              <a:rPr lang="uk-UA" dirty="0" smtClean="0"/>
              <a:t>у творі С. Прокоф’єва?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08720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Бесіда</a:t>
            </a:r>
            <a:r>
              <a:rPr lang="ru-RU" sz="1600" dirty="0" smtClean="0"/>
              <a:t> з про кантату  композитора С. </a:t>
            </a:r>
            <a:r>
              <a:rPr lang="ru-RU" sz="1600" dirty="0" err="1" smtClean="0"/>
              <a:t>Прокоф’єва</a:t>
            </a:r>
            <a:r>
              <a:rPr lang="ru-RU" sz="1600" dirty="0" smtClean="0"/>
              <a:t>, </a:t>
            </a:r>
            <a:r>
              <a:rPr lang="ru-RU" sz="1600" dirty="0" err="1" smtClean="0"/>
              <a:t>зміст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літературної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історичної</a:t>
            </a:r>
            <a:r>
              <a:rPr lang="ru-RU" sz="1600" dirty="0"/>
              <a:t> </a:t>
            </a:r>
            <a:r>
              <a:rPr lang="ru-RU" sz="1600" dirty="0" err="1" smtClean="0"/>
              <a:t>основи</a:t>
            </a:r>
            <a:r>
              <a:rPr lang="ru-RU" sz="1600" dirty="0" smtClean="0"/>
              <a:t>.</a:t>
            </a:r>
            <a:endParaRPr lang="uk-UA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404664"/>
            <a:ext cx="3466728" cy="572149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4572000" cy="6093296"/>
          </a:xfrm>
        </p:spPr>
        <p:txBody>
          <a:bodyPr>
            <a:noAutofit/>
          </a:bodyPr>
          <a:lstStyle/>
          <a:p>
            <a:r>
              <a:rPr lang="uk-UA" sz="2000" dirty="0" smtClean="0"/>
              <a:t>5 квітня 1242 </a:t>
            </a:r>
            <a:r>
              <a:rPr lang="uk-UA" sz="2000" dirty="0" err="1" smtClean="0"/>
              <a:t>року'</a:t>
            </a:r>
            <a:r>
              <a:rPr lang="uk-UA" sz="2000" dirty="0" smtClean="0"/>
              <a:t> відбулося так зване Льодове побоїще — битва</a:t>
            </a:r>
          </a:p>
          <a:p>
            <a:r>
              <a:rPr lang="uk-UA" sz="2000" dirty="0" smtClean="0"/>
              <a:t>новгородців і </a:t>
            </a:r>
            <a:r>
              <a:rPr lang="uk-UA" sz="2000" dirty="0" err="1" smtClean="0"/>
              <a:t>володимирців</a:t>
            </a:r>
            <a:r>
              <a:rPr lang="uk-UA" sz="2000" dirty="0" smtClean="0"/>
              <a:t> під проводом Олександра Невського</a:t>
            </a:r>
          </a:p>
          <a:p>
            <a:r>
              <a:rPr lang="uk-UA" sz="2000" dirty="0" smtClean="0"/>
              <a:t>проти німецьких лицарів на льоду Чудського озера. На світанку лицарі-хрестоносці вишикувалися «клином», вістря якого було спрямоване на русичів. На флангах бойового строю розташувалися закуті у важкі лати лицарі, а посередині легкоозброєні воїни. Олександр Невський протиставив стереотипній тактиці хрестоносців нове розташування військ. Так, основні сили він зосередив не з центрі, а на флангах. Попереду розмістив передовий полк із легкої кінноти, лучників і пращників, а князівська кінна дружина ховалася в засідці за лівим флангом.</a:t>
            </a:r>
          </a:p>
        </p:txBody>
      </p:sp>
      <p:pic>
        <p:nvPicPr>
          <p:cNvPr id="1026" name="Picture 2" descr="http://www.nazarukvm.ru/img/photog2/thumbphoto1590x410x1x16777215_Ledov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644008" cy="6597352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3131840" cy="6858000"/>
          </a:xfrm>
        </p:spPr>
        <p:txBody>
          <a:bodyPr>
            <a:normAutofit/>
          </a:bodyPr>
          <a:lstStyle/>
          <a:p>
            <a:pPr algn="l"/>
            <a:r>
              <a:rPr lang="uk-UA" sz="1800" dirty="0" smtClean="0"/>
              <a:t>Обрана позиція була вигідна тим, що хрестоносці, котрі наступали з відкритого льоду, не мали можливості визначити розташування,</a:t>
            </a:r>
            <a:br>
              <a:rPr lang="uk-UA" sz="1800" dirty="0" smtClean="0"/>
            </a:br>
            <a:r>
              <a:rPr lang="uk-UA" sz="1800" dirty="0" smtClean="0"/>
              <a:t>чисельність і склад війська О. Невського. Таким чином, фланги руського бойового строю («крила») не дозволили ворогам розвинути успіх операції. Німецький «клин» виявився затиснутим. У цей час дружина Олександра завдала удару з тилу. Лід під вагою збитих у купу важко озброєних лицарів почав тріщати. Деяким лицарям вдалося прорвати  кільце оточення; вони намагалися врятуватися втечею, але багато з них потонуло.</a:t>
            </a:r>
            <a:endParaRPr lang="uk-UA" sz="1800" dirty="0"/>
          </a:p>
        </p:txBody>
      </p:sp>
      <p:pic>
        <p:nvPicPr>
          <p:cNvPr id="15362" name="Picture 2" descr="lermus: Сегодня печальная годовщ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7" y="0"/>
            <a:ext cx="5940153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15816" cy="6858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1800" dirty="0" smtClean="0"/>
              <a:t>Новгородці гнали втікачів по льоду Чудського озера аж до протилежного берега. Переслідування решток розбитого ворога поза полем бою було новим явищем у розвитку військового мистецтва. Знамените Льодове побоїще було описане у Новгородських літописах та «Римованій </a:t>
            </a:r>
            <a:r>
              <a:rPr lang="uk-UA" sz="1800" dirty="0" err="1" smtClean="0"/>
              <a:t>хроніці</a:t>
            </a:r>
            <a:r>
              <a:rPr lang="uk-UA" sz="1800" dirty="0" smtClean="0"/>
              <a:t>» (автор невідомий). Ця історична подія в усі часи хвилювала митців. Зокрема, вона знайшла відображення на картині В. </a:t>
            </a:r>
            <a:r>
              <a:rPr lang="uk-UA" sz="1800" dirty="0" err="1" smtClean="0"/>
              <a:t>Назарука</a:t>
            </a:r>
            <a:r>
              <a:rPr lang="uk-UA" sz="1800" dirty="0" smtClean="0"/>
              <a:t> та в музиці С. Прокоф’єва. Російський композитор С. Прокоф’єв написав кантату «Олександр Невський» на вірші В. </a:t>
            </a:r>
            <a:r>
              <a:rPr lang="uk-UA" sz="1800" dirty="0" err="1" smtClean="0"/>
              <a:t>Луговського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r>
              <a:rPr lang="uk-UA" sz="1800" dirty="0" smtClean="0"/>
              <a:t>Цей твір вважають вершиною лірико-епічного симфонізму в історії російської музики. Кантата складається із семи частин, кожна з яких є завершеним  номером.</a:t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6386" name="Picture 2" descr="Александр Невский: &quot;Не в силе Бог, но в правде!&quot; Федеральный Патриотический Вес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-7035"/>
            <a:ext cx="6084168" cy="6865035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5719"/>
            <a:ext cx="3563888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uk-UA" sz="1800" dirty="0" smtClean="0"/>
              <a:t>Розкажіть про особливості звучання хору в кантаті.</a:t>
            </a:r>
          </a:p>
          <a:p>
            <a:pPr marL="342900" indent="-342900">
              <a:buAutoNum type="arabicPeriod"/>
            </a:pPr>
            <a:r>
              <a:rPr lang="uk-UA" sz="1800" dirty="0" smtClean="0"/>
              <a:t>Які засоби музичної виразності допомогли вам уявити картину бою ?</a:t>
            </a:r>
          </a:p>
          <a:p>
            <a:pPr marL="342900" indent="-342900">
              <a:buAutoNum type="arabicPeriod"/>
            </a:pPr>
            <a:r>
              <a:rPr lang="uk-UA" sz="1800" dirty="0" smtClean="0"/>
              <a:t>Якими засобами композитор зумів передати мужність та героїзм руського народу ?</a:t>
            </a:r>
          </a:p>
          <a:p>
            <a:pPr marL="342900" indent="-342900">
              <a:buAutoNum type="arabicPeriod"/>
            </a:pPr>
            <a:r>
              <a:rPr lang="uk-UA" sz="1800" dirty="0" smtClean="0"/>
              <a:t>Які інструменти звучать у творі ?</a:t>
            </a:r>
          </a:p>
          <a:p>
            <a:pPr marL="342900" indent="-342900">
              <a:buAutoNum type="arabicPeriod"/>
            </a:pPr>
            <a:r>
              <a:rPr lang="uk-UA" sz="1800" dirty="0" smtClean="0"/>
              <a:t>Розкажіть про свої враження від прослуханого твору.</a:t>
            </a:r>
            <a:endParaRPr lang="uk-UA" sz="1800" dirty="0"/>
          </a:p>
        </p:txBody>
      </p:sp>
      <p:pic>
        <p:nvPicPr>
          <p:cNvPr id="5" name="Александр Невский.Проект для урока музлитератур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404664"/>
            <a:ext cx="5400599" cy="597666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0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uk-UA" dirty="0" smtClean="0"/>
              <a:t>Відомості про автора кантати.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73050"/>
            <a:ext cx="5400600" cy="6180286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Кантата (італ. </a:t>
            </a:r>
            <a:r>
              <a:rPr lang="en-US" b="1" i="1" dirty="0" smtClean="0"/>
              <a:t>cantata, </a:t>
            </a:r>
            <a:r>
              <a:rPr lang="uk-UA" b="1" i="1" dirty="0" smtClean="0"/>
              <a:t>від лат. </a:t>
            </a:r>
            <a:r>
              <a:rPr lang="en-US" b="1" i="1" dirty="0" smtClean="0"/>
              <a:t>canto — </a:t>
            </a:r>
            <a:r>
              <a:rPr lang="uk-UA" b="1" i="1" dirty="0" smtClean="0"/>
              <a:t>співаю) — твір урочистого</a:t>
            </a:r>
          </a:p>
          <a:p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лірико-епічного</a:t>
            </a:r>
            <a:r>
              <a:rPr lang="ru-RU" dirty="0" smtClean="0"/>
              <a:t> характеру,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завершених</a:t>
            </a:r>
            <a:r>
              <a:rPr lang="ru-RU" dirty="0" smtClean="0"/>
              <a:t> </a:t>
            </a:r>
            <a:r>
              <a:rPr lang="ru-RU" dirty="0" err="1" smtClean="0"/>
              <a:t>номерів</a:t>
            </a:r>
            <a:r>
              <a:rPr lang="ru-RU" dirty="0" smtClean="0"/>
              <a:t>;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співаками-солістами</a:t>
            </a:r>
            <a:r>
              <a:rPr lang="ru-RU" dirty="0" smtClean="0"/>
              <a:t>, хором у </a:t>
            </a:r>
            <a:r>
              <a:rPr lang="ru-RU" dirty="0" err="1" smtClean="0"/>
              <a:t>супроводі</a:t>
            </a:r>
            <a:r>
              <a:rPr lang="ru-RU" dirty="0" smtClean="0"/>
              <a:t> оркестру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концертного </a:t>
            </a:r>
            <a:r>
              <a:rPr lang="ru-RU" dirty="0" err="1" smtClean="0"/>
              <a:t>виконання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Кантата в </a:t>
            </a:r>
            <a:r>
              <a:rPr lang="ru-RU" i="1" dirty="0" err="1" smtClean="0"/>
              <a:t>літературі</a:t>
            </a:r>
            <a:r>
              <a:rPr lang="ru-RU" i="1" dirty="0" smtClean="0"/>
              <a:t> — вид </a:t>
            </a:r>
            <a:r>
              <a:rPr lang="ru-RU" i="1" dirty="0" err="1" smtClean="0"/>
              <a:t>ліричної</a:t>
            </a:r>
            <a:r>
              <a:rPr lang="ru-RU" i="1" dirty="0" smtClean="0"/>
              <a:t> </a:t>
            </a:r>
            <a:r>
              <a:rPr lang="ru-RU" i="1" dirty="0" err="1" smtClean="0"/>
              <a:t>поезії</a:t>
            </a:r>
            <a:r>
              <a:rPr lang="ru-RU" i="1" dirty="0" smtClean="0"/>
              <a:t>, </a:t>
            </a:r>
            <a:r>
              <a:rPr lang="ru-RU" i="1" dirty="0" err="1" smtClean="0"/>
              <a:t>урочистий</a:t>
            </a:r>
            <a:r>
              <a:rPr lang="ru-RU" i="1" dirty="0" smtClean="0"/>
              <a:t> </a:t>
            </a:r>
            <a:r>
              <a:rPr lang="ru-RU" i="1" dirty="0" err="1" smtClean="0"/>
              <a:t>бага</a:t>
            </a:r>
            <a:r>
              <a:rPr lang="uk-UA" dirty="0" err="1" smtClean="0"/>
              <a:t>точастинний</a:t>
            </a:r>
            <a:r>
              <a:rPr lang="uk-UA" dirty="0" smtClean="0"/>
              <a:t> вірш.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3286001" cy="5145435"/>
          </a:xfrm>
        </p:spPr>
        <p:txBody>
          <a:bodyPr/>
          <a:lstStyle/>
          <a:p>
            <a:r>
              <a:rPr lang="ru-RU" b="1" dirty="0" err="1" smtClean="0"/>
              <a:t>Сергій</a:t>
            </a:r>
            <a:r>
              <a:rPr lang="ru-RU" b="1" dirty="0" smtClean="0"/>
              <a:t> </a:t>
            </a:r>
            <a:r>
              <a:rPr lang="ru-RU" b="1" dirty="0" err="1" smtClean="0"/>
              <a:t>Сергійович</a:t>
            </a:r>
            <a:r>
              <a:rPr lang="ru-RU" b="1" dirty="0" smtClean="0"/>
              <a:t> ПРОКОФ’ЄВ (1891 — 1953).</a:t>
            </a:r>
          </a:p>
          <a:p>
            <a:r>
              <a:rPr lang="ru-RU" dirty="0" err="1" smtClean="0"/>
              <a:t>Російський</a:t>
            </a:r>
            <a:r>
              <a:rPr lang="ru-RU" dirty="0" smtClean="0"/>
              <a:t> композитор, автор 8 опер, 7 </a:t>
            </a:r>
            <a:r>
              <a:rPr lang="ru-RU" dirty="0" err="1" smtClean="0"/>
              <a:t>балетів</a:t>
            </a:r>
            <a:r>
              <a:rPr lang="ru-RU" dirty="0" smtClean="0"/>
              <a:t>, 7 </a:t>
            </a:r>
            <a:r>
              <a:rPr lang="ru-RU" dirty="0" err="1" smtClean="0"/>
              <a:t>симфоній</a:t>
            </a:r>
            <a:r>
              <a:rPr lang="ru-RU" dirty="0" smtClean="0"/>
              <a:t>, </a:t>
            </a:r>
            <a:r>
              <a:rPr lang="ru-RU" dirty="0" err="1" smtClean="0"/>
              <a:t>багатьох</a:t>
            </a:r>
            <a:endParaRPr lang="ru-RU" dirty="0" smtClean="0"/>
          </a:p>
          <a:p>
            <a:r>
              <a:rPr lang="ru-RU" dirty="0" err="1" smtClean="0"/>
              <a:t>камерно-інструментальних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, кантат, </a:t>
            </a:r>
            <a:r>
              <a:rPr lang="ru-RU" dirty="0" err="1" smtClean="0"/>
              <a:t>вокально-симфонічних</a:t>
            </a:r>
            <a:r>
              <a:rPr lang="ru-RU" dirty="0" smtClean="0"/>
              <a:t> </a:t>
            </a:r>
            <a:r>
              <a:rPr lang="ru-RU" dirty="0" err="1" smtClean="0"/>
              <a:t>сюїт</a:t>
            </a:r>
            <a:endParaRPr lang="ru-RU" dirty="0" smtClean="0"/>
          </a:p>
          <a:p>
            <a:r>
              <a:rPr lang="uk-UA" dirty="0" smtClean="0"/>
              <a:t>та творів для оркестру.</a:t>
            </a:r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pic>
        <p:nvPicPr>
          <p:cNvPr id="6" name="Рисунок 5" descr="с. прокофь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576"/>
            <a:ext cx="3240360" cy="378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86001" cy="1008112"/>
          </a:xfrm>
        </p:spPr>
        <p:txBody>
          <a:bodyPr>
            <a:normAutofit/>
          </a:bodyPr>
          <a:lstStyle/>
          <a:p>
            <a:r>
              <a:rPr lang="uk-UA" dirty="0" smtClean="0"/>
              <a:t>Відомості про історію розвитку жанру  кантати в музичному мистецтві.</a:t>
            </a:r>
            <a:endParaRPr lang="uk-UA" dirty="0"/>
          </a:p>
        </p:txBody>
      </p:sp>
      <p:pic>
        <p:nvPicPr>
          <p:cNvPr id="5" name="Содержимое 4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11484" y="260648"/>
            <a:ext cx="4416491" cy="6120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355976" cy="5661248"/>
          </a:xfrm>
        </p:spPr>
        <p:txBody>
          <a:bodyPr>
            <a:normAutofit/>
          </a:bodyPr>
          <a:lstStyle/>
          <a:p>
            <a:r>
              <a:rPr lang="ru-RU" dirty="0" smtClean="0"/>
              <a:t>Жанр </a:t>
            </a:r>
            <a:r>
              <a:rPr lang="ru-RU" dirty="0" err="1" smtClean="0"/>
              <a:t>кантати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в </a:t>
            </a:r>
            <a:r>
              <a:rPr lang="ru-RU" dirty="0" err="1" smtClean="0"/>
              <a:t>Італії</a:t>
            </a:r>
            <a:r>
              <a:rPr lang="ru-RU" dirty="0" smtClean="0"/>
              <a:t>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XVII </a:t>
            </a:r>
            <a:r>
              <a:rPr lang="ru-RU" dirty="0" err="1" smtClean="0"/>
              <a:t>століття.Термін</a:t>
            </a:r>
            <a:r>
              <a:rPr lang="ru-RU" dirty="0" smtClean="0"/>
              <a:t> «кантата»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використав</a:t>
            </a:r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збірці</a:t>
            </a:r>
            <a:r>
              <a:rPr lang="ru-RU" dirty="0" smtClean="0"/>
              <a:t> «</a:t>
            </a:r>
            <a:r>
              <a:rPr lang="ru-RU" dirty="0" err="1" smtClean="0"/>
              <a:t>Кантати</a:t>
            </a:r>
            <a:r>
              <a:rPr lang="ru-RU" dirty="0" smtClean="0"/>
              <a:t> та </a:t>
            </a:r>
            <a:r>
              <a:rPr lang="ru-RU" dirty="0" err="1" smtClean="0"/>
              <a:t>арії</a:t>
            </a:r>
            <a:r>
              <a:rPr lang="ru-RU" dirty="0" smtClean="0"/>
              <a:t> на </a:t>
            </a:r>
            <a:r>
              <a:rPr lang="ru-RU" dirty="0" err="1" smtClean="0"/>
              <a:t>сольний</a:t>
            </a:r>
            <a:r>
              <a:rPr lang="ru-RU" dirty="0" smtClean="0"/>
              <a:t> голос» (1620) </a:t>
            </a:r>
            <a:r>
              <a:rPr lang="ru-RU" dirty="0" err="1" smtClean="0"/>
              <a:t>італійський</a:t>
            </a:r>
            <a:r>
              <a:rPr lang="ru-RU" dirty="0" smtClean="0"/>
              <a:t> композитор </a:t>
            </a:r>
            <a:r>
              <a:rPr lang="ru-RU" dirty="0" err="1" smtClean="0"/>
              <a:t>Алессандро</a:t>
            </a:r>
            <a:r>
              <a:rPr lang="ru-RU" dirty="0" smtClean="0"/>
              <a:t> </a:t>
            </a:r>
            <a:r>
              <a:rPr lang="ru-RU" dirty="0" err="1" smtClean="0"/>
              <a:t>Гранді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кантати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близькими</a:t>
            </a:r>
            <a:r>
              <a:rPr lang="ru-RU" dirty="0" smtClean="0"/>
              <a:t> до сонат — </a:t>
            </a:r>
            <a:r>
              <a:rPr lang="ru-RU" dirty="0" err="1" smtClean="0"/>
              <a:t>інструментальних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.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XVII ст. </a:t>
            </a:r>
            <a:r>
              <a:rPr lang="ru-RU" dirty="0" err="1" smtClean="0"/>
              <a:t>італійська</a:t>
            </a:r>
            <a:r>
              <a:rPr lang="ru-RU" dirty="0" smtClean="0"/>
              <a:t> кантата </a:t>
            </a:r>
            <a:r>
              <a:rPr lang="ru-RU" dirty="0" err="1" smtClean="0"/>
              <a:t>була</a:t>
            </a:r>
            <a:r>
              <a:rPr lang="ru-RU" dirty="0" smtClean="0"/>
              <a:t> сольною</a:t>
            </a:r>
          </a:p>
          <a:p>
            <a:r>
              <a:rPr lang="ru-RU" dirty="0" smtClean="0"/>
              <a:t>(голос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остинатним</a:t>
            </a:r>
            <a:r>
              <a:rPr lang="ru-RU" dirty="0" smtClean="0"/>
              <a:t> </a:t>
            </a:r>
            <a:r>
              <a:rPr lang="ru-RU" dirty="0" err="1" smtClean="0"/>
              <a:t>супроводом</a:t>
            </a:r>
            <a:r>
              <a:rPr lang="ru-RU" dirty="0" smtClean="0"/>
              <a:t>) та </a:t>
            </a:r>
            <a:r>
              <a:rPr lang="ru-RU" dirty="0" err="1" smtClean="0"/>
              <a:t>відрізнялася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арії</a:t>
            </a:r>
            <a:r>
              <a:rPr lang="ru-RU" dirty="0" smtClean="0"/>
              <a:t> </a:t>
            </a:r>
            <a:r>
              <a:rPr lang="ru-RU" dirty="0" err="1" smtClean="0"/>
              <a:t>наскрізнимрозвитком</a:t>
            </a:r>
            <a:r>
              <a:rPr lang="ru-RU" dirty="0" smtClean="0"/>
              <a:t> </a:t>
            </a:r>
            <a:r>
              <a:rPr lang="ru-RU" dirty="0" err="1" smtClean="0"/>
              <a:t>мелодії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куплета до куплета.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створювалися</a:t>
            </a:r>
            <a:r>
              <a:rPr lang="ru-RU" dirty="0" smtClean="0"/>
              <a:t> </a:t>
            </a:r>
            <a:r>
              <a:rPr lang="ru-RU" dirty="0" err="1" smtClean="0"/>
              <a:t>кантати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містили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арії</a:t>
            </a:r>
            <a:r>
              <a:rPr lang="ru-RU" dirty="0" smtClean="0"/>
              <a:t> да </a:t>
            </a:r>
            <a:r>
              <a:rPr lang="ru-RU" dirty="0" err="1" smtClean="0"/>
              <a:t>капо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’</a:t>
            </a:r>
            <a:r>
              <a:rPr lang="ru-RU" dirty="0" err="1" smtClean="0"/>
              <a:t>єднані</a:t>
            </a:r>
            <a:r>
              <a:rPr lang="ru-RU" dirty="0" smtClean="0"/>
              <a:t> речитативом.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кантати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близькі</a:t>
            </a:r>
            <a:r>
              <a:rPr lang="ru-RU" dirty="0" smtClean="0"/>
              <a:t> до </a:t>
            </a:r>
            <a:r>
              <a:rPr lang="ru-RU" dirty="0" err="1" smtClean="0"/>
              <a:t>оперних</a:t>
            </a:r>
            <a:r>
              <a:rPr lang="ru-RU" dirty="0" smtClean="0"/>
              <a:t> сцен.</a:t>
            </a:r>
          </a:p>
          <a:p>
            <a:r>
              <a:rPr lang="ru-RU" dirty="0" err="1" smtClean="0"/>
              <a:t>Розквіт</a:t>
            </a:r>
            <a:r>
              <a:rPr lang="ru-RU" dirty="0" smtClean="0"/>
              <a:t> </a:t>
            </a:r>
            <a:r>
              <a:rPr lang="ru-RU" dirty="0" err="1" smtClean="0"/>
              <a:t>італійської</a:t>
            </a:r>
            <a:r>
              <a:rPr lang="ru-RU" dirty="0" smtClean="0"/>
              <a:t> </a:t>
            </a:r>
            <a:r>
              <a:rPr lang="ru-RU" dirty="0" err="1" smtClean="0"/>
              <a:t>кантати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середини</a:t>
            </a:r>
            <a:r>
              <a:rPr lang="ru-RU" dirty="0" smtClean="0"/>
              <a:t> XVII ст.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пов’язаний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творчістю</a:t>
            </a:r>
            <a:r>
              <a:rPr lang="ru-RU" dirty="0" smtClean="0"/>
              <a:t> </a:t>
            </a:r>
            <a:r>
              <a:rPr lang="ru-RU" dirty="0" err="1" smtClean="0"/>
              <a:t>композиторів</a:t>
            </a:r>
            <a:r>
              <a:rPr lang="ru-RU" dirty="0" smtClean="0"/>
              <a:t> </a:t>
            </a:r>
            <a:r>
              <a:rPr lang="ru-RU" dirty="0" err="1" smtClean="0"/>
              <a:t>Джакомо</a:t>
            </a:r>
            <a:r>
              <a:rPr lang="ru-RU" dirty="0" smtClean="0"/>
              <a:t> </a:t>
            </a:r>
            <a:r>
              <a:rPr lang="ru-RU" dirty="0" err="1" smtClean="0"/>
              <a:t>Каріссімі</a:t>
            </a:r>
            <a:r>
              <a:rPr lang="ru-RU" dirty="0" smtClean="0"/>
              <a:t>, </a:t>
            </a:r>
            <a:r>
              <a:rPr lang="ru-RU" dirty="0" err="1" smtClean="0"/>
              <a:t>Алессандро</a:t>
            </a:r>
            <a:r>
              <a:rPr lang="ru-RU" dirty="0" smtClean="0"/>
              <a:t> </a:t>
            </a:r>
            <a:r>
              <a:rPr lang="ru-RU" dirty="0" err="1" smtClean="0"/>
              <a:t>Страделла</a:t>
            </a:r>
            <a:r>
              <a:rPr lang="ru-RU" dirty="0" smtClean="0"/>
              <a:t>, </a:t>
            </a:r>
            <a:r>
              <a:rPr lang="ru-RU" dirty="0" err="1" smtClean="0"/>
              <a:t>Алессандро</a:t>
            </a:r>
            <a:r>
              <a:rPr lang="ru-RU" dirty="0" smtClean="0"/>
              <a:t> </a:t>
            </a:r>
            <a:r>
              <a:rPr lang="ru-RU" dirty="0" err="1" smtClean="0"/>
              <a:t>Скарлатті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. </a:t>
            </a:r>
            <a:r>
              <a:rPr lang="ru-RU" dirty="0" err="1" smtClean="0"/>
              <a:t>Італійські</a:t>
            </a:r>
            <a:r>
              <a:rPr lang="ru-RU" dirty="0" smtClean="0"/>
              <a:t> </a:t>
            </a:r>
            <a:r>
              <a:rPr lang="ru-RU" dirty="0" err="1" smtClean="0"/>
              <a:t>кантати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світськими</a:t>
            </a:r>
            <a:r>
              <a:rPr lang="ru-RU" dirty="0" smtClean="0"/>
              <a:t>, а духовна кантата </a:t>
            </a:r>
            <a:r>
              <a:rPr lang="ru-RU" dirty="0" err="1" smtClean="0"/>
              <a:t>сформувалася</a:t>
            </a:r>
            <a:r>
              <a:rPr lang="ru-RU" dirty="0" smtClean="0"/>
              <a:t> в </a:t>
            </a:r>
            <a:r>
              <a:rPr lang="ru-RU" dirty="0" err="1" smtClean="0"/>
              <a:t>Німеччині</a:t>
            </a:r>
            <a:r>
              <a:rPr lang="ru-RU" dirty="0" smtClean="0"/>
              <a:t>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оркестром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солістами</a:t>
            </a:r>
            <a:r>
              <a:rPr lang="ru-RU" dirty="0" smtClean="0"/>
              <a:t>, в </a:t>
            </a:r>
            <a:r>
              <a:rPr lang="ru-RU" dirty="0" err="1" smtClean="0"/>
              <a:t>ній</a:t>
            </a:r>
            <a:r>
              <a:rPr lang="ru-RU" dirty="0" smtClean="0"/>
              <a:t> великого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набув</a:t>
            </a:r>
            <a:r>
              <a:rPr lang="ru-RU" dirty="0" smtClean="0"/>
              <a:t> хор. До жанру </a:t>
            </a:r>
            <a:r>
              <a:rPr lang="ru-RU" dirty="0" err="1" smtClean="0"/>
              <a:t>кантати</a:t>
            </a:r>
            <a:r>
              <a:rPr lang="ru-RU" dirty="0" smtClean="0"/>
              <a:t> </a:t>
            </a:r>
            <a:r>
              <a:rPr lang="ru-RU" dirty="0" err="1" smtClean="0"/>
              <a:t>звертались</a:t>
            </a:r>
            <a:r>
              <a:rPr lang="ru-RU" dirty="0" smtClean="0"/>
              <a:t> </a:t>
            </a:r>
            <a:r>
              <a:rPr lang="ru-RU" dirty="0" err="1" smtClean="0"/>
              <a:t>композитори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endParaRPr lang="ru-RU" dirty="0" smtClean="0"/>
          </a:p>
          <a:p>
            <a:r>
              <a:rPr lang="ru-RU" dirty="0" err="1" smtClean="0"/>
              <a:t>епох</a:t>
            </a:r>
            <a:r>
              <a:rPr lang="ru-RU" dirty="0" smtClean="0"/>
              <a:t>. </a:t>
            </a:r>
            <a:r>
              <a:rPr lang="ru-RU" dirty="0" err="1" smtClean="0"/>
              <a:t>Високохудожні</a:t>
            </a:r>
            <a:r>
              <a:rPr lang="ru-RU" dirty="0" smtClean="0"/>
              <a:t> </a:t>
            </a:r>
            <a:r>
              <a:rPr lang="ru-RU" dirty="0" err="1" smtClean="0"/>
              <a:t>зразки</a:t>
            </a:r>
            <a:r>
              <a:rPr lang="ru-RU" dirty="0" smtClean="0"/>
              <a:t> </a:t>
            </a:r>
            <a:r>
              <a:rPr lang="ru-RU" dirty="0" err="1" smtClean="0"/>
              <a:t>духовних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світських</a:t>
            </a:r>
            <a:r>
              <a:rPr lang="ru-RU" dirty="0" smtClean="0"/>
              <a:t> кантат створив </a:t>
            </a:r>
            <a:r>
              <a:rPr lang="ru-RU" dirty="0" err="1" smtClean="0"/>
              <a:t>Йоганн</a:t>
            </a:r>
            <a:r>
              <a:rPr lang="ru-RU" dirty="0" smtClean="0"/>
              <a:t> Себастьян Бах.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творчому</a:t>
            </a:r>
            <a:r>
              <a:rPr lang="ru-RU" dirty="0" smtClean="0"/>
              <a:t> </a:t>
            </a:r>
            <a:r>
              <a:rPr lang="ru-RU" dirty="0" err="1" smtClean="0"/>
              <a:t>доробку</a:t>
            </a:r>
            <a:r>
              <a:rPr lang="ru-RU" dirty="0" smtClean="0"/>
              <a:t> — </a:t>
            </a:r>
            <a:r>
              <a:rPr lang="ru-RU" dirty="0" err="1" smtClean="0"/>
              <a:t>понад</a:t>
            </a:r>
            <a:r>
              <a:rPr lang="ru-RU" dirty="0" smtClean="0"/>
              <a:t> 300 </a:t>
            </a:r>
            <a:r>
              <a:rPr lang="ru-RU" dirty="0" err="1" smtClean="0"/>
              <a:t>духовних</a:t>
            </a:r>
            <a:r>
              <a:rPr lang="ru-RU" dirty="0" smtClean="0"/>
              <a:t>  кантат, 24 </a:t>
            </a:r>
            <a:r>
              <a:rPr lang="ru-RU" dirty="0" err="1" smtClean="0"/>
              <a:t>світські</a:t>
            </a:r>
            <a:r>
              <a:rPr lang="ru-RU" dirty="0" smtClean="0"/>
              <a:t> («</a:t>
            </a:r>
            <a:r>
              <a:rPr lang="ru-RU" dirty="0" err="1" smtClean="0"/>
              <a:t>Кавова</a:t>
            </a:r>
            <a:r>
              <a:rPr lang="ru-RU" dirty="0" smtClean="0"/>
              <a:t>», «</a:t>
            </a:r>
            <a:r>
              <a:rPr lang="ru-RU" dirty="0" err="1" smtClean="0"/>
              <a:t>Селянська</a:t>
            </a:r>
            <a:r>
              <a:rPr lang="ru-RU" dirty="0" smtClean="0"/>
              <a:t>», «</a:t>
            </a:r>
            <a:r>
              <a:rPr lang="ru-RU" dirty="0" err="1" smtClean="0"/>
              <a:t>Мисливська</a:t>
            </a:r>
            <a:r>
              <a:rPr lang="ru-RU" dirty="0" smtClean="0"/>
              <a:t>»),</a:t>
            </a:r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Содержимое 4" descr="The-Gracias-Choir-Christmas-Cant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60648"/>
            <a:ext cx="5111750" cy="30750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3286001" cy="576064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композиторів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кантати</a:t>
            </a:r>
            <a:r>
              <a:rPr lang="ru-RU" sz="2000" dirty="0" smtClean="0"/>
              <a:t> писали</a:t>
            </a:r>
          </a:p>
          <a:p>
            <a:r>
              <a:rPr lang="ru-RU" sz="2000" dirty="0" smtClean="0"/>
              <a:t>С. </a:t>
            </a:r>
            <a:r>
              <a:rPr lang="ru-RU" sz="2000" dirty="0" err="1" smtClean="0"/>
              <a:t>Рахманінов</a:t>
            </a:r>
            <a:r>
              <a:rPr lang="ru-RU" sz="2000" dirty="0" smtClean="0"/>
              <a:t> — «</a:t>
            </a:r>
            <a:r>
              <a:rPr lang="ru-RU" sz="2000" dirty="0" err="1" smtClean="0"/>
              <a:t>Дзвони</a:t>
            </a:r>
            <a:r>
              <a:rPr lang="ru-RU" sz="2000" dirty="0" smtClean="0"/>
              <a:t>»; М. </a:t>
            </a:r>
            <a:r>
              <a:rPr lang="ru-RU" sz="2000" dirty="0" err="1" smtClean="0"/>
              <a:t>Вербицький</a:t>
            </a:r>
            <a:r>
              <a:rPr lang="ru-RU" sz="2000" dirty="0" smtClean="0"/>
              <a:t> — «</a:t>
            </a:r>
            <a:r>
              <a:rPr lang="ru-RU" sz="2000" dirty="0" err="1" smtClean="0"/>
              <a:t>Заповіт</a:t>
            </a:r>
            <a:r>
              <a:rPr lang="ru-RU" sz="2000" dirty="0" smtClean="0"/>
              <a:t>», М. Лисенко — «</a:t>
            </a:r>
            <a:r>
              <a:rPr lang="ru-RU" sz="2000" dirty="0" err="1" smtClean="0"/>
              <a:t>Б’ють</a:t>
            </a:r>
            <a:r>
              <a:rPr lang="ru-RU" sz="2000" dirty="0" smtClean="0"/>
              <a:t> пороги»</a:t>
            </a:r>
          </a:p>
          <a:p>
            <a:r>
              <a:rPr lang="ru-RU" sz="2000" dirty="0" smtClean="0"/>
              <a:t>, «На </a:t>
            </a:r>
            <a:r>
              <a:rPr lang="ru-RU" sz="2000" dirty="0" err="1" smtClean="0"/>
              <a:t>вічну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пам’ять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Котляревському</a:t>
            </a:r>
            <a:r>
              <a:rPr lang="ru-RU" sz="2000" dirty="0" smtClean="0"/>
              <a:t>», «</a:t>
            </a:r>
            <a:r>
              <a:rPr lang="ru-RU" sz="2000" dirty="0" err="1" smtClean="0"/>
              <a:t>Радуйся,ниво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неполитая</a:t>
            </a:r>
            <a:r>
              <a:rPr lang="ru-RU" sz="2000" dirty="0" smtClean="0"/>
              <a:t>»;</a:t>
            </a:r>
          </a:p>
          <a:p>
            <a:r>
              <a:rPr lang="ru-RU" sz="2000" dirty="0" smtClean="0"/>
              <a:t> Д. </a:t>
            </a:r>
            <a:r>
              <a:rPr lang="ru-RU" sz="2000" dirty="0" err="1" smtClean="0"/>
              <a:t>Сочинський</a:t>
            </a:r>
            <a:r>
              <a:rPr lang="ru-RU" sz="2000" dirty="0" smtClean="0"/>
              <a:t> — «</a:t>
            </a:r>
            <a:r>
              <a:rPr lang="ru-RU" sz="2000" dirty="0" err="1" smtClean="0"/>
              <a:t>Лічу</a:t>
            </a:r>
            <a:r>
              <a:rPr lang="ru-RU" sz="2000" dirty="0" smtClean="0"/>
              <a:t> в </a:t>
            </a:r>
            <a:r>
              <a:rPr lang="ru-RU" sz="2000" dirty="0" err="1" smtClean="0"/>
              <a:t>неволі</a:t>
            </a:r>
            <a:r>
              <a:rPr lang="ru-RU" sz="2000" dirty="0" smtClean="0"/>
              <a:t>», «</a:t>
            </a:r>
            <a:r>
              <a:rPr lang="ru-RU" sz="2000" dirty="0" err="1" smtClean="0"/>
              <a:t>Дніпро</a:t>
            </a:r>
            <a:r>
              <a:rPr lang="ru-RU" sz="2000" dirty="0" smtClean="0"/>
              <a:t> реве»;</a:t>
            </a:r>
          </a:p>
          <a:p>
            <a:r>
              <a:rPr lang="ru-RU" sz="2000" dirty="0" smtClean="0"/>
              <a:t>К. </a:t>
            </a:r>
            <a:r>
              <a:rPr lang="ru-RU" sz="2000" dirty="0" err="1" smtClean="0"/>
              <a:t>Стеценко</a:t>
            </a:r>
            <a:r>
              <a:rPr lang="ru-RU" sz="2000" dirty="0" smtClean="0"/>
              <a:t> — «</a:t>
            </a:r>
            <a:r>
              <a:rPr lang="ru-RU" sz="2000" dirty="0" err="1" smtClean="0"/>
              <a:t>Шевченкові</a:t>
            </a:r>
            <a:r>
              <a:rPr lang="ru-RU" sz="2000" dirty="0" smtClean="0"/>
              <a:t>» та </a:t>
            </a:r>
            <a:r>
              <a:rPr lang="ru-RU" sz="2000" dirty="0" err="1" smtClean="0"/>
              <a:t>інші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6" name="Рисунок 5" descr="a46867b7a9be2cf71bbd6550b8b67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621847"/>
            <a:ext cx="5303912" cy="301023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творчого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до </a:t>
            </a:r>
            <a:r>
              <a:rPr lang="ru-RU" dirty="0" err="1" smtClean="0"/>
              <a:t>слухання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Содержимое 4" descr="6322362f5d48b552888ceb92921deac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91009"/>
            <a:ext cx="5111750" cy="42171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523426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Послухайте</a:t>
            </a:r>
            <a:r>
              <a:rPr lang="ru-RU" dirty="0" smtClean="0"/>
              <a:t> </a:t>
            </a:r>
            <a:r>
              <a:rPr lang="ru-RU" dirty="0" err="1" smtClean="0"/>
              <a:t>музику</a:t>
            </a:r>
            <a:r>
              <a:rPr lang="ru-RU" dirty="0" smtClean="0"/>
              <a:t> С. </a:t>
            </a:r>
            <a:r>
              <a:rPr lang="ru-RU" dirty="0" err="1" smtClean="0"/>
              <a:t>Прокоф’єва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раз.</a:t>
            </a:r>
          </a:p>
          <a:p>
            <a:r>
              <a:rPr lang="ru-RU" dirty="0" smtClean="0"/>
              <a:t>1.  </a:t>
            </a:r>
            <a:r>
              <a:rPr lang="ru-RU" dirty="0" err="1" smtClean="0"/>
              <a:t>Візьміть</a:t>
            </a:r>
            <a:r>
              <a:rPr lang="ru-RU" dirty="0" smtClean="0"/>
              <a:t> </a:t>
            </a:r>
            <a:r>
              <a:rPr lang="ru-RU" dirty="0" err="1" smtClean="0"/>
              <a:t>пензлик</a:t>
            </a:r>
            <a:r>
              <a:rPr lang="ru-RU" dirty="0" smtClean="0"/>
              <a:t>, </a:t>
            </a:r>
            <a:r>
              <a:rPr lang="ru-RU" dirty="0" err="1" smtClean="0"/>
              <a:t>фарби</a:t>
            </a:r>
            <a:endParaRPr lang="ru-RU" dirty="0" smtClean="0"/>
          </a:p>
          <a:p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. Намалюйте картину бою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лицарів</a:t>
            </a:r>
            <a:r>
              <a:rPr lang="ru-RU" dirty="0" smtClean="0"/>
              <a:t> та </a:t>
            </a:r>
            <a:r>
              <a:rPr lang="ru-RU" dirty="0" err="1" smtClean="0"/>
              <a:t>руських</a:t>
            </a:r>
            <a:r>
              <a:rPr lang="ru-RU" dirty="0" smtClean="0"/>
              <a:t> </a:t>
            </a:r>
            <a:r>
              <a:rPr lang="ru-RU" dirty="0" err="1" smtClean="0"/>
              <a:t>воїнів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Придумайте </a:t>
            </a:r>
            <a:r>
              <a:rPr lang="ru-RU" dirty="0" err="1" smtClean="0"/>
              <a:t>назву</a:t>
            </a:r>
            <a:r>
              <a:rPr lang="ru-RU" dirty="0" smtClean="0"/>
              <a:t> своему живописному </a:t>
            </a:r>
            <a:r>
              <a:rPr lang="ru-RU" dirty="0" err="1" smtClean="0"/>
              <a:t>твору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Спробуйте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dirty="0" smtClean="0"/>
              <a:t> </a:t>
            </a:r>
            <a:r>
              <a:rPr lang="ru-RU" dirty="0" err="1" smtClean="0"/>
              <a:t>вірш</a:t>
            </a:r>
            <a:r>
              <a:rPr lang="ru-RU" dirty="0" smtClean="0"/>
              <a:t> про </a:t>
            </a:r>
            <a:r>
              <a:rPr lang="ru-RU" dirty="0" err="1" smtClean="0"/>
              <a:t>героїв</a:t>
            </a:r>
            <a:r>
              <a:rPr lang="ru-RU" dirty="0" smtClean="0"/>
              <a:t> бою, </a:t>
            </a:r>
            <a:r>
              <a:rPr lang="ru-RU" dirty="0" err="1" smtClean="0"/>
              <a:t>використавши</a:t>
            </a:r>
            <a:r>
              <a:rPr lang="ru-RU" dirty="0" smtClean="0"/>
              <a:t> </a:t>
            </a:r>
            <a:r>
              <a:rPr lang="ru-RU" dirty="0" err="1" smtClean="0"/>
              <a:t>рими</a:t>
            </a:r>
            <a:r>
              <a:rPr lang="ru-RU" dirty="0" smtClean="0"/>
              <a:t>: </a:t>
            </a:r>
            <a:r>
              <a:rPr lang="ru-RU" i="1" dirty="0" err="1" smtClean="0"/>
              <a:t>воїни</a:t>
            </a:r>
            <a:endParaRPr lang="ru-RU" i="1" dirty="0" smtClean="0"/>
          </a:p>
          <a:p>
            <a:r>
              <a:rPr lang="uk-UA" i="1" dirty="0" smtClean="0"/>
              <a:t>озброєні, герої відважні, лід тріщав, перемогу обіцяв, або придумайте</a:t>
            </a:r>
          </a:p>
          <a:p>
            <a:r>
              <a:rPr lang="ru-RU" dirty="0" err="1" smtClean="0"/>
              <a:t>власні</a:t>
            </a:r>
            <a:r>
              <a:rPr lang="ru-RU" dirty="0" smtClean="0"/>
              <a:t>. </a:t>
            </a:r>
            <a:r>
              <a:rPr lang="ru-RU" dirty="0" err="1" smtClean="0"/>
              <a:t>Стежте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 </a:t>
            </a:r>
            <a:r>
              <a:rPr lang="ru-RU" dirty="0" err="1" smtClean="0"/>
              <a:t>вірша</a:t>
            </a:r>
            <a:r>
              <a:rPr lang="ru-RU" dirty="0" smtClean="0"/>
              <a:t> </a:t>
            </a:r>
            <a:r>
              <a:rPr lang="ru-RU" dirty="0" err="1" smtClean="0"/>
              <a:t>збігався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настроєм</a:t>
            </a:r>
            <a:r>
              <a:rPr lang="ru-RU" dirty="0" smtClean="0"/>
              <a:t> хору.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Уявіть</a:t>
            </a:r>
            <a:r>
              <a:rPr lang="ru-RU" dirty="0" smtClean="0"/>
              <a:t> себе </a:t>
            </a:r>
            <a:r>
              <a:rPr lang="ru-RU" dirty="0" err="1" smtClean="0"/>
              <a:t>кінорежисером</a:t>
            </a:r>
            <a:r>
              <a:rPr lang="ru-RU" dirty="0" smtClean="0"/>
              <a:t>. </a:t>
            </a:r>
            <a:r>
              <a:rPr lang="ru-RU" dirty="0" err="1" smtClean="0"/>
              <a:t>Створіть</a:t>
            </a:r>
            <a:r>
              <a:rPr lang="ru-RU" dirty="0" smtClean="0"/>
              <a:t> сюжет ролика на </a:t>
            </a:r>
            <a:r>
              <a:rPr lang="ru-RU" dirty="0" err="1" smtClean="0"/>
              <a:t>музику</a:t>
            </a:r>
            <a:endParaRPr lang="ru-RU" dirty="0" smtClean="0"/>
          </a:p>
          <a:p>
            <a:r>
              <a:rPr lang="ru-RU" dirty="0" smtClean="0"/>
              <a:t>хору «Вставайте, люди русские». </a:t>
            </a:r>
            <a:r>
              <a:rPr lang="ru-RU" dirty="0" err="1" smtClean="0"/>
              <a:t>Розкажіть</a:t>
            </a:r>
            <a:r>
              <a:rPr lang="ru-RU" dirty="0" smtClean="0"/>
              <a:t> про </a:t>
            </a:r>
            <a:r>
              <a:rPr lang="ru-RU" dirty="0" err="1" smtClean="0"/>
              <a:t>цей</a:t>
            </a:r>
            <a:r>
              <a:rPr lang="ru-RU" dirty="0" smtClean="0"/>
              <a:t> сюжет </a:t>
            </a:r>
            <a:r>
              <a:rPr lang="ru-RU" dirty="0" err="1" smtClean="0"/>
              <a:t>друзям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Уважно</a:t>
            </a:r>
            <a:r>
              <a:rPr lang="ru-RU" dirty="0" smtClean="0"/>
              <a:t> </a:t>
            </a:r>
            <a:r>
              <a:rPr lang="ru-RU" dirty="0" err="1" smtClean="0"/>
              <a:t>розгляньте</a:t>
            </a:r>
            <a:r>
              <a:rPr lang="ru-RU" dirty="0" smtClean="0"/>
              <a:t>- </a:t>
            </a:r>
            <a:r>
              <a:rPr lang="ru-RU" dirty="0" err="1" smtClean="0"/>
              <a:t>репродукції</a:t>
            </a:r>
            <a:r>
              <a:rPr lang="ru-RU" dirty="0" smtClean="0"/>
              <a:t> картин.  </a:t>
            </a:r>
            <a:r>
              <a:rPr lang="ru-RU" dirty="0" err="1" smtClean="0"/>
              <a:t>Доберіть</a:t>
            </a:r>
            <a:r>
              <a:rPr lang="ru-RU" dirty="0" smtClean="0"/>
              <a:t> до них </a:t>
            </a:r>
            <a:r>
              <a:rPr lang="ru-RU" dirty="0" err="1" smtClean="0"/>
              <a:t>музику</a:t>
            </a:r>
            <a:endParaRPr lang="ru-RU" dirty="0" smtClean="0"/>
          </a:p>
          <a:p>
            <a:r>
              <a:rPr lang="ru-RU" dirty="0" err="1" smtClean="0"/>
              <a:t>з-поміж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ми </a:t>
            </a:r>
            <a:r>
              <a:rPr lang="ru-RU" dirty="0" err="1" smtClean="0"/>
              <a:t>слухали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904</Words>
  <Application>Microsoft Office PowerPoint</Application>
  <PresentationFormat>Экран (4:3)</PresentationFormat>
  <Paragraphs>68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Знайомтесь: кантата.</vt:lpstr>
      <vt:lpstr>Бесіда з про кантату  композитора С. Прокоф’єва, зміст літературної та історичної основи.</vt:lpstr>
      <vt:lpstr>Обрана позиція була вигідна тим, що хрестоносці, котрі наступали з відкритого льоду, не мали можливості визначити розташування, чисельність і склад війська О. Невського. Таким чином, фланги руського бойового строю («крила») не дозволили ворогам розвинути успіх операції. Німецький «клин» виявився затиснутим. У цей час дружина Олександра завдала удару з тилу. Лід під вагою збитих у купу важко озброєних лицарів почав тріщати. Деяким лицарям вдалося прорвати  кільце оточення; вони намагалися врятуватися втечею, але багато з них потонуло.</vt:lpstr>
      <vt:lpstr>Новгородці гнали втікачів по льоду Чудського озера аж до протилежного берега. Переслідування решток розбитого ворога поза полем бою було новим явищем у розвитку військового мистецтва. Знамените Льодове побоїще було описане у Новгородських літописах та «Римованій хроніці» (автор невідомий). Ця історична подія в усі часи хвилювала митців. Зокрема, вона знайшла відображення на картині В. Назарука та в музиці С. Прокоф’єва. Російський композитор С. Прокоф’єв написав кантату «Олександр Невський» на вірші В. Луговського. Цей твір вважають вершиною лірико-епічного симфонізму в історії російської музики. Кантата складається із семи частин, кожна з яких є завершеним  номером. </vt:lpstr>
      <vt:lpstr>Презентация PowerPoint</vt:lpstr>
      <vt:lpstr>Відомості про автора кантати.</vt:lpstr>
      <vt:lpstr>Відомості про історію розвитку жанру  кантати в музичному мистецтві.</vt:lpstr>
      <vt:lpstr>Презентация PowerPoint</vt:lpstr>
      <vt:lpstr>Виконання творчого завдання до слухання музики.</vt:lpstr>
      <vt:lpstr>Виконання творчого завдання до слухання музики. </vt:lpstr>
      <vt:lpstr>Узагальнення вивченого матеріалу. Рефлексія.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Знайомтесь: кантата.</dc:title>
  <dc:creator>Таня</dc:creator>
  <cp:lastModifiedBy>ACER</cp:lastModifiedBy>
  <cp:revision>19</cp:revision>
  <dcterms:created xsi:type="dcterms:W3CDTF">2014-11-16T18:30:05Z</dcterms:created>
  <dcterms:modified xsi:type="dcterms:W3CDTF">2021-11-29T19:33:40Z</dcterms:modified>
</cp:coreProperties>
</file>