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3" r:id="rId1"/>
    <p:sldMasterId id="2147484919" r:id="rId2"/>
  </p:sldMasterIdLst>
  <p:notesMasterIdLst>
    <p:notesMasterId r:id="rId30"/>
  </p:notesMasterIdLst>
  <p:sldIdLst>
    <p:sldId id="363" r:id="rId3"/>
    <p:sldId id="364" r:id="rId4"/>
    <p:sldId id="339" r:id="rId5"/>
    <p:sldId id="340" r:id="rId6"/>
    <p:sldId id="350" r:id="rId7"/>
    <p:sldId id="349" r:id="rId8"/>
    <p:sldId id="348" r:id="rId9"/>
    <p:sldId id="347" r:id="rId10"/>
    <p:sldId id="346" r:id="rId11"/>
    <p:sldId id="345" r:id="rId12"/>
    <p:sldId id="344" r:id="rId13"/>
    <p:sldId id="343" r:id="rId14"/>
    <p:sldId id="342" r:id="rId15"/>
    <p:sldId id="341" r:id="rId16"/>
    <p:sldId id="351" r:id="rId17"/>
    <p:sldId id="352" r:id="rId18"/>
    <p:sldId id="355" r:id="rId19"/>
    <p:sldId id="354" r:id="rId20"/>
    <p:sldId id="353" r:id="rId21"/>
    <p:sldId id="356" r:id="rId22"/>
    <p:sldId id="357" r:id="rId23"/>
    <p:sldId id="358" r:id="rId24"/>
    <p:sldId id="359" r:id="rId25"/>
    <p:sldId id="360" r:id="rId26"/>
    <p:sldId id="362" r:id="rId27"/>
    <p:sldId id="361" r:id="rId28"/>
    <p:sldId id="337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FF00"/>
    <a:srgbClr val="006600"/>
    <a:srgbClr val="000000"/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24" autoAdjust="0"/>
  </p:normalViewPr>
  <p:slideViewPr>
    <p:cSldViewPr>
      <p:cViewPr varScale="1">
        <p:scale>
          <a:sx n="81" d="100"/>
          <a:sy n="81" d="100"/>
        </p:scale>
        <p:origin x="10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47638D0-110D-489E-B6B4-E1F037C49E2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43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12E6E167-20B8-4672-B375-1DDB4486883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38314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1935FD00-D075-4436-8DD3-265A5BC3A6B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134766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28D1B50F-B7B6-41A1-A95E-F1AE6BC77EF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69137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26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103427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0342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42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3430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103431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103432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034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34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3435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10343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03437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38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3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03440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41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42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03443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44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4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03446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47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4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03449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50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5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03452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53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5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03455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56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57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03458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59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6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03461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62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6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03464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65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66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03467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68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6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3470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71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7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3473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74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75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3476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77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78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479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80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81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3482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83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8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103485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86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87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103488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89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90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103491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92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9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103494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95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49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103497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498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sp>
                <p:nvSpPr>
                  <p:cNvPr id="103499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3500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grpSp>
                <p:nvGrpSpPr>
                  <p:cNvPr id="103501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103502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03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04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103505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06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0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103508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09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10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103511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12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13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103514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15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16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103517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18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19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103520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21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22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103523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24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25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103526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27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2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103529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30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  <p:grpSp>
                <p:nvGrpSpPr>
                  <p:cNvPr id="103531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103532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  <p:sp>
                  <p:nvSpPr>
                    <p:cNvPr id="103533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 sz="1600" smtClean="0">
                        <a:solidFill>
                          <a:srgbClr val="FF9900"/>
                        </a:solidFill>
                        <a:latin typeface="Arial" charset="0"/>
                      </a:endParaRPr>
                    </a:p>
                  </p:txBody>
                </p:sp>
              </p:grpSp>
            </p:grpSp>
          </p:grpSp>
          <p:grpSp>
            <p:nvGrpSpPr>
              <p:cNvPr id="103534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103535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10353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353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353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353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354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354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354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03543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1600" smtClean="0">
                    <a:solidFill>
                      <a:srgbClr val="FF9900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03544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103545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46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47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48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49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50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51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52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53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54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55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56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57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3558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10355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356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03561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103562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103563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775B53D-E701-4547-A7A7-2A2CCC641FC6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76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10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10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10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10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59" grpId="0"/>
      <p:bldP spid="103560" grpId="0" build="allAtOnce">
        <p:tmplLst>
          <p:tmpl lvl="1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5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10356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10356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60B83-4FB5-4050-A0C4-F05016CA1CE7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69015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3D12E-6B63-40E7-B33F-567CDEDD587E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077277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66D9A-7B73-45AB-BBC7-06EB4DBF2479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695332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C9A01-AEBF-4095-9A79-3B629C350733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84146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11A77-6001-45D6-BD60-E186244D9B3D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3704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D7DCB-B8EA-40A8-8732-DE8814069F83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03284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AAE3C-9CE1-4684-A2C3-965AFAB05A59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93011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D679728A-07E7-447B-87EB-BEC7EA5D433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112238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16AD1-D7EC-4F7F-A341-F35C1568540A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59963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E5085-E0D8-4713-8F8B-3FA194A14869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120543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99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8513-E919-4F7C-9E87-DFF6B1D5AFEC}" type="slidenum">
              <a:rPr lang="ru-RU">
                <a:solidFill>
                  <a:srgbClr val="FF9900"/>
                </a:solidFill>
              </a:rPr>
              <a:pPr/>
              <a:t>‹№›</a:t>
            </a:fld>
            <a:endParaRPr lang="ru-RU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243154"/>
      </p:ext>
    </p:extLst>
  </p:cSld>
  <p:clrMapOvr>
    <a:masterClrMapping/>
  </p:clrMapOvr>
  <p:transition spd="slow" advTm="20000">
    <p:cover dir="d"/>
    <p:sndAc>
      <p:stSnd loop="1"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F115D864-05A2-4544-B692-8287F00A61F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340142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41CC88F5-88B9-4FEA-A340-60B6F59EC3C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610875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7B1F2821-7087-44BB-8375-E034760B796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765066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070DC734-55A3-4A62-B990-C2B89386E82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485269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B70269EE-3847-4AE1-92C1-1AEEBC38DAD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132706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8ECF8692-A086-437A-B41F-2E450E0BF16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641224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charset="0"/>
              </a:defRPr>
            </a:lvl1pPr>
          </a:lstStyle>
          <a:p>
            <a:pPr>
              <a:defRPr/>
            </a:pPr>
            <a:fld id="{ED2BB811-AD62-472F-8F62-CC2E1D5BE84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03429"/>
      </p:ext>
    </p:extLst>
  </p:cSld>
  <p:clrMapOvr>
    <a:masterClrMapping/>
  </p:clrMapOvr>
  <p:transition spd="med" advTm="120000">
    <p:zoom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2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defRPr>
            </a:lvl1pPr>
          </a:lstStyle>
          <a:p>
            <a:pPr>
              <a:defRPr/>
            </a:pPr>
            <a:fld id="{249D65FE-FB56-4CEC-87AA-74EF3C93520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872" r:id="rId1"/>
    <p:sldLayoutId id="2147484873" r:id="rId2"/>
    <p:sldLayoutId id="2147484874" r:id="rId3"/>
    <p:sldLayoutId id="2147484875" r:id="rId4"/>
    <p:sldLayoutId id="2147484876" r:id="rId5"/>
    <p:sldLayoutId id="2147484877" r:id="rId6"/>
    <p:sldLayoutId id="2147484878" r:id="rId7"/>
    <p:sldLayoutId id="2147484879" r:id="rId8"/>
    <p:sldLayoutId id="2147484880" r:id="rId9"/>
    <p:sldLayoutId id="2147484881" r:id="rId10"/>
    <p:sldLayoutId id="2147484882" r:id="rId11"/>
  </p:sldLayoutIdLst>
  <p:transition spd="med" advTm="120000">
    <p:zoom/>
    <p:sndAc>
      <p:stSnd>
        <p:snd r:embed="rId1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56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240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0240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40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2406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02407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408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2409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0241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41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2412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2413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02414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1600" smtClean="0">
                    <a:solidFill>
                      <a:srgbClr val="FF9900"/>
                    </a:solidFill>
                    <a:latin typeface="Arial" charset="0"/>
                  </a:endParaRPr>
                </a:p>
              </p:txBody>
            </p:sp>
            <p:sp>
              <p:nvSpPr>
                <p:cNvPr id="102415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1600" smtClean="0">
                    <a:solidFill>
                      <a:srgbClr val="FF9900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102416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2417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02418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19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2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02421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22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23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02424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25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26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02427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28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29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02430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31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32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02433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34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3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02436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37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38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02439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40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41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02442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43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44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02445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46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47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02448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49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5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02451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52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53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02454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55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56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02457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58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59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02460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61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62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02463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64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6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02466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67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68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02469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70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71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02472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73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74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02475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76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77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02478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79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02480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1600" smtClean="0">
                    <a:solidFill>
                      <a:srgbClr val="FF9900"/>
                    </a:solidFill>
                    <a:latin typeface="Arial" charset="0"/>
                  </a:endParaRPr>
                </a:p>
              </p:txBody>
            </p:sp>
            <p:sp>
              <p:nvSpPr>
                <p:cNvPr id="102481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sz="1600" smtClean="0">
                    <a:solidFill>
                      <a:srgbClr val="FF9900"/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02482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02483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84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85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0248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8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88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02489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90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91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0249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9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94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02495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96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49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0249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49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50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02501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502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50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0250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50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50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2507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508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509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251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51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02512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2513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102514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 sz="1600" smtClean="0">
                      <a:solidFill>
                        <a:srgbClr val="FF9900"/>
                      </a:solidFill>
                      <a:latin typeface="Arial" charset="0"/>
                    </a:endParaRPr>
                  </a:p>
                </p:txBody>
              </p:sp>
            </p:grpSp>
          </p:grpSp>
          <p:sp>
            <p:nvSpPr>
              <p:cNvPr id="102515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16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17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18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19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0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1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2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3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4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5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6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7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8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29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30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31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32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33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34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35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  <p:sp>
            <p:nvSpPr>
              <p:cNvPr id="102536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600" smtClean="0">
                  <a:solidFill>
                    <a:srgbClr val="FF9900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10253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53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3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smtClean="0">
              <a:solidFill>
                <a:srgbClr val="FF9900"/>
              </a:solidFill>
            </a:endParaRPr>
          </a:p>
        </p:txBody>
      </p:sp>
      <p:sp>
        <p:nvSpPr>
          <p:cNvPr id="10254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smtClean="0">
              <a:solidFill>
                <a:srgbClr val="FF9900"/>
              </a:solidFill>
            </a:endParaRPr>
          </a:p>
        </p:txBody>
      </p:sp>
      <p:sp>
        <p:nvSpPr>
          <p:cNvPr id="10254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DFFEB50-C630-4ABF-9C7F-072377257590}" type="slidenum">
              <a:rPr lang="ru-RU" smtClean="0">
                <a:solidFill>
                  <a:srgbClr val="FF9900"/>
                </a:solidFill>
              </a:rPr>
              <a:pPr/>
              <a:t>‹№›</a:t>
            </a:fld>
            <a:endParaRPr lang="ru-RU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1410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920" r:id="rId1"/>
    <p:sldLayoutId id="2147484921" r:id="rId2"/>
    <p:sldLayoutId id="2147484922" r:id="rId3"/>
    <p:sldLayoutId id="2147484923" r:id="rId4"/>
    <p:sldLayoutId id="2147484924" r:id="rId5"/>
    <p:sldLayoutId id="2147484925" r:id="rId6"/>
    <p:sldLayoutId id="2147484926" r:id="rId7"/>
    <p:sldLayoutId id="2147484927" r:id="rId8"/>
    <p:sldLayoutId id="2147484928" r:id="rId9"/>
    <p:sldLayoutId id="2147484929" r:id="rId10"/>
    <p:sldLayoutId id="2147484930" r:id="rId11"/>
  </p:sldLayoutIdLst>
  <p:transition spd="slow" advTm="20000">
    <p:cover dir="d"/>
    <p:sndAc>
      <p:stSnd loop="1">
        <p:snd r:embed="rId1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10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10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10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102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102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102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102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102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102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102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102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102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7" grpId="0"/>
      <p:bldP spid="102538" grpId="0" build="allAtOnce">
        <p:tmplLst>
          <p:tmpl lvl="1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5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1025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3.wav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3.wav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wav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Фізика 8 клас 23.05.2022р.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6000" dirty="0" smtClean="0"/>
              <a:t>Повторення теплових явищ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2691952289"/>
      </p:ext>
    </p:extLst>
  </p:cSld>
  <p:clrMapOvr>
    <a:masterClrMapping/>
  </p:clrMapOvr>
  <p:transition spd="med" advTm="120000">
    <p:zoom/>
    <p:sndAc>
      <p:stSnd>
        <p:snd r:embed="rId2" name="camera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8. </a:t>
            </a: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С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ублімація – це …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758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000">
        <p:circle/>
        <p:sndAc>
          <p:stSnd>
            <p:snd r:embed="rId2" name="voltage.wav"/>
          </p:stSnd>
        </p:sndAc>
      </p:transition>
    </mc:Choice>
    <mc:Fallback xmlns="">
      <p:transition spd="slow" advTm="6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9. Чим відрізняється кипіння від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випаровування?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53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000">
        <p:circle/>
        <p:sndAc>
          <p:stSnd>
            <p:snd r:embed="rId2" name="voltage.wav"/>
          </p:stSnd>
        </p:sndAc>
      </p:transition>
    </mc:Choice>
    <mc:Fallback xmlns="">
      <p:transition spd="slow" advTm="6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10. За рахунок якого виду теплопередачі відбувається нагрівання кімнати від батарей водяного опалення? </a:t>
            </a:r>
          </a:p>
        </p:txBody>
      </p:sp>
    </p:spTree>
    <p:extLst>
      <p:ext uri="{BB962C8B-B14F-4D97-AF65-F5344CB8AC3E}">
        <p14:creationId xmlns:p14="http://schemas.microsoft.com/office/powerpoint/2010/main" val="381668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11. Як змінюється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температура тіла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при його плавленні?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3083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12. Що швидше википить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– вода чи олія при всіх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однакових умовах?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971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13. Скільки сухих дров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згоріло, якщо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при цьому виділилось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50МДж теплоти?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427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90000">
        <p:circle/>
        <p:sndAc>
          <p:stSnd>
            <p:snd r:embed="rId2" name="voltage.wav"/>
          </p:stSnd>
        </p:sndAc>
      </p:transition>
    </mc:Choice>
    <mc:Fallback xmlns="">
      <p:transition spd="slow" advTm="9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14. Запишіть формулу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енергії плавлення.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925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0000">
        <p:circle/>
        <p:sndAc>
          <p:stSnd>
            <p:snd r:embed="rId2" name="voltage.wav"/>
          </p:stSnd>
        </p:sndAc>
      </p:transition>
    </mc:Choice>
    <mc:Fallback xmlns="">
      <p:transition spd="slow" advTm="2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6" y="476672"/>
            <a:ext cx="8250164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953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20000">
        <p:circle/>
        <p:sndAc>
          <p:stSnd>
            <p:snd r:embed="rId2" name="voltage.wav"/>
          </p:stSnd>
        </p:sndAc>
      </p:transition>
    </mc:Choice>
    <mc:Fallback xmlns="">
      <p:transition spd="slow" advTm="12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16. Чи розтане снігова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баба, якщо на неї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надіти шубу?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91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0000">
        <p:circle/>
        <p:sndAc>
          <p:stSnd>
            <p:snd r:embed="rId2" name="voltage.wav"/>
          </p:stSnd>
        </p:sndAc>
      </p:transition>
    </mc:Choice>
    <mc:Fallback xmlns="">
      <p:transition spd="slow" advTm="2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uk-UA" sz="4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17. </a:t>
            </a:r>
            <a:r>
              <a:rPr lang="uk-UA" sz="4000" b="1" dirty="0">
                <a:solidFill>
                  <a:srgbClr val="0070C0"/>
                </a:solidFill>
              </a:rPr>
              <a:t>1 кг  якого  палива  при  згорянні  </a:t>
            </a:r>
            <a:endParaRPr lang="uk-UA" sz="4000" b="1" dirty="0" smtClean="0">
              <a:solidFill>
                <a:srgbClr val="0070C0"/>
              </a:solidFill>
            </a:endParaRPr>
          </a:p>
          <a:p>
            <a:pPr eaLnBrk="1" hangingPunct="1">
              <a:buFontTx/>
              <a:buNone/>
            </a:pPr>
            <a:r>
              <a:rPr lang="uk-UA" sz="4000" b="1" dirty="0" smtClean="0">
                <a:solidFill>
                  <a:srgbClr val="0070C0"/>
                </a:solidFill>
              </a:rPr>
              <a:t>виділить  </a:t>
            </a:r>
            <a:r>
              <a:rPr lang="uk-UA" sz="4000" b="1" dirty="0">
                <a:solidFill>
                  <a:srgbClr val="0070C0"/>
                </a:solidFill>
              </a:rPr>
              <a:t>більше  теплоти: </a:t>
            </a:r>
          </a:p>
          <a:p>
            <a:pPr eaLnBrk="1" hangingPunct="1">
              <a:buFontTx/>
              <a:buNone/>
            </a:pPr>
            <a:r>
              <a:rPr lang="uk-UA" sz="4000" b="1" dirty="0">
                <a:solidFill>
                  <a:srgbClr val="0070C0"/>
                </a:solidFill>
              </a:rPr>
              <a:t>    </a:t>
            </a:r>
            <a:r>
              <a:rPr lang="uk-UA" sz="4000" b="1" dirty="0" smtClean="0">
                <a:solidFill>
                  <a:srgbClr val="0070C0"/>
                </a:solidFill>
              </a:rPr>
              <a:t>а</a:t>
            </a:r>
            <a:r>
              <a:rPr lang="uk-UA" sz="4000" b="1" dirty="0">
                <a:solidFill>
                  <a:srgbClr val="0070C0"/>
                </a:solidFill>
              </a:rPr>
              <a:t>) порох; </a:t>
            </a:r>
          </a:p>
          <a:p>
            <a:pPr eaLnBrk="1" hangingPunct="1">
              <a:buFontTx/>
              <a:buNone/>
            </a:pPr>
            <a:r>
              <a:rPr lang="uk-UA" sz="4000" b="1" dirty="0">
                <a:solidFill>
                  <a:srgbClr val="0070C0"/>
                </a:solidFill>
              </a:rPr>
              <a:t>    </a:t>
            </a:r>
            <a:r>
              <a:rPr lang="uk-UA" sz="4000" b="1" dirty="0" smtClean="0">
                <a:solidFill>
                  <a:srgbClr val="0070C0"/>
                </a:solidFill>
              </a:rPr>
              <a:t>б</a:t>
            </a:r>
            <a:r>
              <a:rPr lang="uk-UA" sz="4000" b="1" dirty="0">
                <a:solidFill>
                  <a:srgbClr val="0070C0"/>
                </a:solidFill>
              </a:rPr>
              <a:t>) тротил; </a:t>
            </a:r>
          </a:p>
          <a:p>
            <a:pPr eaLnBrk="1" hangingPunct="1">
              <a:buFontTx/>
              <a:buNone/>
            </a:pPr>
            <a:r>
              <a:rPr lang="uk-UA" sz="4000" b="1" dirty="0">
                <a:solidFill>
                  <a:srgbClr val="0070C0"/>
                </a:solidFill>
              </a:rPr>
              <a:t>    </a:t>
            </a:r>
            <a:r>
              <a:rPr lang="uk-UA" sz="4000" b="1" dirty="0" smtClean="0">
                <a:solidFill>
                  <a:srgbClr val="0070C0"/>
                </a:solidFill>
              </a:rPr>
              <a:t>в</a:t>
            </a:r>
            <a:r>
              <a:rPr lang="uk-UA" sz="4000" b="1" dirty="0">
                <a:solidFill>
                  <a:srgbClr val="0070C0"/>
                </a:solidFill>
              </a:rPr>
              <a:t>) спирт</a:t>
            </a:r>
            <a:r>
              <a:rPr lang="en-US" sz="4000" b="1" dirty="0">
                <a:solidFill>
                  <a:srgbClr val="0070C0"/>
                </a:solidFill>
                <a:cs typeface="Arial" pitchFamily="34" charset="0"/>
              </a:rPr>
              <a:t>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?</a:t>
            </a:r>
            <a:endParaRPr lang="uk-UA" sz="4000" b="1" kern="0" dirty="0">
              <a:solidFill>
                <a:srgbClr val="0070C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812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000">
        <p:circle/>
        <p:sndAc>
          <p:stSnd>
            <p:snd r:embed="rId2" name="voltage.wav"/>
          </p:stSnd>
        </p:sndAc>
      </p:transition>
    </mc:Choice>
    <mc:Fallback xmlns="">
      <p:transition spd="slow" advTm="6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ВАС ЧЕКАЄ ФІЗИЧНИЙ ДИКТАНТ</a:t>
            </a:r>
          </a:p>
          <a:p>
            <a:endParaRPr lang="uk-UA" dirty="0">
              <a:solidFill>
                <a:srgbClr val="C00000"/>
              </a:solidFill>
            </a:endParaRPr>
          </a:p>
          <a:p>
            <a:r>
              <a:rPr lang="uk-UA" dirty="0" smtClean="0">
                <a:solidFill>
                  <a:srgbClr val="C00000"/>
                </a:solidFill>
              </a:rPr>
              <a:t>На кожне запитання пишіть повну відповідь</a:t>
            </a:r>
          </a:p>
          <a:p>
            <a:r>
              <a:rPr lang="uk-UA" dirty="0" smtClean="0">
                <a:solidFill>
                  <a:srgbClr val="C00000"/>
                </a:solidFill>
              </a:rPr>
              <a:t>Пишіть, скільки встигнете за урок ,в домашній роботі продовжите.</a:t>
            </a:r>
          </a:p>
          <a:p>
            <a:endParaRPr lang="uk-UA" dirty="0" smtClean="0">
              <a:solidFill>
                <a:srgbClr val="C00000"/>
              </a:solidFill>
            </a:endParaRPr>
          </a:p>
          <a:p>
            <a:endParaRPr lang="uk-UA" dirty="0">
              <a:solidFill>
                <a:srgbClr val="C00000"/>
              </a:solidFill>
            </a:endParaRPr>
          </a:p>
          <a:p>
            <a:endParaRPr lang="uk-U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303463"/>
      </p:ext>
    </p:extLst>
  </p:cSld>
  <p:clrMapOvr>
    <a:masterClrMapping/>
  </p:clrMapOvr>
  <p:transition spd="med" advTm="120000">
    <p:zoom/>
    <p:sndAc>
      <p:stSnd>
        <p:snd r:embed="rId2" name="camera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18. Яка маса олова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розплавилась при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передачі йому 50кДж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теплоти?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7333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90000">
        <p:circle/>
        <p:sndAc>
          <p:stSnd>
            <p:snd r:embed="rId2" name="voltage.wav"/>
          </p:stSnd>
        </p:sndAc>
      </p:transition>
    </mc:Choice>
    <mc:Fallback xmlns="">
      <p:transition spd="slow" advTm="9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19. Запишіть процеси,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що відбуваються при постійній температурі.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933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20. Скільки енергії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виділиться при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повному згорянні 50г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гасу?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88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90000">
        <p:circle/>
        <p:sndAc>
          <p:stSnd>
            <p:snd r:embed="rId2" name="voltage.wav"/>
          </p:stSnd>
        </p:sndAc>
      </p:transition>
    </mc:Choice>
    <mc:Fallback xmlns="">
      <p:transition spd="slow" advTm="9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21. При охолодженні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швидкість руху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молекул зростає.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Так чи ні?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405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0000">
        <p:circle/>
        <p:sndAc>
          <p:stSnd>
            <p:snd r:embed="rId2" name="voltage.wav"/>
          </p:stSnd>
        </p:sndAc>
      </p:transition>
    </mc:Choice>
    <mc:Fallback xmlns="">
      <p:transition spd="slow" advTm="2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22. Обчисліть енергію,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необхідну для повного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википання  200г води,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температура якої 20°С.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83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50000">
        <p:circle/>
        <p:sndAc>
          <p:stSnd>
            <p:snd r:embed="rId2" name="voltage.wav"/>
          </p:stSnd>
        </p:sndAc>
      </p:transition>
    </mc:Choice>
    <mc:Fallback xmlns="">
      <p:transition spd="slow" advTm="15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23. Як залежить швидкість випаровування від температури рідини?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73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6" y="498976"/>
            <a:ext cx="8250164" cy="595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960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50000">
        <p:circle/>
        <p:sndAc>
          <p:stSnd>
            <p:snd r:embed="rId2" name="voltage.wav"/>
          </p:stSnd>
        </p:sndAc>
      </p:transition>
    </mc:Choice>
    <mc:Fallback xmlns="">
      <p:transition spd="slow" advTm="15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Вітаю  </a:t>
            </a:r>
            <a:r>
              <a:rPr lang="uk-UA" dirty="0">
                <a:solidFill>
                  <a:srgbClr val="00B0F0"/>
                </a:solidFill>
              </a:rPr>
              <a:t>Вас!!!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395787"/>
          </a:xfrm>
        </p:spPr>
        <p:txBody>
          <a:bodyPr/>
          <a:lstStyle/>
          <a:p>
            <a:pPr>
              <a:buFontTx/>
              <a:buNone/>
            </a:pPr>
            <a:r>
              <a:rPr lang="uk-UA" sz="3600" dirty="0">
                <a:solidFill>
                  <a:srgbClr val="00B0F0"/>
                </a:solidFill>
              </a:rPr>
              <a:t>Ви  дійшли  фінішу.</a:t>
            </a:r>
          </a:p>
          <a:p>
            <a:pPr>
              <a:buFontTx/>
              <a:buNone/>
            </a:pPr>
            <a:r>
              <a:rPr lang="uk-UA" sz="3600" dirty="0" err="1" smtClean="0">
                <a:solidFill>
                  <a:srgbClr val="00B0F0"/>
                </a:solidFill>
              </a:rPr>
              <a:t>Сподіваюь</a:t>
            </a:r>
            <a:r>
              <a:rPr lang="uk-UA" sz="3600" dirty="0" smtClean="0">
                <a:solidFill>
                  <a:srgbClr val="00B0F0"/>
                </a:solidFill>
              </a:rPr>
              <a:t>   </a:t>
            </a:r>
            <a:r>
              <a:rPr lang="uk-UA" sz="3600" dirty="0">
                <a:solidFill>
                  <a:srgbClr val="00B0F0"/>
                </a:solidFill>
              </a:rPr>
              <a:t>на  гарне</a:t>
            </a:r>
          </a:p>
          <a:p>
            <a:pPr>
              <a:buFontTx/>
              <a:buNone/>
            </a:pPr>
            <a:r>
              <a:rPr lang="uk-UA" sz="3600" dirty="0">
                <a:solidFill>
                  <a:srgbClr val="00B0F0"/>
                </a:solidFill>
              </a:rPr>
              <a:t>засвоєння  Вами  </a:t>
            </a:r>
            <a:r>
              <a:rPr lang="uk-UA" sz="3600" dirty="0" smtClean="0">
                <a:solidFill>
                  <a:srgbClr val="00B0F0"/>
                </a:solidFill>
              </a:rPr>
              <a:t>повтореного</a:t>
            </a:r>
            <a:endParaRPr lang="uk-UA" sz="3600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uk-UA" sz="3600">
                <a:solidFill>
                  <a:srgbClr val="00B0F0"/>
                </a:solidFill>
              </a:rPr>
              <a:t>матеріалу</a:t>
            </a:r>
            <a:r>
              <a:rPr lang="uk-UA" sz="3600" smtClean="0">
                <a:solidFill>
                  <a:srgbClr val="00B0F0"/>
                </a:solidFill>
              </a:rPr>
              <a:t>.</a:t>
            </a:r>
            <a:endParaRPr lang="ru-RU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47367"/>
      </p:ext>
    </p:extLst>
  </p:cSld>
  <p:clrMapOvr>
    <a:masterClrMapping/>
  </p:clrMapOvr>
  <p:transition>
    <p:circl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0" indent="-7429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Питома теплоємність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речовини позначається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буквою …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і вимірюється в …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637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2. Як змінюється температура рідини,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що кипить?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690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3. Запишіть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 формулу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  теплоти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   пароутворення.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852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4. Випаровування – це …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428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0000">
        <p:circle/>
        <p:sndAc>
          <p:stSnd>
            <p:snd r:embed="rId2" name="voltage.wav"/>
          </p:stSnd>
        </p:sndAc>
      </p:transition>
    </mc:Choice>
    <mc:Fallback xmlns="">
      <p:transition spd="slow" advTm="4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5. Як змінюється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внутрішня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  енергія тіла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   при його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     кристалізації?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006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6. В якому одязі влітку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менш </a:t>
            </a:r>
            <a:r>
              <a:rPr lang="uk-UA" sz="4000" b="1" kern="0" dirty="0" err="1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спекотно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?</a:t>
            </a:r>
            <a:endParaRPr lang="uk-UA" sz="4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945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00">
        <p:circle/>
        <p:sndAc>
          <p:stSnd>
            <p:snd r:embed="rId2" name="voltage.wav"/>
          </p:stSnd>
        </p:sndAc>
      </p:transition>
    </mc:Choice>
    <mc:Fallback xmlns="">
      <p:transition spd="slow"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471613"/>
          </a:xfrm>
        </p:spPr>
        <p:txBody>
          <a:bodyPr/>
          <a:lstStyle/>
          <a:p>
            <a:pPr eaLnBrk="1" hangingPunct="1">
              <a:defRPr/>
            </a:pPr>
            <a:endParaRPr lang="ru-RU" b="1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1026" name="Picture 2" descr="D:\Разное\Прикольные\фон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70" y="0"/>
            <a:ext cx="91787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Tawr\Desktop\Гейзери\446eacf2d4a2a10a1c358e0d5a3045c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7" y="476672"/>
            <a:ext cx="825016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6" y="1124744"/>
            <a:ext cx="72728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7. За якою формулою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 визначається енергія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</a:t>
            </a:r>
            <a:r>
              <a:rPr lang="uk-UA" sz="4000" b="1" kern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+mj-ea"/>
                <a:cs typeface="+mj-cs"/>
              </a:rPr>
              <a:t> кипіння?</a:t>
            </a:r>
          </a:p>
        </p:txBody>
      </p:sp>
    </p:spTree>
    <p:extLst>
      <p:ext uri="{BB962C8B-B14F-4D97-AF65-F5344CB8AC3E}">
        <p14:creationId xmlns:p14="http://schemas.microsoft.com/office/powerpoint/2010/main" val="381577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0000">
        <p:circle/>
        <p:sndAc>
          <p:stSnd>
            <p:snd r:embed="rId2" name="voltage.wav"/>
          </p:stSnd>
        </p:sndAc>
      </p:transition>
    </mc:Choice>
    <mc:Fallback xmlns="">
      <p:transition spd="slow" advTm="2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1_Облака">
  <a:themeElements>
    <a:clrScheme name="Облака 5">
      <a:dk1>
        <a:srgbClr val="4D4D4D"/>
      </a:dk1>
      <a:lt1>
        <a:srgbClr val="FFFFFF"/>
      </a:lt1>
      <a:dk2>
        <a:srgbClr val="650BB7"/>
      </a:dk2>
      <a:lt2>
        <a:srgbClr val="FFFFFF"/>
      </a:lt2>
      <a:accent1>
        <a:srgbClr val="FF66FF"/>
      </a:accent1>
      <a:accent2>
        <a:srgbClr val="666699"/>
      </a:accent2>
      <a:accent3>
        <a:srgbClr val="B8AAD8"/>
      </a:accent3>
      <a:accent4>
        <a:srgbClr val="DADADA"/>
      </a:accent4>
      <a:accent5>
        <a:srgbClr val="FFB8FF"/>
      </a:accent5>
      <a:accent6>
        <a:srgbClr val="5C5C8A"/>
      </a:accent6>
      <a:hlink>
        <a:srgbClr val="E9E9FF"/>
      </a:hlink>
      <a:folHlink>
        <a:srgbClr val="CCECFF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10">
        <a:dk1>
          <a:srgbClr val="4D4D4D"/>
        </a:dk1>
        <a:lt1>
          <a:srgbClr val="FFFFFF"/>
        </a:lt1>
        <a:dk2>
          <a:srgbClr val="FF5050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FFB3B3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11">
        <a:dk1>
          <a:srgbClr val="000000"/>
        </a:dk1>
        <a:lt1>
          <a:srgbClr val="15FB03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AAFDAA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12">
        <a:dk1>
          <a:srgbClr val="0000AC"/>
        </a:dk1>
        <a:lt1>
          <a:srgbClr val="FFFFFF"/>
        </a:lt1>
        <a:dk2>
          <a:srgbClr val="07DAF7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EAFA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алют">
  <a:themeElements>
    <a:clrScheme name="Салют 4">
      <a:dk1>
        <a:srgbClr val="00603B"/>
      </a:dk1>
      <a:lt1>
        <a:srgbClr val="FFCC00"/>
      </a:lt1>
      <a:dk2>
        <a:srgbClr val="000000"/>
      </a:dk2>
      <a:lt2>
        <a:srgbClr val="FFFFFF"/>
      </a:lt2>
      <a:accent1>
        <a:srgbClr val="39A6DD"/>
      </a:accent1>
      <a:accent2>
        <a:srgbClr val="07FB18"/>
      </a:accent2>
      <a:accent3>
        <a:srgbClr val="AAAAAA"/>
      </a:accent3>
      <a:accent4>
        <a:srgbClr val="DAAE00"/>
      </a:accent4>
      <a:accent5>
        <a:srgbClr val="AED0EB"/>
      </a:accent5>
      <a:accent6>
        <a:srgbClr val="06E315"/>
      </a:accent6>
      <a:hlink>
        <a:srgbClr val="FF3399"/>
      </a:hlink>
      <a:folHlink>
        <a:srgbClr val="753BCB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алют 7">
        <a:dk1>
          <a:srgbClr val="000000"/>
        </a:dk1>
        <a:lt1>
          <a:srgbClr val="F97701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BBDAA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алют 8">
        <a:dk1>
          <a:srgbClr val="FF9900"/>
        </a:dk1>
        <a:lt1>
          <a:srgbClr val="99FF33"/>
        </a:lt1>
        <a:dk2>
          <a:srgbClr val="33CCFF"/>
        </a:dk2>
        <a:lt2>
          <a:srgbClr val="DC34C4"/>
        </a:lt2>
        <a:accent1>
          <a:srgbClr val="61DD87"/>
        </a:accent1>
        <a:accent2>
          <a:srgbClr val="80D3E4"/>
        </a:accent2>
        <a:accent3>
          <a:srgbClr val="CAFFAD"/>
        </a:accent3>
        <a:accent4>
          <a:srgbClr val="DA8200"/>
        </a:accent4>
        <a:accent5>
          <a:srgbClr val="B7EBC3"/>
        </a:accent5>
        <a:accent6>
          <a:srgbClr val="73BFCF"/>
        </a:accent6>
        <a:hlink>
          <a:srgbClr val="FF3399"/>
        </a:hlink>
        <a:folHlink>
          <a:srgbClr val="753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3107</TotalTime>
  <Words>331</Words>
  <Application>Microsoft Office PowerPoint</Application>
  <PresentationFormat>Екран (4:3)</PresentationFormat>
  <Paragraphs>79</Paragraphs>
  <Slides>27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27</vt:i4>
      </vt:variant>
    </vt:vector>
  </HeadingPairs>
  <TitlesOfParts>
    <vt:vector size="35" baseType="lpstr">
      <vt:lpstr>Arial</vt:lpstr>
      <vt:lpstr>Arial Black</vt:lpstr>
      <vt:lpstr>Garamond</vt:lpstr>
      <vt:lpstr>Tahoma</vt:lpstr>
      <vt:lpstr>Times New Roman</vt:lpstr>
      <vt:lpstr>Wingdings</vt:lpstr>
      <vt:lpstr>1_Облака</vt:lpstr>
      <vt:lpstr>Салют</vt:lpstr>
      <vt:lpstr>Фізика 8 клас 23.05.2022р.</vt:lpstr>
      <vt:lpstr>Завдання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Вітаю  Вас!!!</vt:lpstr>
    </vt:vector>
  </TitlesOfParts>
  <Company>Tycoon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Творці  фізики</dc:title>
  <dc:creator>NIKE</dc:creator>
  <cp:lastModifiedBy>RePack by Diakov</cp:lastModifiedBy>
  <cp:revision>142</cp:revision>
  <dcterms:created xsi:type="dcterms:W3CDTF">2007-01-11T19:51:06Z</dcterms:created>
  <dcterms:modified xsi:type="dcterms:W3CDTF">2022-05-16T10:04:40Z</dcterms:modified>
</cp:coreProperties>
</file>