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6" r:id="rId7"/>
    <p:sldId id="265" r:id="rId8"/>
    <p:sldId id="264" r:id="rId9"/>
    <p:sldId id="27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124745"/>
            <a:ext cx="8458200" cy="2376263"/>
          </a:xfrm>
        </p:spPr>
        <p:txBody>
          <a:bodyPr>
            <a:noAutofit/>
          </a:bodyPr>
          <a:lstStyle/>
          <a:p>
            <a:pPr algn="ctr"/>
            <a:r>
              <a:rPr lang="uk-UA" sz="6600" dirty="0" err="1" smtClean="0"/>
              <a:t>Розв</a:t>
            </a:r>
            <a:r>
              <a:rPr lang="en-US" sz="6600" dirty="0" smtClean="0"/>
              <a:t>’</a:t>
            </a:r>
            <a:r>
              <a:rPr lang="uk-UA" sz="6600" dirty="0" err="1" smtClean="0"/>
              <a:t>язування</a:t>
            </a:r>
            <a:r>
              <a:rPr lang="uk-UA" sz="6600" dirty="0" smtClean="0"/>
              <a:t> задач на </a:t>
            </a:r>
            <a:r>
              <a:rPr lang="uk-UA" sz="6600" dirty="0" smtClean="0"/>
              <a:t>р</a:t>
            </a:r>
            <a:r>
              <a:rPr lang="uk-UA" sz="6600" dirty="0" smtClean="0"/>
              <a:t>оботу </a:t>
            </a:r>
            <a:r>
              <a:rPr lang="uk-UA" sz="6600" dirty="0" smtClean="0"/>
              <a:t>в термодинаміці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Фізика</a:t>
            </a:r>
            <a:r>
              <a:rPr lang="ru-RU" sz="2800" dirty="0" smtClean="0"/>
              <a:t> 10 </a:t>
            </a:r>
            <a:r>
              <a:rPr lang="ru-RU" sz="2800" dirty="0" err="1" smtClean="0"/>
              <a:t>клас</a:t>
            </a:r>
            <a:r>
              <a:rPr lang="ru-RU" sz="2800" dirty="0" smtClean="0"/>
              <a:t> 01.04.2022р.</a:t>
            </a:r>
            <a:endParaRPr lang="ru-RU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/>
          <a:lstStyle/>
          <a:p>
            <a:pPr algn="ctr"/>
            <a:r>
              <a:rPr lang="uk-UA" dirty="0" smtClean="0"/>
              <a:t>Повторимо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/>
          <a:lstStyle/>
          <a:p>
            <a:r>
              <a:rPr lang="uk-UA" dirty="0" smtClean="0"/>
              <a:t>Робота позначається літерою А і вимірюється в Дж.</a:t>
            </a:r>
          </a:p>
          <a:p>
            <a:r>
              <a:rPr lang="uk-UA" dirty="0" smtClean="0"/>
              <a:t>Якщо над газом виконують роботу (стискають), то при цьому його об'єм зменшується. Така робота вважається від'ємною. А&lt;0</a:t>
            </a:r>
          </a:p>
          <a:p>
            <a:r>
              <a:rPr lang="uk-UA" dirty="0" smtClean="0"/>
              <a:t>Якщо газ виконує роботу (розширюється), то при цьому його об'єм збільшується. Така робота вважається </a:t>
            </a:r>
            <a:r>
              <a:rPr lang="uk-UA" dirty="0" err="1" smtClean="0"/>
              <a:t>додатньою</a:t>
            </a:r>
            <a:r>
              <a:rPr lang="uk-UA" dirty="0" smtClean="0"/>
              <a:t>. А&gt;0</a:t>
            </a:r>
          </a:p>
          <a:p>
            <a:r>
              <a:rPr lang="uk-UA" dirty="0" smtClean="0"/>
              <a:t>  Якщо об'єм газу не змінюється, то газ роботи не виконує. А=0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Якщо тиск газу не змінюється, то робота обчислюється за формулою:</a:t>
            </a:r>
          </a:p>
          <a:p>
            <a:endParaRPr lang="uk-UA" dirty="0" smtClean="0"/>
          </a:p>
          <a:p>
            <a:r>
              <a:rPr lang="uk-UA" dirty="0" smtClean="0"/>
              <a:t>А=</a:t>
            </a:r>
            <a:r>
              <a:rPr lang="en-US" dirty="0" err="1" smtClean="0"/>
              <a:t>p∆V</a:t>
            </a:r>
            <a:r>
              <a:rPr lang="en-US" dirty="0" smtClean="0"/>
              <a:t>=p(V</a:t>
            </a:r>
            <a:r>
              <a:rPr lang="en-US" baseline="-25000" dirty="0" smtClean="0"/>
              <a:t>2</a:t>
            </a:r>
            <a:r>
              <a:rPr lang="en-US" dirty="0" smtClean="0"/>
              <a:t>-V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Робота газу чисельно дорівнює площі під графіком в координатах </a:t>
            </a:r>
            <a:r>
              <a:rPr lang="en-US" dirty="0" smtClean="0"/>
              <a:t>p(V)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Внутрішня енергія та робота ідеального газу » http://uabooks.top"/>
          <p:cNvPicPr>
            <a:picLocks noChangeAspect="1" noChangeArrowheads="1"/>
          </p:cNvPicPr>
          <p:nvPr/>
        </p:nvPicPr>
        <p:blipFill>
          <a:blip r:embed="rId2" cstate="print"/>
          <a:srcRect r="588" b="22141"/>
          <a:stretch>
            <a:fillRect/>
          </a:stretch>
        </p:blipFill>
        <p:spPr bwMode="auto">
          <a:xfrm>
            <a:off x="395536" y="2708920"/>
            <a:ext cx="4294928" cy="3096344"/>
          </a:xfrm>
          <a:prstGeom prst="rect">
            <a:avLst/>
          </a:prstGeom>
          <a:noFill/>
        </p:spPr>
      </p:pic>
      <p:pic>
        <p:nvPicPr>
          <p:cNvPr id="16388" name="Picture 4" descr="Молекулярна фізика. Термодинаміка - презентация онлайн"/>
          <p:cNvPicPr>
            <a:picLocks noChangeAspect="1" noChangeArrowheads="1"/>
          </p:cNvPicPr>
          <p:nvPr/>
        </p:nvPicPr>
        <p:blipFill>
          <a:blip r:embed="rId3" cstate="print"/>
          <a:srcRect l="62918" t="18667" b="24000"/>
          <a:stretch>
            <a:fillRect/>
          </a:stretch>
        </p:blipFill>
        <p:spPr bwMode="auto">
          <a:xfrm>
            <a:off x="5076056" y="2591379"/>
            <a:ext cx="3168352" cy="36692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51710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Задача </a:t>
            </a:r>
            <a:r>
              <a:rPr lang="uk-UA" dirty="0" smtClean="0"/>
              <a:t>1. </a:t>
            </a:r>
            <a:r>
              <a:rPr lang="uk-UA" dirty="0" smtClean="0"/>
              <a:t>Обчислити роботу газу під час замкненого процесу </a:t>
            </a:r>
            <a:r>
              <a:rPr lang="en-US" dirty="0" err="1" smtClean="0"/>
              <a:t>abcd</a:t>
            </a:r>
            <a:r>
              <a:rPr lang="uk-UA" dirty="0" smtClean="0"/>
              <a:t>, якщо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Па,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=5 </a:t>
            </a:r>
            <a:r>
              <a:rPr lang="uk-UA" dirty="0" smtClean="0"/>
              <a:t>л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Розв'язання на наступному слайді</a:t>
            </a:r>
            <a:endParaRPr lang="ru-RU" dirty="0"/>
          </a:p>
        </p:txBody>
      </p:sp>
      <p:pic>
        <p:nvPicPr>
          <p:cNvPr id="20482" name="Picture 2" descr="Внутрішня енергія. Перший закон термодинаміки » storinka.click"/>
          <p:cNvPicPr>
            <a:picLocks noChangeAspect="1" noChangeArrowheads="1"/>
          </p:cNvPicPr>
          <p:nvPr/>
        </p:nvPicPr>
        <p:blipFill>
          <a:blip r:embed="rId2" cstate="print"/>
          <a:srcRect l="4447" t="10500" r="6613" b="251"/>
          <a:stretch>
            <a:fillRect/>
          </a:stretch>
        </p:blipFill>
        <p:spPr bwMode="auto">
          <a:xfrm>
            <a:off x="2411760" y="2492896"/>
            <a:ext cx="3600400" cy="30603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3010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=5 </a:t>
            </a:r>
            <a:r>
              <a:rPr lang="uk-UA" dirty="0" smtClean="0"/>
              <a:t>л=5·10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А -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492896"/>
            <a:ext cx="8435280" cy="4081640"/>
          </a:xfrm>
        </p:spPr>
        <p:txBody>
          <a:bodyPr>
            <a:normAutofit/>
          </a:bodyPr>
          <a:lstStyle/>
          <a:p>
            <a:r>
              <a:rPr lang="uk-UA" dirty="0" smtClean="0"/>
              <a:t>З графіка:</a:t>
            </a:r>
          </a:p>
          <a:p>
            <a:r>
              <a:rPr lang="en-US" dirty="0" smtClean="0"/>
              <a:t>p</a:t>
            </a:r>
            <a:r>
              <a:rPr lang="uk-UA" baseline="-25000" dirty="0" smtClean="0"/>
              <a:t>2</a:t>
            </a:r>
            <a:r>
              <a:rPr lang="en-US" dirty="0" smtClean="0"/>
              <a:t> </a:t>
            </a:r>
            <a:r>
              <a:rPr lang="uk-UA" dirty="0" smtClean="0"/>
              <a:t>=5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5·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</a:p>
          <a:p>
            <a:r>
              <a:rPr lang="en-US" dirty="0" smtClean="0"/>
              <a:t>V</a:t>
            </a:r>
            <a:r>
              <a:rPr lang="uk-UA" baseline="-25000" dirty="0" smtClean="0"/>
              <a:t>2</a:t>
            </a:r>
            <a:r>
              <a:rPr lang="en-US" dirty="0" smtClean="0"/>
              <a:t>= </a:t>
            </a:r>
            <a:r>
              <a:rPr lang="uk-UA" dirty="0" smtClean="0"/>
              <a:t>5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2</a:t>
            </a:r>
            <a:r>
              <a:rPr lang="en-US" dirty="0" smtClean="0"/>
              <a:t>5 </a:t>
            </a:r>
            <a:r>
              <a:rPr lang="uk-UA" dirty="0" smtClean="0"/>
              <a:t>л=25·10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</a:t>
            </a:r>
          </a:p>
          <a:p>
            <a:r>
              <a:rPr lang="uk-UA" dirty="0" smtClean="0"/>
              <a:t>Звідси, </a:t>
            </a:r>
            <a:r>
              <a:rPr lang="en-US" dirty="0" err="1" smtClean="0"/>
              <a:t>ab</a:t>
            </a:r>
            <a:r>
              <a:rPr lang="uk-UA" dirty="0" smtClean="0"/>
              <a:t>=</a:t>
            </a:r>
            <a:r>
              <a:rPr lang="en-US" dirty="0" smtClean="0"/>
              <a:t> p</a:t>
            </a:r>
            <a:r>
              <a:rPr lang="uk-UA" baseline="-25000" dirty="0" smtClean="0"/>
              <a:t>2</a:t>
            </a:r>
            <a:r>
              <a:rPr lang="en-US" dirty="0" smtClean="0"/>
              <a:t> </a:t>
            </a:r>
            <a:r>
              <a:rPr lang="uk-UA" dirty="0" smtClean="0"/>
              <a:t>- </a:t>
            </a:r>
            <a:r>
              <a:rPr lang="en-US" dirty="0" smtClean="0"/>
              <a:t>p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 5·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 -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err="1" smtClean="0"/>
              <a:t>Па=</a:t>
            </a:r>
            <a:r>
              <a:rPr lang="uk-UA" dirty="0" smtClean="0"/>
              <a:t> 4·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 </a:t>
            </a:r>
          </a:p>
          <a:p>
            <a:r>
              <a:rPr lang="uk-UA" dirty="0" err="1" smtClean="0"/>
              <a:t>с</a:t>
            </a:r>
            <a:r>
              <a:rPr lang="en-US" dirty="0" smtClean="0"/>
              <a:t>d</a:t>
            </a:r>
            <a:r>
              <a:rPr lang="uk-UA" dirty="0" smtClean="0"/>
              <a:t>=</a:t>
            </a:r>
            <a:r>
              <a:rPr lang="en-US" dirty="0" smtClean="0"/>
              <a:t> V</a:t>
            </a:r>
            <a:r>
              <a:rPr lang="uk-UA" baseline="-25000" dirty="0" smtClean="0"/>
              <a:t>2 </a:t>
            </a:r>
            <a:r>
              <a:rPr lang="uk-UA" dirty="0" smtClean="0"/>
              <a:t>- </a:t>
            </a:r>
            <a:r>
              <a:rPr lang="en-US" dirty="0" smtClean="0"/>
              <a:t>V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uk-UA" dirty="0" smtClean="0"/>
              <a:t> 25·10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- 5·10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3= </a:t>
            </a:r>
            <a:r>
              <a:rPr lang="uk-UA" dirty="0" smtClean="0"/>
              <a:t>20·10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</a:t>
            </a:r>
          </a:p>
          <a:p>
            <a:r>
              <a:rPr lang="uk-UA" dirty="0" smtClean="0"/>
              <a:t>Робота газу чисельно дорівнює площі прямокутника </a:t>
            </a:r>
            <a:r>
              <a:rPr lang="en-US" dirty="0" err="1" smtClean="0"/>
              <a:t>abcd</a:t>
            </a:r>
            <a:endParaRPr lang="uk-UA" dirty="0" smtClean="0"/>
          </a:p>
          <a:p>
            <a:r>
              <a:rPr lang="uk-UA" dirty="0" smtClean="0"/>
              <a:t>А= </a:t>
            </a:r>
            <a:r>
              <a:rPr lang="en-US" dirty="0" smtClean="0"/>
              <a:t>S </a:t>
            </a:r>
            <a:r>
              <a:rPr lang="uk-UA" dirty="0" smtClean="0"/>
              <a:t>(</a:t>
            </a:r>
            <a:r>
              <a:rPr lang="en-US" dirty="0" err="1" smtClean="0"/>
              <a:t>abcd</a:t>
            </a:r>
            <a:r>
              <a:rPr lang="uk-UA" dirty="0" smtClean="0"/>
              <a:t>)=</a:t>
            </a:r>
            <a:r>
              <a:rPr lang="en-US" dirty="0" smtClean="0"/>
              <a:t> </a:t>
            </a:r>
            <a:r>
              <a:rPr lang="en-US" dirty="0" err="1" smtClean="0"/>
              <a:t>ab·cd</a:t>
            </a:r>
            <a:r>
              <a:rPr lang="uk-UA" dirty="0" smtClean="0"/>
              <a:t>= 4·</a:t>
            </a:r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 </a:t>
            </a:r>
            <a:r>
              <a:rPr lang="uk-UA" dirty="0" smtClean="0"/>
              <a:t>Па· 20·10</a:t>
            </a:r>
            <a:r>
              <a:rPr lang="uk-UA" baseline="30000" dirty="0" smtClean="0"/>
              <a:t>-3</a:t>
            </a:r>
            <a:r>
              <a:rPr lang="uk-UA" dirty="0" smtClean="0"/>
              <a:t> м</a:t>
            </a:r>
            <a:r>
              <a:rPr lang="uk-UA" baseline="30000" dirty="0" smtClean="0"/>
              <a:t>3</a:t>
            </a:r>
            <a:r>
              <a:rPr lang="uk-UA" dirty="0" smtClean="0"/>
              <a:t> =80 Дж</a:t>
            </a:r>
            <a:endParaRPr lang="ru-RU" dirty="0"/>
          </a:p>
        </p:txBody>
      </p:sp>
      <p:pic>
        <p:nvPicPr>
          <p:cNvPr id="4" name="Picture 2" descr="Внутрішня енергія. Перший закон термодинаміки » storinka.click"/>
          <p:cNvPicPr>
            <a:picLocks noChangeAspect="1" noChangeArrowheads="1"/>
          </p:cNvPicPr>
          <p:nvPr/>
        </p:nvPicPr>
        <p:blipFill>
          <a:blip r:embed="rId2" cstate="print"/>
          <a:srcRect l="4447" t="10500" r="6613" b="251"/>
          <a:stretch>
            <a:fillRect/>
          </a:stretch>
        </p:blipFill>
        <p:spPr bwMode="auto">
          <a:xfrm>
            <a:off x="6372200" y="908720"/>
            <a:ext cx="2232248" cy="1897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49391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Задача </a:t>
            </a:r>
            <a:r>
              <a:rPr lang="uk-UA" dirty="0" smtClean="0"/>
              <a:t>2. </a:t>
            </a:r>
            <a:r>
              <a:rPr lang="uk-UA" dirty="0" smtClean="0"/>
              <a:t>Обчислити роботу газу під час замкнутого процесу 1-2-3, якщо </a:t>
            </a:r>
            <a:r>
              <a:rPr lang="en-US" dirty="0" smtClean="0"/>
              <a:t>p</a:t>
            </a:r>
            <a:r>
              <a:rPr lang="uk-UA" baseline="-25000" dirty="0" smtClean="0"/>
              <a:t>0</a:t>
            </a:r>
            <a:r>
              <a:rPr lang="en-US" dirty="0" smtClean="0"/>
              <a:t>=10</a:t>
            </a:r>
            <a:r>
              <a:rPr lang="uk-UA" baseline="30000" dirty="0" smtClean="0"/>
              <a:t>5</a:t>
            </a:r>
            <a:r>
              <a:rPr lang="en-US" dirty="0" smtClean="0"/>
              <a:t> </a:t>
            </a:r>
            <a:r>
              <a:rPr lang="uk-UA" dirty="0" smtClean="0"/>
              <a:t>Па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V</a:t>
            </a:r>
            <a:r>
              <a:rPr lang="uk-UA" baseline="-25000" dirty="0" smtClean="0"/>
              <a:t>0</a:t>
            </a:r>
            <a:r>
              <a:rPr lang="en-US" dirty="0" smtClean="0"/>
              <a:t>=</a:t>
            </a:r>
            <a:r>
              <a:rPr lang="uk-UA" dirty="0" smtClean="0"/>
              <a:t>2</a:t>
            </a:r>
            <a:r>
              <a:rPr lang="en-US" dirty="0" smtClean="0"/>
              <a:t> </a:t>
            </a:r>
            <a:r>
              <a:rPr lang="uk-UA" dirty="0" smtClean="0"/>
              <a:t>м</a:t>
            </a:r>
            <a:r>
              <a:rPr lang="uk-UA" baseline="30000" dirty="0" smtClean="0"/>
              <a:t>3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373216"/>
            <a:ext cx="8229600" cy="1201320"/>
          </a:xfrm>
        </p:spPr>
        <p:txBody>
          <a:bodyPr/>
          <a:lstStyle/>
          <a:p>
            <a:r>
              <a:rPr lang="uk-UA" dirty="0" smtClean="0"/>
              <a:t>Розв'язання на наступному слайді</a:t>
            </a:r>
            <a:endParaRPr lang="ru-RU" dirty="0" smtClean="0"/>
          </a:p>
        </p:txBody>
      </p:sp>
      <p:pic>
        <p:nvPicPr>
          <p:cNvPr id="22530" name="Picture 2" descr="План уроку. 1. На малюнку показано графік циклічного процесу з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1700808"/>
            <a:ext cx="4032448" cy="350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445096"/>
          </a:xfrm>
        </p:spPr>
        <p:txBody>
          <a:bodyPr>
            <a:normAutofit/>
          </a:bodyPr>
          <a:lstStyle/>
          <a:p>
            <a:r>
              <a:rPr lang="en-US" sz="3000" dirty="0" smtClean="0"/>
              <a:t>p</a:t>
            </a:r>
            <a:r>
              <a:rPr lang="uk-UA" sz="3000" baseline="-25000" dirty="0" smtClean="0"/>
              <a:t>0</a:t>
            </a:r>
            <a:r>
              <a:rPr lang="en-US" sz="3000" dirty="0" smtClean="0"/>
              <a:t>=10</a:t>
            </a:r>
            <a:r>
              <a:rPr lang="uk-UA" sz="3000" baseline="30000" dirty="0" smtClean="0"/>
              <a:t>5</a:t>
            </a:r>
            <a:r>
              <a:rPr lang="en-US" sz="3000" dirty="0" smtClean="0"/>
              <a:t> </a:t>
            </a:r>
            <a:r>
              <a:rPr lang="uk-UA" sz="3000" dirty="0" smtClean="0"/>
              <a:t>Па</a:t>
            </a: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en-US" sz="3000" dirty="0" smtClean="0"/>
              <a:t>V</a:t>
            </a:r>
            <a:r>
              <a:rPr lang="uk-UA" sz="3000" baseline="-25000" dirty="0" smtClean="0"/>
              <a:t>0</a:t>
            </a:r>
            <a:r>
              <a:rPr lang="en-US" sz="3000" dirty="0" smtClean="0"/>
              <a:t>=</a:t>
            </a:r>
            <a:r>
              <a:rPr lang="uk-UA" sz="3000" dirty="0" smtClean="0"/>
              <a:t>2</a:t>
            </a:r>
            <a:r>
              <a:rPr lang="en-US" sz="3000" dirty="0" smtClean="0"/>
              <a:t> </a:t>
            </a:r>
            <a:r>
              <a:rPr lang="uk-UA" sz="3000" dirty="0" smtClean="0"/>
              <a:t>м</a:t>
            </a:r>
            <a:r>
              <a:rPr lang="uk-UA" sz="3000" baseline="30000" dirty="0" smtClean="0"/>
              <a:t>3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88840"/>
            <a:ext cx="8712968" cy="4585696"/>
          </a:xfrm>
        </p:spPr>
        <p:txBody>
          <a:bodyPr/>
          <a:lstStyle/>
          <a:p>
            <a:r>
              <a:rPr lang="uk-UA" dirty="0" smtClean="0"/>
              <a:t>Робота газу чисельно дорівнює площі під графіком, тобто робота газу дорівнює площі прямокутного трикутника 123:       А=</a:t>
            </a:r>
            <a:r>
              <a:rPr lang="en-US" dirty="0" smtClean="0"/>
              <a:t>S</a:t>
            </a:r>
            <a:r>
              <a:rPr lang="uk-UA" dirty="0" smtClean="0"/>
              <a:t>123</a:t>
            </a:r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Катет(13)= 4V</a:t>
            </a:r>
            <a:r>
              <a:rPr lang="ru-RU" baseline="-25000" dirty="0" smtClean="0"/>
              <a:t>0</a:t>
            </a:r>
            <a:r>
              <a:rPr lang="ru-RU" dirty="0" smtClean="0"/>
              <a:t>-</a:t>
            </a:r>
            <a:r>
              <a:rPr lang="en-US" dirty="0" smtClean="0"/>
              <a:t>V</a:t>
            </a:r>
            <a:r>
              <a:rPr lang="ru-RU" baseline="-25000" dirty="0" smtClean="0"/>
              <a:t>0</a:t>
            </a:r>
            <a:r>
              <a:rPr lang="ru-RU" dirty="0" smtClean="0"/>
              <a:t>=3</a:t>
            </a:r>
            <a:r>
              <a:rPr lang="en-US" dirty="0" smtClean="0"/>
              <a:t>V</a:t>
            </a:r>
            <a:r>
              <a:rPr lang="ru-RU" baseline="-25000" dirty="0" smtClean="0"/>
              <a:t>0</a:t>
            </a:r>
            <a:r>
              <a:rPr lang="ru-RU" dirty="0" smtClean="0"/>
              <a:t>=6 </a:t>
            </a:r>
            <a:r>
              <a:rPr lang="uk-UA" dirty="0" smtClean="0"/>
              <a:t>м</a:t>
            </a:r>
            <a:r>
              <a:rPr lang="uk-UA" baseline="30000" dirty="0" smtClean="0"/>
              <a:t>3</a:t>
            </a:r>
            <a:endParaRPr lang="ru-RU" dirty="0" smtClean="0"/>
          </a:p>
          <a:p>
            <a:r>
              <a:rPr lang="uk-UA" dirty="0" smtClean="0"/>
              <a:t>Катет (23)=4р</a:t>
            </a:r>
            <a:r>
              <a:rPr lang="uk-UA" baseline="-25000" dirty="0" smtClean="0"/>
              <a:t>0 </a:t>
            </a:r>
            <a:r>
              <a:rPr lang="uk-UA" dirty="0" smtClean="0"/>
              <a:t>- р</a:t>
            </a:r>
            <a:r>
              <a:rPr lang="uk-UA" baseline="-25000" dirty="0" smtClean="0"/>
              <a:t>0</a:t>
            </a:r>
            <a:r>
              <a:rPr lang="uk-UA" dirty="0" smtClean="0"/>
              <a:t>=3р</a:t>
            </a:r>
            <a:r>
              <a:rPr lang="uk-UA" baseline="-25000" dirty="0" smtClean="0"/>
              <a:t>0</a:t>
            </a:r>
            <a:r>
              <a:rPr lang="uk-UA" dirty="0" smtClean="0"/>
              <a:t>=3·</a:t>
            </a:r>
            <a:r>
              <a:rPr lang="ru-RU" dirty="0" smtClean="0"/>
              <a:t>10</a:t>
            </a:r>
            <a:r>
              <a:rPr lang="uk-UA" baseline="30000" dirty="0" smtClean="0"/>
              <a:t>5</a:t>
            </a:r>
            <a:r>
              <a:rPr lang="uk-UA" dirty="0" smtClean="0"/>
              <a:t> Па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2" descr="План уроку. 1. На малюнку показано графік циклічного процесу з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260648"/>
            <a:ext cx="2154805" cy="1872208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87624" y="3356992"/>
            <a:ext cx="4262874" cy="648072"/>
          </a:xfrm>
          <a:prstGeom prst="rect">
            <a:avLst/>
          </a:prstGeom>
          <a:noFill/>
        </p:spPr>
      </p:pic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5445224"/>
            <a:ext cx="5069363" cy="792088"/>
          </a:xfrm>
          <a:prstGeom prst="rect">
            <a:avLst/>
          </a:prstGeom>
          <a:noFill/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8858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Домашнє завдання: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uk-UA" smtClean="0"/>
              <a:t>   Задача </a:t>
            </a:r>
            <a:r>
              <a:rPr lang="uk-UA" dirty="0" smtClean="0"/>
              <a:t>1. </a:t>
            </a:r>
          </a:p>
          <a:p>
            <a:r>
              <a:rPr lang="uk-UA" dirty="0" smtClean="0"/>
              <a:t>Обчислити  роботу газу,</a:t>
            </a:r>
          </a:p>
          <a:p>
            <a:pPr>
              <a:buNone/>
            </a:pPr>
            <a:r>
              <a:rPr lang="uk-UA" dirty="0" smtClean="0"/>
              <a:t>користуючись </a:t>
            </a:r>
            <a:r>
              <a:rPr lang="uk-UA" dirty="0" smtClean="0"/>
              <a:t>графіком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Повторити параграф 37</a:t>
            </a:r>
          </a:p>
          <a:p>
            <a:pPr>
              <a:buNone/>
            </a:pPr>
            <a:endParaRPr lang="uk-UA" dirty="0"/>
          </a:p>
          <a:p>
            <a:pPr>
              <a:buNone/>
            </a:pPr>
            <a:r>
              <a:rPr lang="uk-UA" dirty="0" smtClean="0"/>
              <a:t>Вправа 37 (2,3)</a:t>
            </a:r>
            <a:endParaRPr lang="uk-UA" dirty="0" smtClean="0"/>
          </a:p>
          <a:p>
            <a:pPr>
              <a:buNone/>
            </a:pPr>
            <a:endParaRPr lang="uk-UA" dirty="0" smtClean="0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 l="2064" b="17017"/>
          <a:stretch>
            <a:fillRect/>
          </a:stretch>
        </p:blipFill>
        <p:spPr bwMode="auto">
          <a:xfrm>
            <a:off x="4932040" y="980728"/>
            <a:ext cx="3129285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</TotalTime>
  <Words>296</Words>
  <Application>Microsoft Office PowerPoint</Application>
  <PresentationFormat>Екран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4" baseType="lpstr">
      <vt:lpstr>Arial</vt:lpstr>
      <vt:lpstr>Georgia</vt:lpstr>
      <vt:lpstr>Trebuchet MS</vt:lpstr>
      <vt:lpstr>Wingdings 2</vt:lpstr>
      <vt:lpstr>Городская</vt:lpstr>
      <vt:lpstr>Розв’язування задач на роботу в термодинаміці</vt:lpstr>
      <vt:lpstr>Повторимо</vt:lpstr>
      <vt:lpstr>Презентація PowerPoint</vt:lpstr>
      <vt:lpstr>Робота газу чисельно дорівнює площі під графіком в координатах p(V)</vt:lpstr>
      <vt:lpstr>Задача 1. Обчислити роботу газу під час замкненого процесу abcd, якщо p1=103 Па, V1=5 л  </vt:lpstr>
      <vt:lpstr>p1=103 Па V1=5 л=5·10-3 м3 А - ?</vt:lpstr>
      <vt:lpstr>Задача 2. Обчислити роботу газу під час замкнутого процесу 1-2-3, якщо p0=105 Па V0=2 м3 </vt:lpstr>
      <vt:lpstr>p0=105 Па V0=2 м3</vt:lpstr>
      <vt:lpstr>Домашнє завдання: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Робота в термодинаміці</dc:title>
  <dc:creator>Professional</dc:creator>
  <cp:lastModifiedBy>RePack by Diakov</cp:lastModifiedBy>
  <cp:revision>17</cp:revision>
  <dcterms:created xsi:type="dcterms:W3CDTF">2020-03-28T12:44:28Z</dcterms:created>
  <dcterms:modified xsi:type="dcterms:W3CDTF">2022-03-30T15:36:59Z</dcterms:modified>
</cp:coreProperties>
</file>