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9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B341-9138-4B53-B098-66AA5BAE34D7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45698-C197-4AF8-8584-76C141DB0F0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9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5698-C197-4AF8-8584-76C141DB0F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4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A28F-E4C9-45A5-97C3-00EDEAB4DB1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6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B4C1-EE3F-429A-BC3E-EFA889470DC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9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243D-0997-40C0-912D-940FCCEF791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7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6816-BAE8-43E0-A505-5BB1FB24F92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3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625-DEC3-40F0-B00A-28494E61BB3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4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3514-41AD-4312-A1BD-460341171E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7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0258-A278-41B1-B71C-08F10E228CC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4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1C75-92F2-4443-AB7A-5F3B14C7D0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9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BE6E-D911-47CF-826C-D8F4B99ED4D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9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D379-917B-4C03-99CA-5483B083AA5E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A37B-8910-44CF-A1E2-0C853F27087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651B-E55B-4D45-845A-1AE03905C25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1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8534400" cy="1470025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Узагальнення вивченого матеріалу теми </a:t>
            </a:r>
            <a:br>
              <a:rPr lang="uk-UA" sz="5400" b="1" dirty="0" smtClean="0"/>
            </a:br>
            <a:r>
              <a:rPr lang="uk-UA" sz="5400" b="1" dirty="0" smtClean="0"/>
              <a:t>«Магнітні явища»</a:t>
            </a:r>
            <a:br>
              <a:rPr lang="uk-UA" sz="5400" b="1" dirty="0" smtClean="0"/>
            </a:br>
            <a:r>
              <a:rPr lang="uk-UA" sz="5400" b="1" dirty="0" smtClean="0"/>
              <a:t>фізика 9 клас</a:t>
            </a:r>
            <a:br>
              <a:rPr lang="uk-UA" sz="5400" b="1" dirty="0" smtClean="0"/>
            </a:br>
            <a:r>
              <a:rPr lang="uk-UA" sz="5400" b="1" dirty="0" smtClean="0"/>
              <a:t>07.10.2021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1337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Згадуємо дослід Ерстеда і досліди Ампера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2971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Ще вчені Давньої Греції висловлювали припущення, що магнітні й електричні явища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, проте встановити цей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учені змогли лише на початку ХІХ ст.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dirty="0" smtClean="0"/>
              <a:t>15 лютого 1820 р. </a:t>
            </a:r>
            <a:r>
              <a:rPr lang="ru-RU" dirty="0" err="1" smtClean="0"/>
              <a:t>данський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 Ганс </a:t>
            </a:r>
            <a:r>
              <a:rPr lang="ru-RU" dirty="0" err="1" smtClean="0"/>
              <a:t>Крістіан</a:t>
            </a:r>
            <a:r>
              <a:rPr lang="ru-RU" dirty="0" smtClean="0"/>
              <a:t> </a:t>
            </a:r>
            <a:r>
              <a:rPr lang="ru-RU" dirty="0" err="1" smtClean="0"/>
              <a:t>Ерстед</a:t>
            </a:r>
            <a:r>
              <a:rPr lang="ru-RU" dirty="0" smtClean="0"/>
              <a:t> </a:t>
            </a:r>
            <a:r>
              <a:rPr lang="ru-RU" dirty="0" err="1" smtClean="0"/>
              <a:t>демонстрував</a:t>
            </a:r>
            <a:r>
              <a:rPr lang="ru-RU" dirty="0" smtClean="0"/>
              <a:t> студентам </a:t>
            </a:r>
            <a:r>
              <a:rPr lang="ru-RU" dirty="0" err="1" smtClean="0"/>
              <a:t>дослід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нагріванням</a:t>
            </a:r>
            <a:r>
              <a:rPr lang="ru-RU" dirty="0" smtClean="0"/>
              <a:t> </a:t>
            </a:r>
            <a:r>
              <a:rPr lang="ru-RU" dirty="0" err="1" smtClean="0"/>
              <a:t>провідника</a:t>
            </a:r>
            <a:r>
              <a:rPr lang="ru-RU" dirty="0" smtClean="0"/>
              <a:t> </a:t>
            </a:r>
            <a:r>
              <a:rPr lang="ru-RU" dirty="0" err="1" smtClean="0"/>
              <a:t>електричним</a:t>
            </a:r>
            <a:r>
              <a:rPr lang="ru-RU" dirty="0" smtClean="0"/>
              <a:t> </a:t>
            </a:r>
            <a:r>
              <a:rPr lang="ru-RU" dirty="0" err="1" smtClean="0"/>
              <a:t>струмом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1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dirty="0" err="1" smtClean="0"/>
              <a:t>Дослід</a:t>
            </a:r>
            <a:r>
              <a:rPr lang="ru-RU" dirty="0" smtClean="0"/>
              <a:t> Г. К. </a:t>
            </a:r>
            <a:r>
              <a:rPr lang="ru-RU" dirty="0" err="1" smtClean="0"/>
              <a:t>Ерстеда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0143" y="1371600"/>
            <a:ext cx="57912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/>
              <a:t>У ході досліду вчений помітив, що під час проходження струму магнітна стрілка, розташована поблизу провідника, відхиляється від напрямку «північ – південь» і встановлюється перпендикулярно до провідника (рис. 1.1). Як тільки струм припинявся, стрілка поверталася в початкове положення. Так було з</a:t>
            </a:r>
            <a:r>
              <a:rPr lang="en-US" sz="2800" dirty="0" smtClean="0"/>
              <a:t>’</a:t>
            </a:r>
            <a:r>
              <a:rPr lang="uk-UA" sz="2800" dirty="0" err="1" smtClean="0"/>
              <a:t>ясовано</a:t>
            </a:r>
            <a:r>
              <a:rPr lang="uk-UA" sz="2800" dirty="0" smtClean="0"/>
              <a:t>, що </a:t>
            </a:r>
            <a:r>
              <a:rPr lang="uk-UA" sz="2800" i="1" dirty="0" smtClean="0"/>
              <a:t>електричний струм чинить певну магнітну дію</a:t>
            </a:r>
            <a:r>
              <a:rPr lang="uk-UA" sz="2800" dirty="0" smtClean="0"/>
              <a:t>. </a:t>
            </a: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438400"/>
            <a:ext cx="3035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ru-RU" dirty="0" err="1" smtClean="0"/>
              <a:t>Досліди</a:t>
            </a:r>
            <a:r>
              <a:rPr lang="ru-RU" dirty="0" smtClean="0"/>
              <a:t> Ампера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  </a:t>
            </a:r>
            <a:r>
              <a:rPr lang="uk-UA" sz="2800" dirty="0" smtClean="0"/>
              <a:t>Французький математик і фізик Андре Марі Ампер уперше почув про досліди Г.Ерстеда  4 вересня 1820 р. і вже за тиждень продемонстрував взаємодію двох паралельно розташованих провідників зі струмом  (рис. 1.2). Ампер також показав, що котушки, в яких проходить електричний струм, поводяться як постійні магніти (рис.1.3). Аналізуючи результати дослідів, учений дійшов висновку: оскільки провідники є </a:t>
            </a:r>
            <a:r>
              <a:rPr lang="uk-UA" sz="2800" dirty="0" err="1" smtClean="0"/>
              <a:t>електрично</a:t>
            </a:r>
            <a:r>
              <a:rPr lang="uk-UA" sz="2800" dirty="0" smtClean="0"/>
              <a:t> нейтральними (вони незаряджені), їхнє притягання або відштовхування не може пояснюватися дією електричних сил, - «поведінка» провідників є наслідком дії магнітних сил.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0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28" y="381000"/>
            <a:ext cx="267518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7" y="381000"/>
            <a:ext cx="2216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6"/>
          <a:stretch/>
        </p:blipFill>
        <p:spPr bwMode="auto">
          <a:xfrm>
            <a:off x="2057400" y="3810000"/>
            <a:ext cx="5127049" cy="189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791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</a:t>
            </a:r>
            <a:r>
              <a:rPr lang="ru-RU" dirty="0" err="1" smtClean="0"/>
              <a:t>отушки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проходить </a:t>
            </a:r>
            <a:r>
              <a:rPr lang="ru-RU" dirty="0" err="1" smtClean="0"/>
              <a:t>електричний</a:t>
            </a:r>
            <a:r>
              <a:rPr lang="ru-RU" dirty="0" smtClean="0"/>
              <a:t> струм, </a:t>
            </a:r>
            <a:r>
              <a:rPr lang="ru-RU" dirty="0" err="1" smtClean="0"/>
              <a:t>поводяться</a:t>
            </a:r>
            <a:r>
              <a:rPr lang="ru-RU" dirty="0" smtClean="0"/>
              <a:t> як </a:t>
            </a:r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 smtClean="0"/>
              <a:t>магніти</a:t>
            </a:r>
            <a:r>
              <a:rPr lang="ru-RU" dirty="0" smtClean="0"/>
              <a:t>: </a:t>
            </a:r>
            <a:r>
              <a:rPr lang="ru-RU" dirty="0"/>
              <a:t>вони </a:t>
            </a:r>
            <a:r>
              <a:rPr lang="ru-RU" dirty="0" err="1"/>
              <a:t>притягуються</a:t>
            </a:r>
            <a:r>
              <a:rPr lang="ru-RU" dirty="0"/>
              <a:t> (а)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відштовхуються</a:t>
            </a:r>
            <a:r>
              <a:rPr lang="ru-RU" dirty="0"/>
              <a:t> (б</a:t>
            </a:r>
            <a:r>
              <a:rPr lang="ru-RU" dirty="0" smtClean="0"/>
              <a:t>) </a:t>
            </a:r>
            <a:r>
              <a:rPr lang="ru-RU" b="1" dirty="0" smtClean="0"/>
              <a:t>(рис.1.3)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52457" y="615077"/>
            <a:ext cx="297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Рис. 1.2.</a:t>
            </a:r>
            <a:r>
              <a:rPr lang="ru-RU" b="1" dirty="0"/>
              <a:t> </a:t>
            </a:r>
            <a:r>
              <a:rPr lang="ru-RU" dirty="0" smtClean="0"/>
              <a:t>Схема </a:t>
            </a:r>
            <a:r>
              <a:rPr lang="ru-RU" dirty="0" err="1" smtClean="0"/>
              <a:t>досліду</a:t>
            </a:r>
            <a:r>
              <a:rPr lang="ru-RU" dirty="0" smtClean="0"/>
              <a:t> А. Ампера: </a:t>
            </a: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паралельних</a:t>
            </a:r>
            <a:r>
              <a:rPr lang="ru-RU" dirty="0" smtClean="0"/>
              <a:t> </a:t>
            </a:r>
            <a:r>
              <a:rPr lang="ru-RU" dirty="0" err="1" smtClean="0"/>
              <a:t>провідниках</a:t>
            </a:r>
            <a:r>
              <a:rPr lang="ru-RU" dirty="0" smtClean="0"/>
              <a:t> </a:t>
            </a:r>
            <a:r>
              <a:rPr lang="ru-RU" dirty="0" err="1" smtClean="0"/>
              <a:t>течуть</a:t>
            </a:r>
            <a:r>
              <a:rPr lang="ru-RU" dirty="0" smtClean="0"/>
              <a:t> </a:t>
            </a:r>
            <a:r>
              <a:rPr lang="ru-RU" dirty="0" err="1" smtClean="0"/>
              <a:t>струми</a:t>
            </a:r>
            <a:r>
              <a:rPr lang="ru-RU" dirty="0" smtClean="0"/>
              <a:t> одного </a:t>
            </a:r>
            <a:r>
              <a:rPr lang="ru-RU" dirty="0" err="1" smtClean="0"/>
              <a:t>напрямку</a:t>
            </a:r>
            <a:r>
              <a:rPr lang="ru-RU" dirty="0" smtClean="0"/>
              <a:t>, </a:t>
            </a:r>
            <a:r>
              <a:rPr lang="ru-RU" dirty="0" err="1" smtClean="0"/>
              <a:t>провідники</a:t>
            </a:r>
            <a:r>
              <a:rPr lang="ru-RU" dirty="0" smtClean="0"/>
              <a:t> </a:t>
            </a:r>
            <a:r>
              <a:rPr lang="ru-RU" dirty="0" err="1" smtClean="0"/>
              <a:t>притягуються</a:t>
            </a:r>
            <a:r>
              <a:rPr lang="ru-RU" dirty="0" smtClean="0"/>
              <a:t> (а).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протилежних</a:t>
            </a:r>
            <a:r>
              <a:rPr lang="ru-RU" dirty="0" smtClean="0"/>
              <a:t> </a:t>
            </a:r>
            <a:r>
              <a:rPr lang="ru-RU" dirty="0" err="1" smtClean="0"/>
              <a:t>напрямків</a:t>
            </a:r>
            <a:r>
              <a:rPr lang="ru-RU" dirty="0" smtClean="0"/>
              <a:t> – </a:t>
            </a:r>
            <a:r>
              <a:rPr lang="ru-RU" dirty="0" err="1" smtClean="0"/>
              <a:t>провідники</a:t>
            </a:r>
            <a:r>
              <a:rPr lang="ru-RU" dirty="0" smtClean="0"/>
              <a:t> </a:t>
            </a:r>
            <a:r>
              <a:rPr lang="ru-RU" dirty="0" err="1" smtClean="0"/>
              <a:t>відштовхуються</a:t>
            </a:r>
            <a:r>
              <a:rPr lang="ru-RU" dirty="0" smtClean="0"/>
              <a:t> (б).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1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Даємо означення магнітного поля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 У ході вивчення електричних явищ у 8 класі ви дізналися про те, що в просторі навколо зарядженого тіла існує </a:t>
            </a:r>
            <a:r>
              <a:rPr lang="uk-UA" sz="2800" i="1" dirty="0" smtClean="0"/>
              <a:t>поле, </a:t>
            </a:r>
            <a:r>
              <a:rPr lang="uk-UA" sz="2800" i="1" dirty="0"/>
              <a:t>я</a:t>
            </a:r>
            <a:r>
              <a:rPr lang="uk-UA" sz="2800" i="1" dirty="0" smtClean="0"/>
              <a:t>ке називають електричним, і що саме через це поле здійснюється електрична взаємодія між зарядженими тілами та частинками.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3288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uk-UA" sz="2800" dirty="0" smtClean="0"/>
              <a:t>Навколо намагніченого тіла й навколо провідника зі струмом також існує поле – його називають </a:t>
            </a:r>
            <a:r>
              <a:rPr lang="uk-UA" sz="2800" u="sng" dirty="0" smtClean="0"/>
              <a:t>магнітним</a:t>
            </a:r>
            <a:r>
              <a:rPr lang="uk-UA" sz="2800" dirty="0" smtClean="0"/>
              <a:t>. </a:t>
            </a:r>
            <a:r>
              <a:rPr lang="uk-UA" sz="2800" i="1" dirty="0" smtClean="0"/>
              <a:t>Магнітна взаємодія здійснюється з певною швидкістю через магнітне поле </a:t>
            </a:r>
            <a:r>
              <a:rPr lang="uk-UA" sz="2800" dirty="0" smtClean="0"/>
              <a:t>(першим такого висновку дійшов англійський фізик Майкл Фарадей.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2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ru-RU" sz="2400" dirty="0" err="1" smtClean="0"/>
              <a:t>Розглянемо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взаємодію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магніту</a:t>
            </a:r>
            <a:r>
              <a:rPr lang="ru-RU" sz="2400" dirty="0" smtClean="0"/>
              <a:t> й </a:t>
            </a:r>
            <a:r>
              <a:rPr lang="ru-RU" sz="2400" dirty="0" err="1" smtClean="0"/>
              <a:t>котушки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струмом</a:t>
            </a:r>
            <a:r>
              <a:rPr lang="ru-RU" sz="2400" dirty="0" smtClean="0"/>
              <a:t> (рис. 1.3, б). </a:t>
            </a:r>
            <a:r>
              <a:rPr lang="ru-RU" sz="2400" dirty="0" err="1" smtClean="0"/>
              <a:t>Котушка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струмом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поле.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 </a:t>
            </a:r>
            <a:r>
              <a:rPr lang="ru-RU" sz="2400" dirty="0" err="1" smtClean="0"/>
              <a:t>поширюється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просторі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починає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постійний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</a:t>
            </a:r>
            <a:r>
              <a:rPr lang="ru-RU" sz="2400" dirty="0" smtClean="0"/>
              <a:t> (</a:t>
            </a:r>
            <a:r>
              <a:rPr lang="ru-RU" sz="2400" dirty="0" err="1" smtClean="0"/>
              <a:t>намагнічене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тіло</a:t>
            </a:r>
            <a:r>
              <a:rPr lang="ru-RU" sz="2400" dirty="0" smtClean="0"/>
              <a:t>), - </a:t>
            </a:r>
            <a:r>
              <a:rPr lang="ru-RU" sz="2400" dirty="0" err="1" smtClean="0"/>
              <a:t>магніт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відхиляється</a:t>
            </a:r>
            <a:r>
              <a:rPr lang="ru-RU" sz="2400" dirty="0" smtClean="0"/>
              <a:t>. </a:t>
            </a:r>
            <a:r>
              <a:rPr lang="ru-RU" sz="2400" dirty="0" err="1" smtClean="0"/>
              <a:t>Магніт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теж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власне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поле, яке, у свою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, </a:t>
            </a:r>
            <a:r>
              <a:rPr lang="ru-RU" sz="2400" dirty="0" err="1" smtClean="0"/>
              <a:t>діє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котушку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струмом</a:t>
            </a:r>
            <a:r>
              <a:rPr lang="ru-RU" sz="2400" dirty="0" smtClean="0"/>
              <a:t>, і </a:t>
            </a:r>
            <a:r>
              <a:rPr lang="ru-RU" sz="2400" dirty="0" err="1" smtClean="0"/>
              <a:t>котушка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теж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відхиляється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* </a:t>
            </a:r>
            <a:r>
              <a:rPr lang="ru-RU" sz="2400" dirty="0" err="1" smtClean="0"/>
              <a:t>Зазначимо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будь-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i="1" dirty="0" err="1" smtClean="0"/>
              <a:t>рухомої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зарядженої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будь-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i="1" dirty="0" err="1" smtClean="0"/>
              <a:t>рухомого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зарядженого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і </a:t>
            </a:r>
            <a:r>
              <a:rPr lang="ru-RU" sz="2400" dirty="0" err="1" smtClean="0"/>
              <a:t>діє</a:t>
            </a:r>
            <a:r>
              <a:rPr lang="ru-RU" sz="2400" dirty="0" smtClean="0"/>
              <a:t> з </a:t>
            </a:r>
            <a:r>
              <a:rPr lang="ru-RU" sz="2400" dirty="0" err="1" smtClean="0"/>
              <a:t>певною</a:t>
            </a:r>
            <a:r>
              <a:rPr lang="ru-RU" sz="2400" dirty="0" smtClean="0"/>
              <a:t> силою на </a:t>
            </a:r>
            <a:r>
              <a:rPr lang="ru-RU" sz="2400" dirty="0" err="1" smtClean="0"/>
              <a:t>заряджені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частинки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i="1" dirty="0" err="1" smtClean="0"/>
              <a:t>рухаються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магнітному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</a:t>
            </a:r>
            <a:r>
              <a:rPr lang="ru-RU" sz="2400" dirty="0" smtClean="0"/>
              <a:t>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</a:t>
            </a:r>
            <a:r>
              <a:rPr lang="ru-RU" sz="2400" i="1" dirty="0" err="1" smtClean="0"/>
              <a:t>Зверніть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увагу</a:t>
            </a:r>
            <a:r>
              <a:rPr lang="ru-RU" sz="2400" i="1" dirty="0" smtClean="0"/>
              <a:t>: </a:t>
            </a:r>
            <a:r>
              <a:rPr lang="ru-RU" sz="2400" dirty="0" smtClean="0"/>
              <a:t>ми не </a:t>
            </a:r>
            <a:r>
              <a:rPr lang="ru-RU" sz="2400" dirty="0" err="1" smtClean="0"/>
              <a:t>можемо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поле,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(як і </a:t>
            </a:r>
            <a:r>
              <a:rPr lang="ru-RU" sz="2400" dirty="0" err="1" smtClean="0"/>
              <a:t>електричне</a:t>
            </a:r>
            <a:r>
              <a:rPr lang="ru-RU" sz="2400" dirty="0" smtClean="0"/>
              <a:t> поле) є абсолютно </a:t>
            </a:r>
            <a:r>
              <a:rPr lang="ru-RU" sz="2400" dirty="0" err="1" smtClean="0"/>
              <a:t>реальним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форма матер</a:t>
            </a:r>
            <a:r>
              <a:rPr lang="uk-UA" sz="2400" dirty="0"/>
              <a:t>і</a:t>
            </a:r>
            <a:r>
              <a:rPr lang="ru-RU" sz="2400" dirty="0" smtClean="0"/>
              <a:t>ї.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38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</a:t>
            </a:r>
            <a:r>
              <a:rPr lang="uk-UA" sz="2800" b="1" dirty="0" smtClean="0"/>
              <a:t>Магнітне поле </a:t>
            </a:r>
            <a:r>
              <a:rPr lang="uk-UA" sz="2800" dirty="0" smtClean="0"/>
              <a:t>-</a:t>
            </a:r>
            <a:r>
              <a:rPr lang="uk-UA" sz="2800" b="1" dirty="0" smtClean="0"/>
              <a:t> </a:t>
            </a:r>
            <a:r>
              <a:rPr lang="uk-UA" sz="2800" dirty="0" smtClean="0"/>
              <a:t>це форма матерії, яка існує навколо намагнічених тіл, провідників зі струмом, рухомих заряджених тіл і частинок та діє на інші намагнічені тіла, провідники зі струмом, рухомі заряджені тіла й частинки, розташовані в цьому полі.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31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Узагальнення навчального матеріалу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зберігають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i="1" u="sng" dirty="0" err="1" smtClean="0"/>
              <a:t>постійними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магнітами</a:t>
            </a:r>
            <a:r>
              <a:rPr lang="ru-RU" sz="2400" dirty="0" smtClean="0"/>
              <a:t>. </a:t>
            </a:r>
            <a:r>
              <a:rPr lang="en-US" sz="2400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en-US" sz="2400" dirty="0" smtClean="0"/>
              <a:t>   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Основні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властивості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постійних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магнітів</a:t>
            </a:r>
            <a:r>
              <a:rPr lang="ru-RU" sz="2400" i="1" dirty="0" smtClean="0"/>
              <a:t>: </a:t>
            </a:r>
            <a:endParaRPr lang="ru-RU" sz="2400" dirty="0" smtClean="0"/>
          </a:p>
          <a:p>
            <a:r>
              <a:rPr lang="ru-RU" sz="2400" dirty="0" err="1" smtClean="0"/>
              <a:t>магнітна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найсильніше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виявляеться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полюсів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однойменні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полюси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відштовхуються</a:t>
            </a:r>
            <a:r>
              <a:rPr lang="ru-RU" sz="2400" dirty="0" smtClean="0"/>
              <a:t>, а </a:t>
            </a:r>
            <a:r>
              <a:rPr lang="ru-RU" sz="2400" dirty="0" err="1" smtClean="0"/>
              <a:t>різнойменні</a:t>
            </a:r>
            <a:r>
              <a:rPr lang="ru-RU" sz="2400" dirty="0" smtClean="0"/>
              <a:t> - </a:t>
            </a:r>
            <a:r>
              <a:rPr lang="ru-RU" sz="2400" dirty="0" err="1" smtClean="0"/>
              <a:t>притягуються</a:t>
            </a:r>
            <a:r>
              <a:rPr lang="ru-RU" sz="2400" dirty="0" smtClean="0"/>
              <a:t>; </a:t>
            </a:r>
            <a:r>
              <a:rPr lang="ru-RU" sz="2400" dirty="0" err="1" smtClean="0"/>
              <a:t>неможливо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одержати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з одним полюсом; 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нагрівання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магніту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певної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температури</a:t>
            </a:r>
            <a:r>
              <a:rPr lang="ru-RU" sz="2400" dirty="0" smtClean="0"/>
              <a:t> (точка </a:t>
            </a:r>
            <a:r>
              <a:rPr lang="ru-RU" sz="2400" dirty="0" err="1" smtClean="0"/>
              <a:t>Кюрі</a:t>
            </a:r>
            <a:r>
              <a:rPr lang="ru-RU" sz="2400" dirty="0" smtClean="0"/>
              <a:t>)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зникають</a:t>
            </a:r>
            <a:r>
              <a:rPr lang="ru-RU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ru-RU" sz="2400" dirty="0" err="1" smtClean="0"/>
              <a:t>Магнітна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взаємодія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магнітне</a:t>
            </a:r>
            <a:r>
              <a:rPr lang="ru-RU" sz="2400" dirty="0" smtClean="0"/>
              <a:t> поле. </a:t>
            </a:r>
            <a:r>
              <a:rPr lang="ru-RU" sz="2400" i="1" u="sng" dirty="0" err="1" smtClean="0"/>
              <a:t>Магнітне</a:t>
            </a:r>
            <a:r>
              <a:rPr lang="ru-RU" sz="2400" i="1" u="sng" dirty="0" smtClean="0"/>
              <a:t> поле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форма </a:t>
            </a:r>
            <a:r>
              <a:rPr lang="ru-RU" sz="2400" dirty="0" err="1" smtClean="0"/>
              <a:t>матерії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існуе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намагнічених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тіл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провідників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струмом</a:t>
            </a:r>
            <a:r>
              <a:rPr lang="ru-RU" sz="2400" dirty="0" smtClean="0"/>
              <a:t>, </a:t>
            </a:r>
            <a:r>
              <a:rPr lang="ru-RU" sz="2400" dirty="0" err="1" smtClean="0"/>
              <a:t>рухомих</a:t>
            </a:r>
            <a:r>
              <a:rPr lang="ru-RU" sz="2400" dirty="0" smtClean="0"/>
              <a:t>  </a:t>
            </a:r>
            <a:r>
              <a:rPr lang="ru-RU" sz="2400" dirty="0" err="1" smtClean="0"/>
              <a:t>заряджених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тіл</a:t>
            </a:r>
            <a:r>
              <a:rPr lang="ru-RU" sz="2400" dirty="0" smtClean="0"/>
              <a:t> і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діє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розташовані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намагнічені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провідники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струмом</a:t>
            </a:r>
            <a:r>
              <a:rPr lang="ru-RU" sz="2400" dirty="0" smtClean="0"/>
              <a:t>, </a:t>
            </a:r>
            <a:r>
              <a:rPr lang="ru-RU" sz="2400" dirty="0" err="1" smtClean="0"/>
              <a:t>рухомі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заряджені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тіла</a:t>
            </a:r>
            <a:r>
              <a:rPr lang="ru-RU" sz="2400" dirty="0" smtClean="0"/>
              <a:t> й </a:t>
            </a:r>
            <a:r>
              <a:rPr lang="ru-RU" sz="2400" dirty="0" err="1" smtClean="0"/>
              <a:t>частинки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69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uk-UA" dirty="0" smtClean="0"/>
              <a:t>Самоперевірка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2819399"/>
          </a:xfrm>
        </p:spPr>
        <p:txBody>
          <a:bodyPr>
            <a:noAutofit/>
          </a:bodyPr>
          <a:lstStyle/>
          <a:p>
            <a:r>
              <a:rPr lang="uk-UA" sz="2800" dirty="0" smtClean="0"/>
              <a:t>Що називають постійними магнітами?</a:t>
            </a:r>
          </a:p>
          <a:p>
            <a:r>
              <a:rPr lang="uk-UA" sz="2800" dirty="0" smtClean="0"/>
              <a:t>Назвіть основні властивості постійних магнітів.</a:t>
            </a:r>
          </a:p>
          <a:p>
            <a:r>
              <a:rPr lang="uk-UA" sz="2800" dirty="0" smtClean="0"/>
              <a:t>Біля яких об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єктів</a:t>
            </a:r>
            <a:r>
              <a:rPr lang="uk-UA" sz="2800" dirty="0" smtClean="0"/>
              <a:t> існує магнітне поле?</a:t>
            </a:r>
            <a:r>
              <a:rPr lang="ru-RU" sz="2800" dirty="0" smtClean="0"/>
              <a:t> На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об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єкти</a:t>
            </a:r>
            <a:r>
              <a:rPr lang="uk-UA" sz="2800" dirty="0" smtClean="0"/>
              <a:t> воно діє?</a:t>
            </a:r>
          </a:p>
          <a:p>
            <a:r>
              <a:rPr lang="uk-UA" sz="2800" dirty="0" smtClean="0"/>
              <a:t>Дайте означення магнітного поля.</a:t>
            </a:r>
            <a:endParaRPr lang="en-US" sz="2800" dirty="0" smtClean="0"/>
          </a:p>
          <a:p>
            <a:r>
              <a:rPr lang="ru-RU" sz="2800" dirty="0" err="1" smtClean="0"/>
              <a:t>Наведіть</a:t>
            </a:r>
            <a:r>
              <a:rPr lang="ru-RU" sz="2800" dirty="0" smtClean="0"/>
              <a:t> </a:t>
            </a:r>
            <a:r>
              <a:rPr lang="ru-RU" sz="2800" dirty="0" err="1"/>
              <a:t>приклади</a:t>
            </a:r>
            <a:r>
              <a:rPr lang="ru-RU" sz="2800" dirty="0"/>
              <a:t> </a:t>
            </a:r>
            <a:r>
              <a:rPr lang="ru-RU" sz="2800" dirty="0" err="1"/>
              <a:t>застосування</a:t>
            </a:r>
            <a:r>
              <a:rPr lang="ru-RU" sz="2800" dirty="0"/>
              <a:t> </a:t>
            </a:r>
            <a:r>
              <a:rPr lang="ru-RU" sz="2800" dirty="0" err="1"/>
              <a:t>магнітів</a:t>
            </a:r>
            <a:r>
              <a:rPr lang="ru-RU" sz="2800" dirty="0"/>
              <a:t> у </a:t>
            </a:r>
            <a:r>
              <a:rPr lang="ru-RU" sz="2800" dirty="0" err="1"/>
              <a:t>житті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err="1" smtClean="0"/>
              <a:t>Опишіть</a:t>
            </a:r>
            <a:r>
              <a:rPr lang="ru-RU" sz="2800" dirty="0" smtClean="0"/>
              <a:t> </a:t>
            </a:r>
            <a:r>
              <a:rPr lang="ru-RU" sz="2800" dirty="0" err="1"/>
              <a:t>дослід</a:t>
            </a:r>
            <a:r>
              <a:rPr lang="ru-RU" sz="2800" dirty="0"/>
              <a:t> </a:t>
            </a:r>
            <a:r>
              <a:rPr lang="ru-RU" sz="2800" dirty="0" err="1" smtClean="0"/>
              <a:t>Ерстеда</a:t>
            </a:r>
            <a:r>
              <a:rPr lang="uk-UA" sz="2800" dirty="0"/>
              <a:t>.</a:t>
            </a:r>
            <a:r>
              <a:rPr lang="ru-RU" sz="2800" dirty="0" smtClean="0"/>
              <a:t>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з’ясовано</a:t>
            </a:r>
            <a:r>
              <a:rPr lang="ru-RU" sz="2800" dirty="0"/>
              <a:t> в </a:t>
            </a:r>
            <a:r>
              <a:rPr lang="ru-RU" sz="2800" dirty="0" err="1"/>
              <a:t>ході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досліду</a:t>
            </a:r>
            <a:r>
              <a:rPr lang="ru-RU" sz="2800" dirty="0" smtClean="0"/>
              <a:t>?</a:t>
            </a:r>
            <a:endParaRPr lang="en-US" sz="2800" dirty="0" smtClean="0"/>
          </a:p>
          <a:p>
            <a:r>
              <a:rPr lang="ru-RU" sz="2800" dirty="0" err="1" smtClean="0"/>
              <a:t>Опишіть</a:t>
            </a:r>
            <a:r>
              <a:rPr lang="ru-RU" sz="2800" dirty="0" smtClean="0"/>
              <a:t> </a:t>
            </a:r>
            <a:r>
              <a:rPr lang="ru-RU" sz="2800" dirty="0" err="1"/>
              <a:t>досліди</a:t>
            </a:r>
            <a:r>
              <a:rPr lang="ru-RU" sz="2800" dirty="0"/>
              <a:t> Ампера.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висновку</a:t>
            </a:r>
            <a:r>
              <a:rPr lang="ru-RU" sz="2800" dirty="0"/>
              <a:t> </a:t>
            </a:r>
            <a:r>
              <a:rPr lang="ru-RU" sz="2800" dirty="0" err="1"/>
              <a:t>дійшов</a:t>
            </a:r>
            <a:r>
              <a:rPr lang="ru-RU" sz="2800" dirty="0"/>
              <a:t> Ампер </a:t>
            </a:r>
            <a:r>
              <a:rPr lang="ru-RU" sz="2800" dirty="0" err="1"/>
              <a:t>аналізуючи</a:t>
            </a:r>
            <a:r>
              <a:rPr lang="ru-RU" sz="2800" dirty="0"/>
              <a:t> </a:t>
            </a:r>
            <a:r>
              <a:rPr lang="ru-RU" sz="2800" dirty="0" err="1"/>
              <a:t>результати</a:t>
            </a:r>
            <a:r>
              <a:rPr lang="ru-RU" sz="2800" dirty="0"/>
              <a:t> </a:t>
            </a:r>
            <a:r>
              <a:rPr lang="ru-RU" sz="2800" dirty="0" err="1"/>
              <a:t>дослідів</a:t>
            </a:r>
            <a:r>
              <a:rPr lang="ru-RU" sz="2800" dirty="0"/>
              <a:t>?</a:t>
            </a: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12730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Актуалізація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Визначаємо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магнітів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магнітів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Згадуємо</a:t>
            </a:r>
            <a:r>
              <a:rPr lang="ru-RU" dirty="0" smtClean="0"/>
              <a:t> про </a:t>
            </a:r>
            <a:r>
              <a:rPr lang="ru-RU" dirty="0" err="1" smtClean="0"/>
              <a:t>дослід</a:t>
            </a:r>
            <a:r>
              <a:rPr lang="ru-RU" dirty="0" smtClean="0"/>
              <a:t> </a:t>
            </a:r>
            <a:r>
              <a:rPr lang="ru-RU" dirty="0" err="1" smtClean="0"/>
              <a:t>Ерстеда</a:t>
            </a:r>
            <a:r>
              <a:rPr lang="ru-RU" dirty="0" smtClean="0"/>
              <a:t> і </a:t>
            </a:r>
            <a:r>
              <a:rPr lang="ru-RU" dirty="0" err="1" smtClean="0"/>
              <a:t>досліди</a:t>
            </a:r>
            <a:r>
              <a:rPr lang="ru-RU" dirty="0" smtClean="0"/>
              <a:t> Ампера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Дослід</a:t>
            </a:r>
            <a:r>
              <a:rPr lang="ru-RU" dirty="0" smtClean="0"/>
              <a:t> Г. К. </a:t>
            </a:r>
            <a:r>
              <a:rPr lang="ru-RU" dirty="0" err="1" smtClean="0"/>
              <a:t>Ерстеда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Досліди</a:t>
            </a:r>
            <a:r>
              <a:rPr lang="ru-RU" dirty="0" smtClean="0"/>
              <a:t> Ампера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О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Узагальнення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Самопереірка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Домашнє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204" b="50000"/>
          <a:stretch/>
        </p:blipFill>
        <p:spPr bwMode="auto">
          <a:xfrm>
            <a:off x="7467600" y="685800"/>
            <a:ext cx="1447800" cy="143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2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Шкільний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підручник</a:t>
            </a:r>
            <a:r>
              <a:rPr lang="ru-RU" sz="2800" dirty="0" smtClean="0"/>
              <a:t> 9 </a:t>
            </a:r>
            <a:r>
              <a:rPr lang="ru-RU" sz="2800" dirty="0" err="1" smtClean="0"/>
              <a:t>клас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фізика</a:t>
            </a:r>
            <a:r>
              <a:rPr lang="ru-RU" sz="2800" dirty="0" smtClean="0"/>
              <a:t> В.Г. </a:t>
            </a:r>
            <a:r>
              <a:rPr lang="ru-RU" sz="2800" dirty="0" err="1" smtClean="0"/>
              <a:t>Бар’яхтар</a:t>
            </a:r>
            <a:r>
              <a:rPr lang="ru-RU" sz="2800" dirty="0"/>
              <a:t> </a:t>
            </a:r>
            <a:r>
              <a:rPr lang="ru-RU" sz="2800" dirty="0" smtClean="0"/>
              <a:t>- §1 -8 </a:t>
            </a:r>
            <a:r>
              <a:rPr lang="ru-RU" sz="2800" dirty="0" err="1" smtClean="0"/>
              <a:t>повторити</a:t>
            </a:r>
            <a:endParaRPr lang="ru-RU" sz="2800" dirty="0" smtClean="0"/>
          </a:p>
          <a:p>
            <a:r>
              <a:rPr lang="ru-RU" sz="2800" dirty="0" err="1" smtClean="0"/>
              <a:t>Підсумок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розділу</a:t>
            </a:r>
            <a:r>
              <a:rPr lang="ru-RU" sz="2800" dirty="0" smtClean="0"/>
              <a:t>- </a:t>
            </a:r>
            <a:r>
              <a:rPr lang="ru-RU" sz="2800" dirty="0" err="1" smtClean="0"/>
              <a:t>сторінка</a:t>
            </a:r>
            <a:r>
              <a:rPr lang="ru-RU" sz="2800" dirty="0" smtClean="0"/>
              <a:t> 48-49</a:t>
            </a:r>
          </a:p>
          <a:p>
            <a:r>
              <a:rPr lang="ru-RU" sz="2800" dirty="0" err="1" smtClean="0"/>
              <a:t>Прочитати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навіщо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надпотужні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магніти</a:t>
            </a:r>
            <a:r>
              <a:rPr lang="ru-RU" sz="2800" dirty="0" smtClean="0"/>
              <a:t> (ст.52-53) </a:t>
            </a:r>
          </a:p>
          <a:p>
            <a:r>
              <a:rPr lang="uk-UA" sz="2800" dirty="0" smtClean="0"/>
              <a:t>Підготуватися до захисту проекту (нагадую, що теми є на ст.54)</a:t>
            </a:r>
            <a:endParaRPr lang="ru-RU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5030561"/>
            <a:ext cx="2333626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8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Актуалізація </a:t>
            </a:r>
            <a:r>
              <a:rPr lang="uk-UA" dirty="0" smtClean="0"/>
              <a:t>життєвого </a:t>
            </a:r>
            <a:r>
              <a:rPr lang="uk-UA" dirty="0" smtClean="0"/>
              <a:t> </a:t>
            </a:r>
            <a:r>
              <a:rPr lang="uk-UA" dirty="0" smtClean="0"/>
              <a:t>досвіду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800" dirty="0" smtClean="0"/>
              <a:t>Де в житті ви стикалися з терміном магніт?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Як Ви </a:t>
            </a:r>
            <a:r>
              <a:rPr lang="ru-RU" sz="2800" dirty="0" err="1" smtClean="0"/>
              <a:t>вважаєте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таке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</a:t>
            </a:r>
            <a:r>
              <a:rPr lang="ru-RU" sz="2800" dirty="0" smtClean="0"/>
              <a:t>? </a:t>
            </a:r>
          </a:p>
          <a:p>
            <a:pPr marL="514350" indent="-514350">
              <a:buAutoNum type="arabicPeriod"/>
            </a:pPr>
            <a:r>
              <a:rPr lang="uk-UA" sz="2800" dirty="0" smtClean="0"/>
              <a:t>Де на Вашу думку використовують магніти і для чого?</a:t>
            </a:r>
            <a:endParaRPr lang="ru-RU" sz="2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377983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"/>
          <a:stretch/>
        </p:blipFill>
        <p:spPr bwMode="auto">
          <a:xfrm>
            <a:off x="4742331" y="3551238"/>
            <a:ext cx="308386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5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Визначаємо властивості постійних магнітів.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Ще в 5 класі, вивчаючи курс природознавства, ви дізналися про магнітні явища та виявили, що деякі тіла мають властивість притягувати до себе залізні предмети й самі притягуються до них.</a:t>
            </a: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r>
              <a:rPr lang="uk-UA" sz="2800" dirty="0" smtClean="0"/>
              <a:t>Тіла, які тривалий час зберігають магнітні властивості, називають </a:t>
            </a:r>
            <a:r>
              <a:rPr lang="uk-UA" sz="2800" b="1" u="sng" dirty="0" smtClean="0"/>
              <a:t>постійними  магнітами</a:t>
            </a:r>
            <a:r>
              <a:rPr lang="uk-UA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186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Першу спробу наукового підходу до вивчення магнетизму здійснив у </a:t>
            </a:r>
            <a:r>
              <a:rPr lang="en-US" sz="2800" dirty="0" smtClean="0"/>
              <a:t>XIII</a:t>
            </a:r>
            <a:r>
              <a:rPr lang="uk-UA" sz="2800" dirty="0" smtClean="0"/>
              <a:t> ст. французький фізик П</a:t>
            </a:r>
            <a:r>
              <a:rPr lang="en-US" sz="2800" dirty="0" smtClean="0"/>
              <a:t>’</a:t>
            </a:r>
            <a:r>
              <a:rPr lang="uk-UA" sz="2800" dirty="0" err="1" smtClean="0"/>
              <a:t>єр</a:t>
            </a:r>
            <a:r>
              <a:rPr lang="uk-UA" sz="2800" dirty="0" smtClean="0"/>
              <a:t> </a:t>
            </a:r>
            <a:r>
              <a:rPr lang="uk-UA" sz="2800" dirty="0" err="1" smtClean="0"/>
              <a:t>Пелерен</a:t>
            </a:r>
            <a:r>
              <a:rPr lang="uk-UA" sz="2800" dirty="0" smtClean="0"/>
              <a:t> де </a:t>
            </a:r>
            <a:r>
              <a:rPr lang="uk-UA" sz="2800" dirty="0" err="1" smtClean="0"/>
              <a:t>Марікур</a:t>
            </a:r>
            <a:r>
              <a:rPr lang="uk-UA" sz="2800" dirty="0" smtClean="0"/>
              <a:t> (точні дати життя невідомі) у своєму трактаті «Послання про магніт». Більш системно властивості постійних магнітів дослідив Вільям </a:t>
            </a:r>
            <a:r>
              <a:rPr lang="uk-UA" sz="2800" dirty="0" err="1" smtClean="0"/>
              <a:t>Гільберт</a:t>
            </a:r>
            <a:r>
              <a:rPr lang="uk-UA" sz="2800" dirty="0" smtClean="0"/>
              <a:t> (1544-1603) – англійський фізик і лікар, один із засновників науки про електрику. </a:t>
            </a:r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Наведемо основні із цих властивостей.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45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властивості постійних магнітів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 Магнітна дія магніту є різною на різних ділянках його поверхні.</a:t>
            </a:r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   Ділянки, де магнітна дія виявляється найсильніше, називають </a:t>
            </a:r>
            <a:r>
              <a:rPr lang="uk-UA" sz="2800" i="1" u="sng" dirty="0" smtClean="0"/>
              <a:t>полюсами магніту</a:t>
            </a:r>
            <a:r>
              <a:rPr lang="uk-UA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87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274638"/>
            <a:ext cx="8626927" cy="8683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магнітів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2362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2800" dirty="0" smtClean="0"/>
              <a:t>   </a:t>
            </a:r>
            <a:r>
              <a:rPr lang="en-US" sz="2800" dirty="0" smtClean="0"/>
              <a:t> </a:t>
            </a:r>
            <a:r>
              <a:rPr lang="uk-UA" sz="5100" dirty="0" smtClean="0"/>
              <a:t>Магніт має два полюси – північний </a:t>
            </a:r>
            <a:r>
              <a:rPr lang="en-US" sz="5100" dirty="0" smtClean="0"/>
              <a:t>N</a:t>
            </a:r>
            <a:r>
              <a:rPr lang="uk-UA" sz="5100" dirty="0" smtClean="0"/>
              <a:t> і південний </a:t>
            </a:r>
            <a:r>
              <a:rPr lang="en-US" sz="5100" dirty="0" smtClean="0"/>
              <a:t>S</a:t>
            </a:r>
            <a:r>
              <a:rPr lang="uk-UA" sz="5100" dirty="0" smtClean="0"/>
              <a:t>.   Неможливо одержати магніт тільки з одним полюсом. </a:t>
            </a:r>
          </a:p>
          <a:p>
            <a:pPr marL="0" indent="0">
              <a:buNone/>
            </a:pPr>
            <a:endParaRPr lang="uk-UA" sz="5100" dirty="0" smtClean="0"/>
          </a:p>
          <a:p>
            <a:pPr marL="0" indent="0">
              <a:buNone/>
            </a:pPr>
            <a:r>
              <a:rPr lang="ru-RU" sz="5100" dirty="0" smtClean="0"/>
              <a:t>   </a:t>
            </a:r>
            <a:r>
              <a:rPr lang="ru-RU" sz="5100" dirty="0" err="1" smtClean="0"/>
              <a:t>Якщо</a:t>
            </a:r>
            <a:r>
              <a:rPr lang="ru-RU" sz="5100" dirty="0" smtClean="0"/>
              <a:t> </a:t>
            </a:r>
            <a:r>
              <a:rPr lang="ru-RU" sz="5100" dirty="0" err="1" smtClean="0"/>
              <a:t>його</a:t>
            </a:r>
            <a:r>
              <a:rPr lang="ru-RU" sz="5100" dirty="0" smtClean="0"/>
              <a:t> </a:t>
            </a:r>
            <a:r>
              <a:rPr lang="ru-RU" sz="5100" dirty="0" err="1" smtClean="0"/>
              <a:t>розділити</a:t>
            </a:r>
            <a:r>
              <a:rPr lang="ru-RU" sz="5100" dirty="0" smtClean="0"/>
              <a:t> на </a:t>
            </a:r>
            <a:r>
              <a:rPr lang="ru-RU" sz="5100" dirty="0" err="1" smtClean="0"/>
              <a:t>частини</a:t>
            </a:r>
            <a:r>
              <a:rPr lang="ru-RU" sz="5100" dirty="0" smtClean="0"/>
              <a:t>, то </a:t>
            </a:r>
            <a:r>
              <a:rPr lang="ru-RU" sz="5100" dirty="0" err="1" smtClean="0"/>
              <a:t>кожна</a:t>
            </a:r>
            <a:r>
              <a:rPr lang="ru-RU" sz="5100" dirty="0" smtClean="0"/>
              <a:t> </a:t>
            </a:r>
            <a:r>
              <a:rPr lang="ru-RU" sz="5100" dirty="0" err="1" smtClean="0"/>
              <a:t>із</a:t>
            </a:r>
            <a:r>
              <a:rPr lang="ru-RU" sz="5100" dirty="0" smtClean="0"/>
              <a:t> </a:t>
            </a:r>
            <a:r>
              <a:rPr lang="ru-RU" sz="5100" dirty="0" err="1" smtClean="0"/>
              <a:t>частин</a:t>
            </a:r>
            <a:r>
              <a:rPr lang="ru-RU" sz="5100" dirty="0" smtClean="0"/>
              <a:t> </a:t>
            </a:r>
            <a:r>
              <a:rPr lang="ru-RU" sz="5100" dirty="0" err="1" smtClean="0"/>
              <a:t>магніту</a:t>
            </a:r>
            <a:r>
              <a:rPr lang="ru-RU" sz="5100" dirty="0" smtClean="0"/>
              <a:t> </a:t>
            </a:r>
            <a:r>
              <a:rPr lang="ru-RU" sz="5100" dirty="0" err="1" smtClean="0"/>
              <a:t>матиме</a:t>
            </a:r>
            <a:r>
              <a:rPr lang="ru-RU" sz="5100" dirty="0" smtClean="0"/>
              <a:t> два </a:t>
            </a:r>
            <a:r>
              <a:rPr lang="ru-RU" sz="5100" dirty="0" err="1" smtClean="0"/>
              <a:t>полюси</a:t>
            </a:r>
            <a:r>
              <a:rPr lang="ru-RU" sz="5100" dirty="0" smtClean="0"/>
              <a:t>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5616" r="2897" b="4412"/>
          <a:stretch/>
        </p:blipFill>
        <p:spPr bwMode="auto">
          <a:xfrm>
            <a:off x="3429000" y="4191000"/>
            <a:ext cx="2950028" cy="169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1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838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магнітів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2133600"/>
            <a:ext cx="3886200" cy="2667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/>
              <a:t>Однойменні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полюси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відштовхуються</a:t>
            </a:r>
            <a:r>
              <a:rPr lang="ru-RU" sz="2800" dirty="0" smtClean="0"/>
              <a:t>, а </a:t>
            </a:r>
            <a:r>
              <a:rPr lang="ru-RU" sz="2800" dirty="0" err="1" smtClean="0"/>
              <a:t>різнойменні</a:t>
            </a:r>
            <a:r>
              <a:rPr lang="ru-RU" sz="2800" dirty="0" smtClean="0"/>
              <a:t> — </a:t>
            </a:r>
            <a:r>
              <a:rPr lang="ru-RU" sz="2800" dirty="0" err="1" smtClean="0"/>
              <a:t>притягуються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8" t="71538" r="29056" b="13009"/>
          <a:stretch/>
        </p:blipFill>
        <p:spPr bwMode="auto">
          <a:xfrm>
            <a:off x="5638800" y="2886416"/>
            <a:ext cx="2667000" cy="341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9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8683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магнітів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 </a:t>
            </a:r>
            <a:r>
              <a:rPr lang="ru-RU" sz="2800" dirty="0" err="1" smtClean="0"/>
              <a:t>разі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нагрівання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постійного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магніту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певної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температури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зникають</a:t>
            </a:r>
            <a:r>
              <a:rPr lang="ru-RU" sz="2800" dirty="0" smtClean="0"/>
              <a:t>. Температуру, при </a:t>
            </a:r>
            <a:r>
              <a:rPr lang="ru-RU" sz="2800" dirty="0" err="1" smtClean="0"/>
              <a:t>досягненні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втрачають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магнітні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називають</a:t>
            </a:r>
            <a:r>
              <a:rPr lang="ru-RU" sz="2800" dirty="0" smtClean="0"/>
              <a:t> точкою </a:t>
            </a:r>
            <a:r>
              <a:rPr lang="ru-RU" sz="2800" dirty="0" err="1" smtClean="0"/>
              <a:t>Кюрі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4" t="72220" r="7981" b="13198"/>
          <a:stretch/>
        </p:blipFill>
        <p:spPr bwMode="auto">
          <a:xfrm>
            <a:off x="5334000" y="3886200"/>
            <a:ext cx="2558143" cy="272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903</Words>
  <Application>Microsoft Office PowerPoint</Application>
  <PresentationFormat>Екран (4:3)</PresentationFormat>
  <Paragraphs>71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Узагальнення вивченого матеріалу теми  «Магнітні явища» фізика 9 клас 07.10.2021</vt:lpstr>
      <vt:lpstr>План</vt:lpstr>
      <vt:lpstr>Актуалізація життєвого  досвіду </vt:lpstr>
      <vt:lpstr>Визначаємо властивості постійних магнітів.</vt:lpstr>
      <vt:lpstr>Презентація PowerPoint</vt:lpstr>
      <vt:lpstr>Основні властивості постійних магнітів</vt:lpstr>
      <vt:lpstr>Основні властивості постійних магнітів</vt:lpstr>
      <vt:lpstr>Основні властивості постійних магнітів</vt:lpstr>
      <vt:lpstr>Основні властивості постійних магнітів</vt:lpstr>
      <vt:lpstr>Згадуємо дослід Ерстеда і досліди Ампера</vt:lpstr>
      <vt:lpstr>Дослід Г. К. Ерстеда </vt:lpstr>
      <vt:lpstr>Досліди Ампера</vt:lpstr>
      <vt:lpstr>Презентація PowerPoint</vt:lpstr>
      <vt:lpstr>Даємо означення магнітного поля</vt:lpstr>
      <vt:lpstr>Презентація PowerPoint</vt:lpstr>
      <vt:lpstr>Презентація PowerPoint</vt:lpstr>
      <vt:lpstr>Презентація PowerPoint</vt:lpstr>
      <vt:lpstr>Узагальнення навчального матеріалу</vt:lpstr>
      <vt:lpstr>Самоперевірка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RePack by Diakov</cp:lastModifiedBy>
  <cp:revision>39</cp:revision>
  <cp:lastPrinted>1601-01-01T00:00:00Z</cp:lastPrinted>
  <dcterms:created xsi:type="dcterms:W3CDTF">1601-01-01T00:00:00Z</dcterms:created>
  <dcterms:modified xsi:type="dcterms:W3CDTF">2021-10-06T16:18:22Z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