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71" r:id="rId2"/>
    <p:sldId id="316" r:id="rId3"/>
    <p:sldId id="278" r:id="rId4"/>
    <p:sldId id="310" r:id="rId5"/>
    <p:sldId id="288" r:id="rId6"/>
    <p:sldId id="315" r:id="rId7"/>
    <p:sldId id="262" r:id="rId8"/>
    <p:sldId id="289" r:id="rId9"/>
    <p:sldId id="284" r:id="rId10"/>
    <p:sldId id="314" r:id="rId11"/>
    <p:sldId id="292" r:id="rId12"/>
    <p:sldId id="309" r:id="rId13"/>
    <p:sldId id="267" r:id="rId14"/>
    <p:sldId id="293" r:id="rId15"/>
    <p:sldId id="294" r:id="rId16"/>
    <p:sldId id="295" r:id="rId17"/>
    <p:sldId id="306" r:id="rId18"/>
    <p:sldId id="296" r:id="rId19"/>
    <p:sldId id="297" r:id="rId20"/>
    <p:sldId id="268" r:id="rId21"/>
    <p:sldId id="313" r:id="rId22"/>
    <p:sldId id="273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3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B3B1-396F-4526-B0E1-AF61B0931F7F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D6127-B481-4A7C-BA8C-EC678C8FA46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52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B3B1-396F-4526-B0E1-AF61B0931F7F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D6127-B481-4A7C-BA8C-EC678C8FA46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988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B3B1-396F-4526-B0E1-AF61B0931F7F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D6127-B481-4A7C-BA8C-EC678C8FA468}" type="slidenum">
              <a:rPr lang="ru-RU" smtClean="0"/>
              <a:t>‹№›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6411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B3B1-396F-4526-B0E1-AF61B0931F7F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D6127-B481-4A7C-BA8C-EC678C8FA46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023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B3B1-396F-4526-B0E1-AF61B0931F7F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D6127-B481-4A7C-BA8C-EC678C8FA468}" type="slidenum">
              <a:rPr lang="ru-RU" smtClean="0"/>
              <a:t>‹№›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5311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B3B1-396F-4526-B0E1-AF61B0931F7F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D6127-B481-4A7C-BA8C-EC678C8FA46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532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B3B1-396F-4526-B0E1-AF61B0931F7F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D6127-B481-4A7C-BA8C-EC678C8FA46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875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B3B1-396F-4526-B0E1-AF61B0931F7F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D6127-B481-4A7C-BA8C-EC678C8FA46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188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B3B1-396F-4526-B0E1-AF61B0931F7F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D6127-B481-4A7C-BA8C-EC678C8FA46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212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B3B1-396F-4526-B0E1-AF61B0931F7F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D6127-B481-4A7C-BA8C-EC678C8FA46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98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B3B1-396F-4526-B0E1-AF61B0931F7F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D6127-B481-4A7C-BA8C-EC678C8FA46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203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B3B1-396F-4526-B0E1-AF61B0931F7F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D6127-B481-4A7C-BA8C-EC678C8FA46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405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B3B1-396F-4526-B0E1-AF61B0931F7F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D6127-B481-4A7C-BA8C-EC678C8FA46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38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B3B1-396F-4526-B0E1-AF61B0931F7F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D6127-B481-4A7C-BA8C-EC678C8FA46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311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B3B1-396F-4526-B0E1-AF61B0931F7F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D6127-B481-4A7C-BA8C-EC678C8FA46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206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B3B1-396F-4526-B0E1-AF61B0931F7F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D6127-B481-4A7C-BA8C-EC678C8FA46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342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EB3B1-396F-4526-B0E1-AF61B0931F7F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A2D6127-B481-4A7C-BA8C-EC678C8FA46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051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86%D0%BD%D0%B2%D0%B0%D0%BB%D1%96%D0%B4%D0%BD%D1%96%D1%81%D1%82%D1%8C" TargetMode="External"/><Relationship Id="rId2" Type="http://schemas.openxmlformats.org/officeDocument/2006/relationships/hyperlink" Target="https://uk.wikipedia.org/w/index.php?title=%D0%A1%D0%BE%D1%8E%D0%B7_%C2%AB%D0%A7%D0%BE%D1%80%D0%BD%D0%BE%D0%B1%D0%B8%D0%BB%D1%8C%C2%BB&amp;action=edit&amp;redlink=1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uk.wikipedia.org/wiki/%D0%9A%D0%B0%D1%80%D1%86%D0%B8%D0%BD%D0%BE%D0%BC%D0%B0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4537276"/>
          </a:xfrm>
        </p:spPr>
        <p:txBody>
          <a:bodyPr>
            <a:normAutofit fontScale="90000"/>
          </a:bodyPr>
          <a:lstStyle/>
          <a:p>
            <a:pPr algn="l"/>
            <a:r>
              <a:rPr lang="uk-UA" sz="5400" b="1" i="1" dirty="0" smtClean="0">
                <a:solidFill>
                  <a:prstClr val="black"/>
                </a:solidFill>
              </a:rPr>
              <a:t/>
            </a:r>
            <a:br>
              <a:rPr lang="uk-UA" sz="5400" b="1" i="1" dirty="0" smtClean="0">
                <a:solidFill>
                  <a:prstClr val="black"/>
                </a:solidFill>
              </a:rPr>
            </a:br>
            <a:r>
              <a:rPr lang="uk-UA" sz="4400" b="1" i="1" dirty="0" smtClean="0">
                <a:solidFill>
                  <a:prstClr val="black"/>
                </a:solidFill>
              </a:rPr>
              <a:t>Узагальнення і систематизація знань </a:t>
            </a:r>
            <a:r>
              <a:rPr lang="ru-RU" sz="4400" b="1" i="1" dirty="0">
                <a:solidFill>
                  <a:prstClr val="black"/>
                </a:solidFill>
              </a:rPr>
              <a:t>з </a:t>
            </a:r>
            <a:r>
              <a:rPr lang="uk-UA" sz="4400" b="1" i="1" dirty="0" smtClean="0">
                <a:solidFill>
                  <a:prstClr val="black"/>
                </a:solidFill>
              </a:rPr>
              <a:t>теми</a:t>
            </a:r>
            <a:r>
              <a:rPr lang="ru-RU" sz="4400" b="1" dirty="0" smtClean="0">
                <a:solidFill>
                  <a:prstClr val="black"/>
                </a:solidFill>
              </a:rPr>
              <a:t>: </a:t>
            </a:r>
            <a:br>
              <a:rPr lang="ru-RU" sz="4400" b="1" dirty="0" smtClean="0">
                <a:solidFill>
                  <a:prstClr val="black"/>
                </a:solidFill>
              </a:rPr>
            </a:br>
            <a:r>
              <a:rPr lang="ru-RU" sz="4400" b="1" dirty="0" smtClean="0"/>
              <a:t> </a:t>
            </a:r>
            <a:r>
              <a:rPr lang="uk-UA" sz="4400" b="1" dirty="0" smtClean="0">
                <a:solidFill>
                  <a:srgbClr val="7030A0"/>
                </a:solidFill>
              </a:rPr>
              <a:t>«</a:t>
            </a:r>
            <a:r>
              <a:rPr lang="uk-UA" sz="4400" b="1" dirty="0">
                <a:solidFill>
                  <a:srgbClr val="7030A0"/>
                </a:solidFill>
              </a:rPr>
              <a:t>Фізика атома та атомного ядра. Фізичні основи атомної </a:t>
            </a:r>
            <a:r>
              <a:rPr lang="uk-UA" sz="4400" b="1" dirty="0" smtClean="0">
                <a:solidFill>
                  <a:srgbClr val="7030A0"/>
                </a:solidFill>
              </a:rPr>
              <a:t>енергетики»</a:t>
            </a:r>
            <a:r>
              <a:rPr lang="uk-UA" sz="7200" b="1" dirty="0" smtClean="0">
                <a:solidFill>
                  <a:srgbClr val="7030A0"/>
                </a:solidFill>
              </a:rPr>
              <a:t/>
            </a:r>
            <a:br>
              <a:rPr lang="uk-UA" sz="7200" b="1" dirty="0" smtClean="0">
                <a:solidFill>
                  <a:srgbClr val="7030A0"/>
                </a:solidFill>
              </a:rPr>
            </a:br>
            <a:r>
              <a:rPr lang="uk-UA" sz="4400" b="1" dirty="0" smtClean="0">
                <a:solidFill>
                  <a:schemeClr val="tx1"/>
                </a:solidFill>
              </a:rPr>
              <a:t>фізика 9 клас 02.02.2022р</a:t>
            </a:r>
            <a:r>
              <a:rPr lang="uk-UA" sz="7200" b="1" dirty="0" smtClean="0">
                <a:solidFill>
                  <a:srgbClr val="7030A0"/>
                </a:solidFill>
              </a:rPr>
              <a:t>.</a:t>
            </a:r>
            <a:endParaRPr lang="ru-RU" sz="72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524000" y="4775200"/>
                <a:ext cx="8604000" cy="1368000"/>
              </a:xfrm>
            </p:spPr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uk-UA" sz="3600" b="1" i="1" smtClean="0">
                        <a:solidFill>
                          <a:srgbClr val="FF0000"/>
                        </a:solidFill>
                        <a:latin typeface="Cambria Math"/>
                      </a:rPr>
                      <m:t>«</m:t>
                    </m:r>
                  </m:oMath>
                </a14:m>
                <a:r>
                  <a:rPr lang="uk-UA" sz="3600" b="1" i="1" dirty="0">
                    <a:solidFill>
                      <a:srgbClr val="FF0000"/>
                    </a:solidFill>
                  </a:rPr>
                  <a:t>Коли я чую, обговорюю й роблю, </a:t>
                </a:r>
              </a:p>
              <a:p>
                <a:r>
                  <a:rPr lang="uk-UA" sz="3600" b="1" i="1" dirty="0">
                    <a:solidFill>
                      <a:srgbClr val="FF0000"/>
                    </a:solidFill>
                  </a:rPr>
                  <a:t>Я набуваю </a:t>
                </a:r>
                <a:r>
                  <a:rPr lang="uk-UA" sz="3600" b="1" i="1" dirty="0" smtClean="0">
                    <a:solidFill>
                      <a:srgbClr val="FF0000"/>
                    </a:solidFill>
                  </a:rPr>
                  <a:t>розуму, </a:t>
                </a:r>
                <a:r>
                  <a:rPr lang="uk-UA" sz="3600" b="1" i="1" dirty="0">
                    <a:solidFill>
                      <a:srgbClr val="FF0000"/>
                    </a:solidFill>
                  </a:rPr>
                  <a:t>знань і навичок»</a:t>
                </a:r>
              </a:p>
              <a:p>
                <a:pPr algn="r"/>
                <a:r>
                  <a:rPr lang="uk-UA" sz="3600" b="1" i="1" dirty="0">
                    <a:solidFill>
                      <a:srgbClr val="FF0000"/>
                    </a:solidFill>
                  </a:rPr>
                  <a:t>Конфуцій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524000" y="4775200"/>
                <a:ext cx="8604000" cy="1368000"/>
              </a:xfrm>
              <a:blipFill rotWithShape="0">
                <a:blip r:embed="rId2"/>
                <a:stretch>
                  <a:fillRect t="-8889" r="-2268" b="-266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892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340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06" y="107568"/>
            <a:ext cx="8596668" cy="1106635"/>
          </a:xfrm>
        </p:spPr>
        <p:txBody>
          <a:bodyPr>
            <a:normAutofit/>
          </a:bodyPr>
          <a:lstStyle/>
          <a:p>
            <a:r>
              <a:rPr lang="uk-UA" sz="4000" b="1" u="sng" dirty="0">
                <a:solidFill>
                  <a:schemeClr val="accent2"/>
                </a:solidFill>
              </a:rPr>
              <a:t>Професор медицини</a:t>
            </a:r>
            <a:endParaRPr lang="ru-RU" sz="4000" b="1" u="sng" dirty="0">
              <a:solidFill>
                <a:schemeClr val="accent2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99801" y="1663908"/>
            <a:ext cx="11212645" cy="4467068"/>
          </a:xfrm>
        </p:spPr>
        <p:txBody>
          <a:bodyPr>
            <a:normAutofit fontScale="25000" lnSpcReduction="20000"/>
          </a:bodyPr>
          <a:lstStyle/>
          <a:p>
            <a:r>
              <a:rPr lang="ru-RU" sz="1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 </a:t>
            </a:r>
            <a:r>
              <a:rPr lang="ru-RU" sz="16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даними</a:t>
            </a:r>
            <a:r>
              <a:rPr lang="ru-RU" sz="1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організації</a:t>
            </a:r>
            <a:r>
              <a:rPr lang="ru-RU" sz="1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6000" b="1" dirty="0">
                <a:solidFill>
                  <a:schemeClr val="accent5"/>
                </a:solidFill>
                <a:hlinkClick r:id="rId2" tooltip="Союз "/>
              </a:rPr>
              <a:t>Союз «</a:t>
            </a:r>
            <a:r>
              <a:rPr lang="ru-RU" sz="16000" b="1" dirty="0" err="1">
                <a:solidFill>
                  <a:schemeClr val="accent5"/>
                </a:solidFill>
                <a:hlinkClick r:id="rId2" tooltip="Союз "/>
              </a:rPr>
              <a:t>Чорнобиль</a:t>
            </a:r>
            <a:r>
              <a:rPr lang="ru-RU" sz="16000" b="1" dirty="0">
                <a:solidFill>
                  <a:schemeClr val="accent5"/>
                </a:solidFill>
                <a:hlinkClick r:id="rId2" tooltip="Союз "/>
              </a:rPr>
              <a:t>»</a:t>
            </a:r>
            <a:r>
              <a:rPr lang="ru-RU" sz="16000" b="1" dirty="0">
                <a:solidFill>
                  <a:schemeClr val="accent5"/>
                </a:solidFill>
              </a:rPr>
              <a:t>, </a:t>
            </a:r>
            <a:r>
              <a:rPr lang="ru-RU" sz="1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 600 000 </a:t>
            </a:r>
            <a:r>
              <a:rPr lang="ru-RU" sz="16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ліквідаторів</a:t>
            </a:r>
            <a:r>
              <a:rPr lang="ru-RU" sz="1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10 % померло і 165 000 стало </a:t>
            </a:r>
            <a:r>
              <a:rPr lang="ru-RU" sz="16000" b="1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3" tooltip="Інвалідність"/>
              </a:rPr>
              <a:t>інвалідами</a:t>
            </a:r>
            <a:r>
              <a:rPr lang="ru-RU" sz="16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.Число</a:t>
            </a:r>
            <a:r>
              <a:rPr lang="ru-RU" sz="1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постраждалих</a:t>
            </a:r>
            <a:r>
              <a:rPr lang="ru-RU" sz="1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</a:t>
            </a:r>
            <a:r>
              <a:rPr lang="ru-RU" sz="1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Чорнобильської</a:t>
            </a:r>
            <a:r>
              <a:rPr lang="ru-RU" sz="1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аварії</a:t>
            </a:r>
            <a:r>
              <a:rPr lang="ru-RU" sz="1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можна</a:t>
            </a:r>
            <a:r>
              <a:rPr lang="ru-RU" sz="1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визначити</a:t>
            </a:r>
            <a:r>
              <a:rPr lang="ru-RU" sz="1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лише</a:t>
            </a:r>
            <a:r>
              <a:rPr lang="ru-RU" sz="1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приблизно</a:t>
            </a:r>
            <a:r>
              <a:rPr lang="ru-RU" sz="1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16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Вважається</a:t>
            </a:r>
            <a:r>
              <a:rPr lang="ru-RU" sz="1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що </a:t>
            </a:r>
            <a:r>
              <a:rPr lang="ru-RU" sz="16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більша</a:t>
            </a:r>
            <a:r>
              <a:rPr lang="ru-RU" sz="1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частина</a:t>
            </a:r>
            <a:r>
              <a:rPr lang="ru-RU" sz="1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смертельних</a:t>
            </a:r>
            <a:r>
              <a:rPr lang="ru-RU" sz="1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випадків</a:t>
            </a:r>
            <a:r>
              <a:rPr lang="ru-RU" sz="1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6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пов'язаних</a:t>
            </a:r>
            <a:r>
              <a:rPr lang="ru-RU" sz="1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 </a:t>
            </a:r>
            <a:r>
              <a:rPr lang="ru-RU" sz="16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дією</a:t>
            </a:r>
            <a:r>
              <a:rPr lang="ru-RU" sz="1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радіації</a:t>
            </a:r>
            <a:r>
              <a:rPr lang="ru-RU" sz="1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6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була</a:t>
            </a:r>
            <a:r>
              <a:rPr lang="ru-RU" sz="1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або</a:t>
            </a:r>
            <a:r>
              <a:rPr lang="ru-RU" sz="1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буде </a:t>
            </a:r>
            <a:r>
              <a:rPr lang="ru-RU" sz="16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викликана</a:t>
            </a:r>
            <a:r>
              <a:rPr lang="ru-RU" sz="1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6000" b="1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4" tooltip="Карцинома"/>
              </a:rPr>
              <a:t>онкологічними</a:t>
            </a:r>
            <a:r>
              <a:rPr lang="ru-RU" sz="16000" b="1" dirty="0">
                <a:solidFill>
                  <a:schemeClr val="tx1">
                    <a:lumMod val="95000"/>
                    <a:lumOff val="5000"/>
                  </a:schemeClr>
                </a:solidFill>
                <a:hlinkClick r:id="rId4" tooltip="Карцинома"/>
              </a:rPr>
              <a:t> </a:t>
            </a:r>
            <a:r>
              <a:rPr lang="ru-RU" sz="16000" b="1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4" tooltip="Карцинома"/>
              </a:rPr>
              <a:t>захворюваннями</a:t>
            </a:r>
            <a:r>
              <a:rPr lang="ru-RU" sz="1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31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298"/>
            <a:ext cx="12192000" cy="681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5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69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24853"/>
            <a:ext cx="4661941" cy="649074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Створено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найновітніший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прилад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для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опромінення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онкохворих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тканин БОР-НЕЙТРОН-ЗАХОПЛЮВАЛЬНА-ТЕРАПІЯ (БНЗТ).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Цей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пристрій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безпомилково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знищує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ракові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пухлини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4519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374754"/>
            <a:ext cx="7766936" cy="116923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b="1" u="sng" dirty="0" err="1">
                <a:solidFill>
                  <a:schemeClr val="accent2"/>
                </a:solidFill>
              </a:rPr>
              <a:t>Захисник</a:t>
            </a:r>
            <a:endParaRPr lang="ru-RU" sz="7200" b="1" u="sng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704" y="1753849"/>
            <a:ext cx="10148341" cy="4601981"/>
          </a:xfrm>
        </p:spPr>
        <p:txBody>
          <a:bodyPr>
            <a:noAutofit/>
          </a:bodyPr>
          <a:lstStyle/>
          <a:p>
            <a:pPr algn="l"/>
            <a:r>
              <a:rPr lang="ru-RU" sz="4400" b="1" u="sng" dirty="0">
                <a:solidFill>
                  <a:schemeClr val="tx1"/>
                </a:solidFill>
              </a:rPr>
              <a:t>Ф. </a:t>
            </a:r>
            <a:r>
              <a:rPr lang="ru-RU" sz="4400" b="1" u="sng" dirty="0" err="1">
                <a:solidFill>
                  <a:schemeClr val="tx1"/>
                </a:solidFill>
              </a:rPr>
              <a:t>Жоліо</a:t>
            </a:r>
            <a:r>
              <a:rPr lang="ru-RU" sz="4400" b="1" u="sng" dirty="0">
                <a:solidFill>
                  <a:schemeClr val="tx1"/>
                </a:solidFill>
              </a:rPr>
              <a:t> – </a:t>
            </a:r>
            <a:r>
              <a:rPr lang="ru-RU" sz="4400" b="1" u="sng" dirty="0" err="1">
                <a:solidFill>
                  <a:schemeClr val="tx1"/>
                </a:solidFill>
              </a:rPr>
              <a:t>Кюрі</a:t>
            </a:r>
            <a:r>
              <a:rPr lang="ru-RU" sz="4400" b="1" u="sng" dirty="0">
                <a:solidFill>
                  <a:schemeClr val="tx1"/>
                </a:solidFill>
              </a:rPr>
              <a:t>: </a:t>
            </a:r>
            <a:endParaRPr lang="ru-RU" sz="4400" b="1" u="sng" dirty="0" smtClean="0">
              <a:solidFill>
                <a:schemeClr val="tx1"/>
              </a:solidFill>
            </a:endParaRPr>
          </a:p>
          <a:p>
            <a:pPr algn="l"/>
            <a:r>
              <a:rPr lang="ru-RU" sz="4000" b="1" dirty="0" smtClean="0">
                <a:solidFill>
                  <a:schemeClr val="tx1"/>
                </a:solidFill>
              </a:rPr>
              <a:t>« </a:t>
            </a:r>
            <a:r>
              <a:rPr lang="ru-RU" sz="4000" b="1" dirty="0">
                <a:solidFill>
                  <a:schemeClr val="tx1"/>
                </a:solidFill>
              </a:rPr>
              <a:t>Наука </a:t>
            </a:r>
            <a:r>
              <a:rPr lang="ru-RU" sz="4000" b="1" dirty="0" err="1">
                <a:solidFill>
                  <a:schemeClr val="tx1"/>
                </a:solidFill>
              </a:rPr>
              <a:t>призвела</a:t>
            </a:r>
            <a:r>
              <a:rPr lang="ru-RU" sz="4000" b="1" dirty="0">
                <a:solidFill>
                  <a:schemeClr val="tx1"/>
                </a:solidFill>
              </a:rPr>
              <a:t> нас до </a:t>
            </a:r>
            <a:r>
              <a:rPr lang="ru-RU" sz="4000" b="1" dirty="0" err="1">
                <a:solidFill>
                  <a:schemeClr val="tx1"/>
                </a:solidFill>
              </a:rPr>
              <a:t>загибелі</a:t>
            </a:r>
            <a:r>
              <a:rPr lang="ru-RU" sz="4000" b="1" dirty="0">
                <a:solidFill>
                  <a:schemeClr val="tx1"/>
                </a:solidFill>
              </a:rPr>
              <a:t> </a:t>
            </a:r>
            <a:r>
              <a:rPr lang="ru-RU" sz="4000" b="1" dirty="0" err="1">
                <a:solidFill>
                  <a:schemeClr val="tx1"/>
                </a:solidFill>
              </a:rPr>
              <a:t>від</a:t>
            </a:r>
            <a:r>
              <a:rPr lang="ru-RU" sz="4000" b="1" dirty="0">
                <a:solidFill>
                  <a:schemeClr val="tx1"/>
                </a:solidFill>
              </a:rPr>
              <a:t> </a:t>
            </a:r>
            <a:r>
              <a:rPr lang="ru-RU" sz="4000" b="1" dirty="0" err="1">
                <a:solidFill>
                  <a:schemeClr val="tx1"/>
                </a:solidFill>
              </a:rPr>
              <a:t>атомних</a:t>
            </a:r>
            <a:r>
              <a:rPr lang="ru-RU" sz="4000" b="1" dirty="0">
                <a:solidFill>
                  <a:schemeClr val="tx1"/>
                </a:solidFill>
              </a:rPr>
              <a:t> і </a:t>
            </a:r>
            <a:r>
              <a:rPr lang="ru-RU" sz="4000" b="1" dirty="0" err="1">
                <a:solidFill>
                  <a:schemeClr val="tx1"/>
                </a:solidFill>
              </a:rPr>
              <a:t>водневих</a:t>
            </a:r>
            <a:r>
              <a:rPr lang="ru-RU" sz="4000" b="1" dirty="0">
                <a:solidFill>
                  <a:schemeClr val="tx1"/>
                </a:solidFill>
              </a:rPr>
              <a:t> бомб. </a:t>
            </a:r>
            <a:r>
              <a:rPr lang="ru-RU" sz="4000" b="1" dirty="0" err="1">
                <a:solidFill>
                  <a:schemeClr val="tx1"/>
                </a:solidFill>
              </a:rPr>
              <a:t>Учені</a:t>
            </a:r>
            <a:r>
              <a:rPr lang="ru-RU" sz="4000" b="1" dirty="0">
                <a:solidFill>
                  <a:schemeClr val="tx1"/>
                </a:solidFill>
              </a:rPr>
              <a:t> </a:t>
            </a:r>
            <a:r>
              <a:rPr lang="ru-RU" sz="4000" b="1" dirty="0" err="1">
                <a:solidFill>
                  <a:schemeClr val="tx1"/>
                </a:solidFill>
              </a:rPr>
              <a:t>знають</a:t>
            </a:r>
            <a:r>
              <a:rPr lang="ru-RU" sz="4000" b="1" dirty="0">
                <a:solidFill>
                  <a:schemeClr val="tx1"/>
                </a:solidFill>
              </a:rPr>
              <a:t>, що науку не </a:t>
            </a:r>
            <a:r>
              <a:rPr lang="ru-RU" sz="4000" b="1" dirty="0" err="1">
                <a:solidFill>
                  <a:schemeClr val="tx1"/>
                </a:solidFill>
              </a:rPr>
              <a:t>можна</a:t>
            </a:r>
            <a:r>
              <a:rPr lang="ru-RU" sz="4000" b="1" dirty="0">
                <a:solidFill>
                  <a:schemeClr val="tx1"/>
                </a:solidFill>
              </a:rPr>
              <a:t> </a:t>
            </a:r>
            <a:r>
              <a:rPr lang="ru-RU" sz="4000" b="1" dirty="0" err="1">
                <a:solidFill>
                  <a:schemeClr val="tx1"/>
                </a:solidFill>
              </a:rPr>
              <a:t>звинувачувати</a:t>
            </a:r>
            <a:r>
              <a:rPr lang="ru-RU" sz="4000" b="1" dirty="0">
                <a:solidFill>
                  <a:schemeClr val="tx1"/>
                </a:solidFill>
              </a:rPr>
              <a:t>. </a:t>
            </a:r>
            <a:r>
              <a:rPr lang="ru-RU" sz="4000" b="1" dirty="0" err="1">
                <a:solidFill>
                  <a:schemeClr val="tx1"/>
                </a:solidFill>
              </a:rPr>
              <a:t>Винуваті</a:t>
            </a:r>
            <a:r>
              <a:rPr lang="ru-RU" sz="4000" b="1" dirty="0">
                <a:solidFill>
                  <a:schemeClr val="tx1"/>
                </a:solidFill>
              </a:rPr>
              <a:t> </a:t>
            </a:r>
            <a:r>
              <a:rPr lang="ru-RU" sz="4000" b="1" dirty="0" err="1">
                <a:solidFill>
                  <a:schemeClr val="tx1"/>
                </a:solidFill>
              </a:rPr>
              <a:t>тільки</a:t>
            </a:r>
            <a:r>
              <a:rPr lang="ru-RU" sz="4000" b="1" dirty="0">
                <a:solidFill>
                  <a:schemeClr val="tx1"/>
                </a:solidFill>
              </a:rPr>
              <a:t> </a:t>
            </a:r>
            <a:r>
              <a:rPr lang="ru-RU" sz="4000" b="1" dirty="0" err="1">
                <a:solidFill>
                  <a:schemeClr val="tx1"/>
                </a:solidFill>
              </a:rPr>
              <a:t>ті</a:t>
            </a:r>
            <a:r>
              <a:rPr lang="ru-RU" sz="4000" b="1" dirty="0">
                <a:solidFill>
                  <a:schemeClr val="tx1"/>
                </a:solidFill>
              </a:rPr>
              <a:t> люди</a:t>
            </a:r>
            <a:r>
              <a:rPr lang="ru-RU" sz="4000" b="1" dirty="0" smtClean="0">
                <a:solidFill>
                  <a:schemeClr val="tx1"/>
                </a:solidFill>
              </a:rPr>
              <a:t>, </a:t>
            </a:r>
            <a:r>
              <a:rPr lang="ru-RU" sz="4000" b="1" dirty="0" err="1" smtClean="0">
                <a:solidFill>
                  <a:schemeClr val="tx1"/>
                </a:solidFill>
              </a:rPr>
              <a:t>які</a:t>
            </a:r>
            <a:r>
              <a:rPr lang="ru-RU" sz="4000" b="1" dirty="0" smtClean="0">
                <a:solidFill>
                  <a:schemeClr val="tx1"/>
                </a:solidFill>
              </a:rPr>
              <a:t> </a:t>
            </a:r>
            <a:r>
              <a:rPr lang="ru-RU" sz="4000" b="1" dirty="0">
                <a:solidFill>
                  <a:schemeClr val="tx1"/>
                </a:solidFill>
              </a:rPr>
              <a:t>погано </a:t>
            </a:r>
            <a:r>
              <a:rPr lang="ru-RU" sz="4000" b="1" dirty="0" err="1">
                <a:solidFill>
                  <a:schemeClr val="tx1"/>
                </a:solidFill>
              </a:rPr>
              <a:t>використовують</a:t>
            </a:r>
            <a:r>
              <a:rPr lang="ru-RU" sz="4000" b="1" dirty="0">
                <a:solidFill>
                  <a:schemeClr val="tx1"/>
                </a:solidFill>
              </a:rPr>
              <a:t> її досягнення»</a:t>
            </a:r>
          </a:p>
        </p:txBody>
      </p:sp>
    </p:spTree>
    <p:extLst>
      <p:ext uri="{BB962C8B-B14F-4D97-AF65-F5344CB8AC3E}">
        <p14:creationId xmlns:p14="http://schemas.microsoft.com/office/powerpoint/2010/main" val="322811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94872"/>
            <a:ext cx="8596668" cy="1124262"/>
          </a:xfrm>
        </p:spPr>
        <p:txBody>
          <a:bodyPr>
            <a:normAutofit/>
          </a:bodyPr>
          <a:lstStyle/>
          <a:p>
            <a:pPr algn="ctr"/>
            <a:r>
              <a:rPr lang="uk-UA" sz="60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Еколог</a:t>
            </a:r>
            <a:endParaRPr lang="ru-RU" sz="6000" u="sng" dirty="0">
              <a:solidFill>
                <a:schemeClr val="accent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69233"/>
            <a:ext cx="12192000" cy="568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11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7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45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0" y="191124"/>
            <a:ext cx="5396459" cy="6475751"/>
          </a:xfrm>
        </p:spPr>
        <p:txBody>
          <a:bodyPr>
            <a:noAutofit/>
          </a:bodyPr>
          <a:lstStyle/>
          <a:p>
            <a:r>
              <a:rPr lang="ru-RU" sz="4000" b="1" u="sng" dirty="0" err="1">
                <a:solidFill>
                  <a:schemeClr val="accent5"/>
                </a:solidFill>
              </a:rPr>
              <a:t>Винахідник</a:t>
            </a:r>
            <a:r>
              <a:rPr lang="ru-RU" sz="4000" b="1" u="sng" dirty="0" smtClean="0">
                <a:solidFill>
                  <a:schemeClr val="accent5"/>
                </a:solidFill>
              </a:rPr>
              <a:t>:</a:t>
            </a:r>
          </a:p>
          <a:p>
            <a:r>
              <a:rPr lang="ru-RU" sz="3200" b="1" dirty="0" smtClean="0"/>
              <a:t>γ </a:t>
            </a:r>
            <a:r>
              <a:rPr lang="ru-RU" sz="3200" b="1" dirty="0"/>
              <a:t>– </a:t>
            </a:r>
            <a:r>
              <a:rPr lang="ru-RU" sz="3200" b="1" dirty="0" err="1"/>
              <a:t>випромінювання</a:t>
            </a:r>
            <a:r>
              <a:rPr lang="ru-RU" sz="3200" b="1" dirty="0"/>
              <a:t> </a:t>
            </a:r>
            <a:r>
              <a:rPr lang="ru-RU" sz="3200" b="1" dirty="0" err="1"/>
              <a:t>застосовують</a:t>
            </a:r>
            <a:r>
              <a:rPr lang="ru-RU" sz="3200" b="1" dirty="0"/>
              <a:t> у </a:t>
            </a:r>
            <a:r>
              <a:rPr lang="ru-RU" sz="3200" b="1" dirty="0" err="1"/>
              <a:t>пристроях</a:t>
            </a:r>
            <a:r>
              <a:rPr lang="ru-RU" sz="3200" b="1" dirty="0"/>
              <a:t>, </a:t>
            </a:r>
            <a:r>
              <a:rPr lang="ru-RU" sz="3200" b="1" dirty="0" err="1"/>
              <a:t>щоб</a:t>
            </a:r>
            <a:r>
              <a:rPr lang="ru-RU" sz="3200" b="1" dirty="0"/>
              <a:t> </a:t>
            </a:r>
            <a:r>
              <a:rPr lang="ru-RU" sz="3200" b="1" dirty="0" err="1"/>
              <a:t>дізнатися</a:t>
            </a:r>
            <a:r>
              <a:rPr lang="ru-RU" sz="3200" b="1" dirty="0"/>
              <a:t> про </a:t>
            </a:r>
            <a:r>
              <a:rPr lang="ru-RU" sz="3200" b="1" dirty="0" err="1"/>
              <a:t>вміст</a:t>
            </a:r>
            <a:r>
              <a:rPr lang="ru-RU" sz="3200" b="1" dirty="0"/>
              <a:t> </a:t>
            </a:r>
            <a:r>
              <a:rPr lang="ru-RU" sz="3200" b="1" dirty="0" err="1"/>
              <a:t>контейнерів</a:t>
            </a:r>
            <a:r>
              <a:rPr lang="ru-RU" sz="3200" b="1" dirty="0"/>
              <a:t>. </a:t>
            </a:r>
            <a:r>
              <a:rPr lang="ru-RU" sz="3200" b="1" dirty="0" err="1"/>
              <a:t>Такі</a:t>
            </a:r>
            <a:r>
              <a:rPr lang="ru-RU" sz="3200" b="1" dirty="0"/>
              <a:t> </a:t>
            </a:r>
            <a:r>
              <a:rPr lang="ru-RU" sz="3200" b="1" dirty="0" err="1"/>
              <a:t>пристрої</a:t>
            </a:r>
            <a:r>
              <a:rPr lang="ru-RU" sz="3200" b="1" dirty="0"/>
              <a:t> </a:t>
            </a:r>
            <a:r>
              <a:rPr lang="ru-RU" sz="3200" b="1" dirty="0" err="1"/>
              <a:t>використовують</a:t>
            </a:r>
            <a:r>
              <a:rPr lang="ru-RU" sz="3200" b="1" dirty="0"/>
              <a:t> </a:t>
            </a:r>
            <a:r>
              <a:rPr lang="ru-RU" sz="3200" b="1" dirty="0" err="1"/>
              <a:t>митники</a:t>
            </a:r>
            <a:r>
              <a:rPr lang="ru-RU" sz="3200" b="1" dirty="0"/>
              <a:t>, </a:t>
            </a:r>
            <a:r>
              <a:rPr lang="ru-RU" sz="3200" b="1" dirty="0" err="1"/>
              <a:t>прикордонники</a:t>
            </a:r>
            <a:r>
              <a:rPr lang="ru-RU" sz="3200" b="1" dirty="0"/>
              <a:t>, </a:t>
            </a:r>
            <a:r>
              <a:rPr lang="ru-RU" sz="3200" b="1" dirty="0" err="1"/>
              <a:t>міліція</a:t>
            </a:r>
            <a:r>
              <a:rPr lang="ru-RU" sz="3200" b="1" dirty="0"/>
              <a:t> в </a:t>
            </a:r>
            <a:r>
              <a:rPr lang="ru-RU" sz="3200" b="1" dirty="0" err="1"/>
              <a:t>аеропортах</a:t>
            </a:r>
            <a:r>
              <a:rPr lang="ru-RU" sz="3200" b="1" dirty="0"/>
              <a:t> для </a:t>
            </a:r>
            <a:r>
              <a:rPr lang="ru-RU" sz="3200" b="1" dirty="0" err="1"/>
              <a:t>виявлення</a:t>
            </a:r>
            <a:r>
              <a:rPr lang="ru-RU" sz="3200" b="1" dirty="0"/>
              <a:t> </a:t>
            </a:r>
            <a:r>
              <a:rPr lang="ru-RU" sz="3200" b="1" dirty="0" err="1"/>
              <a:t>контрабанди</a:t>
            </a:r>
            <a:r>
              <a:rPr lang="ru-RU" sz="3200" b="1" dirty="0"/>
              <a:t>, </a:t>
            </a:r>
            <a:r>
              <a:rPr lang="ru-RU" sz="3200" b="1" dirty="0" err="1"/>
              <a:t>наркотиків</a:t>
            </a:r>
            <a:r>
              <a:rPr lang="ru-RU" sz="3200" b="1" dirty="0"/>
              <a:t>, </a:t>
            </a:r>
            <a:r>
              <a:rPr lang="ru-RU" sz="3200" b="1" dirty="0" err="1"/>
              <a:t>вибухівки</a:t>
            </a:r>
            <a:r>
              <a:rPr lang="ru-RU" sz="3200" b="1" dirty="0"/>
              <a:t> та </a:t>
            </a:r>
            <a:r>
              <a:rPr lang="ru-RU" sz="3200" b="1" dirty="0" err="1"/>
              <a:t>ін</a:t>
            </a:r>
            <a:r>
              <a:rPr lang="ru-RU" sz="3200" b="1" dirty="0"/>
              <a:t>.. </a:t>
            </a:r>
          </a:p>
        </p:txBody>
      </p:sp>
    </p:spTree>
    <p:extLst>
      <p:ext uri="{BB962C8B-B14F-4D97-AF65-F5344CB8AC3E}">
        <p14:creationId xmlns:p14="http://schemas.microsoft.com/office/powerpoint/2010/main" val="187058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4931" y="0"/>
            <a:ext cx="12087069" cy="6858000"/>
          </a:xfrm>
        </p:spPr>
        <p:txBody>
          <a:bodyPr>
            <a:normAutofit fontScale="90000"/>
          </a:bodyPr>
          <a:lstStyle/>
          <a:p>
            <a:r>
              <a:rPr lang="ru-RU" sz="4400" b="1" u="sng" dirty="0" err="1">
                <a:solidFill>
                  <a:schemeClr val="accent5"/>
                </a:solidFill>
              </a:rPr>
              <a:t>Головний</a:t>
            </a:r>
            <a:r>
              <a:rPr lang="ru-RU" sz="4400" b="1" u="sng" dirty="0">
                <a:solidFill>
                  <a:schemeClr val="accent5"/>
                </a:solidFill>
              </a:rPr>
              <a:t> </a:t>
            </a:r>
            <a:r>
              <a:rPr lang="ru-RU" sz="4400" b="1" u="sng" dirty="0" err="1" smtClean="0">
                <a:solidFill>
                  <a:schemeClr val="accent5"/>
                </a:solidFill>
              </a:rPr>
              <a:t>суддя</a:t>
            </a:r>
            <a:r>
              <a:rPr lang="ru-RU" sz="4400" b="1" u="sng" dirty="0" smtClean="0">
                <a:solidFill>
                  <a:schemeClr val="accent5"/>
                </a:solidFill>
              </a:rPr>
              <a:t> </a:t>
            </a:r>
            <a:br>
              <a:rPr lang="ru-RU" sz="4400" b="1" u="sng" dirty="0" smtClean="0">
                <a:solidFill>
                  <a:schemeClr val="accent5"/>
                </a:solidFill>
              </a:rPr>
            </a:br>
            <a:r>
              <a:rPr lang="ru-RU" b="1" u="sng" dirty="0" err="1" smtClean="0">
                <a:solidFill>
                  <a:schemeClr val="tx1"/>
                </a:solidFill>
              </a:rPr>
              <a:t>Порадившись</a:t>
            </a:r>
            <a:r>
              <a:rPr lang="ru-RU" b="1" u="sng" dirty="0" smtClean="0">
                <a:solidFill>
                  <a:schemeClr val="tx1"/>
                </a:solidFill>
              </a:rPr>
              <a:t> </a:t>
            </a:r>
            <a:r>
              <a:rPr lang="ru-RU" b="1" u="sng" dirty="0">
                <a:solidFill>
                  <a:schemeClr val="tx1"/>
                </a:solidFill>
              </a:rPr>
              <a:t>суд разом з </a:t>
            </a:r>
            <a:r>
              <a:rPr lang="ru-RU" b="1" u="sng" dirty="0" err="1">
                <a:solidFill>
                  <a:schemeClr val="tx1"/>
                </a:solidFill>
              </a:rPr>
              <a:t>присяжними</a:t>
            </a:r>
            <a:r>
              <a:rPr lang="ru-RU" b="1" u="sng" dirty="0">
                <a:solidFill>
                  <a:schemeClr val="tx1"/>
                </a:solidFill>
              </a:rPr>
              <a:t> </a:t>
            </a:r>
            <a:r>
              <a:rPr lang="ru-RU" b="1" u="sng" dirty="0" err="1">
                <a:solidFill>
                  <a:schemeClr val="tx1"/>
                </a:solidFill>
              </a:rPr>
              <a:t>виніс</a:t>
            </a:r>
            <a:r>
              <a:rPr lang="ru-RU" b="1" u="sng" dirty="0">
                <a:solidFill>
                  <a:schemeClr val="tx1"/>
                </a:solidFill>
              </a:rPr>
              <a:t> </a:t>
            </a:r>
            <a:r>
              <a:rPr lang="ru-RU" b="1" u="sng" dirty="0" err="1">
                <a:solidFill>
                  <a:schemeClr val="tx1"/>
                </a:solidFill>
              </a:rPr>
              <a:t>таке</a:t>
            </a:r>
            <a:r>
              <a:rPr lang="ru-RU" b="1" u="sng" dirty="0">
                <a:solidFill>
                  <a:schemeClr val="tx1"/>
                </a:solidFill>
              </a:rPr>
              <a:t> </a:t>
            </a:r>
            <a:r>
              <a:rPr lang="ru-RU" b="1" u="sng" dirty="0" err="1">
                <a:solidFill>
                  <a:schemeClr val="tx1"/>
                </a:solidFill>
              </a:rPr>
              <a:t>рішення</a:t>
            </a:r>
            <a:r>
              <a:rPr lang="ru-RU" b="1" u="sng" dirty="0">
                <a:solidFill>
                  <a:schemeClr val="tx1"/>
                </a:solidFill>
              </a:rPr>
              <a:t>:</a:t>
            </a:r>
            <a:br>
              <a:rPr lang="ru-RU" b="1" u="sng" dirty="0">
                <a:solidFill>
                  <a:schemeClr val="tx1"/>
                </a:solidFill>
              </a:rPr>
            </a:br>
            <a:r>
              <a:rPr lang="ru-RU" b="1" i="1" dirty="0" smtClean="0">
                <a:solidFill>
                  <a:schemeClr val="tx1"/>
                </a:solidFill>
              </a:rPr>
              <a:t>1</a:t>
            </a:r>
            <a:r>
              <a:rPr lang="ru-RU" b="1" i="1" dirty="0">
                <a:solidFill>
                  <a:schemeClr val="tx1"/>
                </a:solidFill>
              </a:rPr>
              <a:t>.	</a:t>
            </a:r>
            <a:r>
              <a:rPr lang="ru-RU" b="1" i="1" dirty="0" err="1">
                <a:solidFill>
                  <a:schemeClr val="tx1"/>
                </a:solidFill>
              </a:rPr>
              <a:t>Визнати</a:t>
            </a:r>
            <a:r>
              <a:rPr lang="ru-RU" b="1" i="1" dirty="0">
                <a:solidFill>
                  <a:schemeClr val="tx1"/>
                </a:solidFill>
              </a:rPr>
              <a:t> Атом </a:t>
            </a:r>
            <a:r>
              <a:rPr lang="ru-RU" b="1" i="1" dirty="0" err="1">
                <a:solidFill>
                  <a:schemeClr val="tx1"/>
                </a:solidFill>
              </a:rPr>
              <a:t>винним</a:t>
            </a:r>
            <a:r>
              <a:rPr lang="ru-RU" b="1" i="1" dirty="0">
                <a:solidFill>
                  <a:schemeClr val="tx1"/>
                </a:solidFill>
              </a:rPr>
              <a:t> в </a:t>
            </a:r>
            <a:r>
              <a:rPr lang="ru-RU" b="1" i="1" dirty="0" err="1">
                <a:solidFill>
                  <a:schemeClr val="tx1"/>
                </a:solidFill>
              </a:rPr>
              <a:t>ненавмисній</a:t>
            </a:r>
            <a:r>
              <a:rPr lang="ru-RU" b="1" i="1" dirty="0">
                <a:solidFill>
                  <a:schemeClr val="tx1"/>
                </a:solidFill>
              </a:rPr>
              <a:t>  </a:t>
            </a:r>
            <a:r>
              <a:rPr lang="ru-RU" b="1" i="1" dirty="0" err="1">
                <a:solidFill>
                  <a:schemeClr val="tx1"/>
                </a:solidFill>
              </a:rPr>
              <a:t>шкоді</a:t>
            </a:r>
            <a:r>
              <a:rPr lang="ru-RU" b="1" i="1" dirty="0">
                <a:solidFill>
                  <a:schemeClr val="tx1"/>
                </a:solidFill>
              </a:rPr>
              <a:t>, яка нанесена людям на </a:t>
            </a:r>
            <a:r>
              <a:rPr lang="ru-RU" b="1" i="1" dirty="0" err="1">
                <a:solidFill>
                  <a:schemeClr val="tx1"/>
                </a:solidFill>
              </a:rPr>
              <a:t>нашій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планеті</a:t>
            </a:r>
            <a:r>
              <a:rPr lang="ru-RU" b="1" i="1" dirty="0">
                <a:solidFill>
                  <a:schemeClr val="tx1"/>
                </a:solidFill>
              </a:rPr>
              <a:t>, в </a:t>
            </a:r>
            <a:r>
              <a:rPr lang="ru-RU" b="1" i="1" dirty="0" err="1">
                <a:solidFill>
                  <a:schemeClr val="tx1"/>
                </a:solidFill>
              </a:rPr>
              <a:t>тій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частині</a:t>
            </a:r>
            <a:r>
              <a:rPr lang="ru-RU" b="1" i="1" dirty="0">
                <a:solidFill>
                  <a:schemeClr val="tx1"/>
                </a:solidFill>
              </a:rPr>
              <a:t>, яка </a:t>
            </a:r>
            <a:r>
              <a:rPr lang="ru-RU" b="1" i="1" dirty="0" err="1">
                <a:solidFill>
                  <a:schemeClr val="tx1"/>
                </a:solidFill>
              </a:rPr>
              <a:t>призвела</a:t>
            </a:r>
            <a:r>
              <a:rPr lang="ru-RU" b="1" i="1" dirty="0">
                <a:solidFill>
                  <a:schemeClr val="tx1"/>
                </a:solidFill>
              </a:rPr>
              <a:t> до </a:t>
            </a:r>
            <a:r>
              <a:rPr lang="ru-RU" b="1" i="1" dirty="0" err="1">
                <a:solidFill>
                  <a:schemeClr val="tx1"/>
                </a:solidFill>
              </a:rPr>
              <a:t>людських</a:t>
            </a:r>
            <a:r>
              <a:rPr lang="ru-RU" b="1" i="1" dirty="0">
                <a:solidFill>
                  <a:schemeClr val="tx1"/>
                </a:solidFill>
              </a:rPr>
              <a:t> смертей.</a:t>
            </a:r>
            <a:br>
              <a:rPr lang="ru-RU" b="1" i="1" dirty="0">
                <a:solidFill>
                  <a:schemeClr val="tx1"/>
                </a:solidFill>
              </a:rPr>
            </a:br>
            <a:r>
              <a:rPr lang="ru-RU" b="1" i="1" dirty="0">
                <a:solidFill>
                  <a:schemeClr val="tx1"/>
                </a:solidFill>
              </a:rPr>
              <a:t>2.	</a:t>
            </a:r>
            <a:r>
              <a:rPr lang="ru-RU" b="1" i="1" dirty="0" err="1">
                <a:solidFill>
                  <a:schemeClr val="tx1"/>
                </a:solidFill>
              </a:rPr>
              <a:t>Поставити</a:t>
            </a:r>
            <a:r>
              <a:rPr lang="ru-RU" b="1" i="1" dirty="0">
                <a:solidFill>
                  <a:schemeClr val="tx1"/>
                </a:solidFill>
              </a:rPr>
              <a:t> Атом в </a:t>
            </a:r>
            <a:r>
              <a:rPr lang="ru-RU" b="1" i="1" dirty="0" err="1">
                <a:solidFill>
                  <a:schemeClr val="tx1"/>
                </a:solidFill>
              </a:rPr>
              <a:t>границі</a:t>
            </a:r>
            <a:r>
              <a:rPr lang="ru-RU" b="1" i="1" dirty="0">
                <a:solidFill>
                  <a:schemeClr val="tx1"/>
                </a:solidFill>
              </a:rPr>
              <a:t>, </a:t>
            </a:r>
            <a:r>
              <a:rPr lang="ru-RU" b="1" i="1" dirty="0" err="1">
                <a:solidFill>
                  <a:schemeClr val="tx1"/>
                </a:solidFill>
              </a:rPr>
              <a:t>які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будуть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обмежені</a:t>
            </a:r>
            <a:r>
              <a:rPr lang="ru-RU" b="1" i="1" dirty="0">
                <a:solidFill>
                  <a:schemeClr val="tx1"/>
                </a:solidFill>
              </a:rPr>
              <a:t> Розумом.</a:t>
            </a:r>
            <a:br>
              <a:rPr lang="ru-RU" b="1" i="1" dirty="0">
                <a:solidFill>
                  <a:schemeClr val="tx1"/>
                </a:solidFill>
              </a:rPr>
            </a:br>
            <a:r>
              <a:rPr lang="ru-RU" b="1" i="1" dirty="0">
                <a:solidFill>
                  <a:schemeClr val="tx1"/>
                </a:solidFill>
              </a:rPr>
              <a:t>3.	</a:t>
            </a:r>
            <a:r>
              <a:rPr lang="ru-RU" b="1" i="1" dirty="0" err="1">
                <a:solidFill>
                  <a:schemeClr val="tx1"/>
                </a:solidFill>
              </a:rPr>
              <a:t>Визнати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винними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всіх</a:t>
            </a:r>
            <a:r>
              <a:rPr lang="ru-RU" b="1" i="1" dirty="0">
                <a:solidFill>
                  <a:schemeClr val="tx1"/>
                </a:solidFill>
              </a:rPr>
              <a:t>, </a:t>
            </a:r>
            <a:r>
              <a:rPr lang="ru-RU" b="1" i="1" dirty="0" err="1">
                <a:solidFill>
                  <a:schemeClr val="tx1"/>
                </a:solidFill>
              </a:rPr>
              <a:t>хто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використав</a:t>
            </a:r>
            <a:r>
              <a:rPr lang="ru-RU" b="1" i="1" dirty="0">
                <a:solidFill>
                  <a:schemeClr val="tx1"/>
                </a:solidFill>
              </a:rPr>
              <a:t> Атом у </a:t>
            </a:r>
            <a:r>
              <a:rPr lang="ru-RU" b="1" i="1" dirty="0" err="1">
                <a:solidFill>
                  <a:schemeClr val="tx1"/>
                </a:solidFill>
              </a:rPr>
              <a:t>розробці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атомної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зброї</a:t>
            </a:r>
            <a:r>
              <a:rPr lang="ru-RU" b="1" i="1" dirty="0">
                <a:solidFill>
                  <a:schemeClr val="tx1"/>
                </a:solidFill>
              </a:rPr>
              <a:t>, </a:t>
            </a:r>
            <a:r>
              <a:rPr lang="ru-RU" b="1" i="1" dirty="0" err="1">
                <a:solidFill>
                  <a:schemeClr val="tx1"/>
                </a:solidFill>
              </a:rPr>
              <a:t>направленої</a:t>
            </a:r>
            <a:r>
              <a:rPr lang="ru-RU" b="1" i="1" dirty="0">
                <a:solidFill>
                  <a:schemeClr val="tx1"/>
                </a:solidFill>
              </a:rPr>
              <a:t> на людей.</a:t>
            </a:r>
            <a:br>
              <a:rPr lang="ru-RU" b="1" i="1" dirty="0">
                <a:solidFill>
                  <a:schemeClr val="tx1"/>
                </a:solidFill>
              </a:rPr>
            </a:br>
            <a:r>
              <a:rPr lang="ru-RU" b="1" i="1" dirty="0">
                <a:solidFill>
                  <a:schemeClr val="tx1"/>
                </a:solidFill>
              </a:rPr>
              <a:t>4.	</a:t>
            </a:r>
            <a:r>
              <a:rPr lang="ru-RU" b="1" i="1" dirty="0" err="1">
                <a:solidFill>
                  <a:schemeClr val="tx1"/>
                </a:solidFill>
              </a:rPr>
              <a:t>Визнати</a:t>
            </a:r>
            <a:r>
              <a:rPr lang="ru-RU" b="1" i="1" dirty="0">
                <a:solidFill>
                  <a:schemeClr val="tx1"/>
                </a:solidFill>
              </a:rPr>
              <a:t> роботу Атома в </a:t>
            </a:r>
            <a:r>
              <a:rPr lang="ru-RU" b="1" i="1" dirty="0" err="1">
                <a:solidFill>
                  <a:schemeClr val="tx1"/>
                </a:solidFill>
              </a:rPr>
              <a:t>частині</a:t>
            </a:r>
            <a:r>
              <a:rPr lang="ru-RU" b="1" i="1" dirty="0">
                <a:solidFill>
                  <a:schemeClr val="tx1"/>
                </a:solidFill>
              </a:rPr>
              <a:t> мирного </a:t>
            </a:r>
            <a:r>
              <a:rPr lang="ru-RU" b="1" i="1" dirty="0" err="1">
                <a:solidFill>
                  <a:schemeClr val="tx1"/>
                </a:solidFill>
              </a:rPr>
              <a:t>служіння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людству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корисною</a:t>
            </a:r>
            <a:r>
              <a:rPr lang="ru-RU" b="1" i="1" dirty="0">
                <a:solidFill>
                  <a:schemeClr val="tx1"/>
                </a:solidFill>
              </a:rPr>
              <a:t> і </a:t>
            </a:r>
            <a:r>
              <a:rPr lang="ru-RU" b="1" i="1" dirty="0" err="1">
                <a:solidFill>
                  <a:schemeClr val="tx1"/>
                </a:solidFill>
              </a:rPr>
              <a:t>потрібною</a:t>
            </a:r>
            <a:r>
              <a:rPr lang="ru-RU" b="1" i="1" dirty="0">
                <a:solidFill>
                  <a:schemeClr val="tx1"/>
                </a:solidFill>
              </a:rPr>
              <a:t> і </a:t>
            </a:r>
            <a:r>
              <a:rPr lang="ru-RU" b="1" i="1" dirty="0" err="1">
                <a:solidFill>
                  <a:schemeClr val="tx1"/>
                </a:solidFill>
              </a:rPr>
              <a:t>дозволити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продовжувати</a:t>
            </a:r>
            <a:r>
              <a:rPr lang="ru-RU" b="1" i="1" dirty="0">
                <a:solidFill>
                  <a:schemeClr val="tx1"/>
                </a:solidFill>
              </a:rPr>
              <a:t> її на благо народу.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u="sng" dirty="0">
                <a:solidFill>
                  <a:schemeClr val="tx1"/>
                </a:solidFill>
              </a:rPr>
              <a:t>Вердикт </a:t>
            </a:r>
            <a:r>
              <a:rPr lang="ru-RU" b="1" u="sng" dirty="0" err="1">
                <a:solidFill>
                  <a:schemeClr val="tx1"/>
                </a:solidFill>
              </a:rPr>
              <a:t>присяжних</a:t>
            </a:r>
            <a:r>
              <a:rPr lang="ru-RU" b="1" u="sng" dirty="0">
                <a:solidFill>
                  <a:schemeClr val="tx1"/>
                </a:solidFill>
              </a:rPr>
              <a:t> </a:t>
            </a:r>
            <a:r>
              <a:rPr lang="ru-RU" b="1" u="sng" dirty="0" err="1">
                <a:solidFill>
                  <a:schemeClr val="tx1"/>
                </a:solidFill>
              </a:rPr>
              <a:t>засідателів</a:t>
            </a:r>
            <a:r>
              <a:rPr lang="ru-RU" b="1" dirty="0">
                <a:solidFill>
                  <a:schemeClr val="tx1"/>
                </a:solidFill>
              </a:rPr>
              <a:t>: </a:t>
            </a:r>
            <a:r>
              <a:rPr lang="ru-RU" sz="5300" b="1" dirty="0">
                <a:solidFill>
                  <a:srgbClr val="FF0000"/>
                </a:solidFill>
              </a:rPr>
              <a:t>НЕ ВИНЕН!</a:t>
            </a:r>
            <a:br>
              <a:rPr lang="ru-RU" sz="5300" b="1" dirty="0">
                <a:solidFill>
                  <a:srgbClr val="FF0000"/>
                </a:solidFill>
              </a:rPr>
            </a:br>
            <a:endParaRPr lang="ru-RU" sz="53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78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dirty="0" smtClean="0"/>
              <a:t>Завдання</a:t>
            </a:r>
            <a:endParaRPr lang="uk-UA" sz="44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Перегляньте презентацію «Суд над атомом»</a:t>
            </a:r>
          </a:p>
          <a:p>
            <a:r>
              <a:rPr lang="uk-UA" sz="2800" dirty="0" smtClean="0"/>
              <a:t>Цікаві для вас факти запишіть</a:t>
            </a:r>
          </a:p>
          <a:p>
            <a:r>
              <a:rPr lang="uk-UA" sz="2800" dirty="0" smtClean="0"/>
              <a:t>Доповніть вивчене матеріалом ,взятим із різних джерел інформації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4245929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16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6"/>
            <a:ext cx="12195585" cy="68559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5524" y="2501883"/>
            <a:ext cx="1731414" cy="14143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738" y="2307043"/>
            <a:ext cx="1731414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56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770" y="364695"/>
            <a:ext cx="104776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4000" b="1" dirty="0">
                <a:solidFill>
                  <a:srgbClr val="FF6600"/>
                </a:solidFill>
              </a:rPr>
              <a:t>Домашнє завдання</a:t>
            </a:r>
            <a:r>
              <a:rPr lang="uk-UA" sz="4000" b="1" dirty="0" smtClean="0">
                <a:solidFill>
                  <a:srgbClr val="FF6600"/>
                </a:solidFill>
              </a:rPr>
              <a:t>:</a:t>
            </a:r>
          </a:p>
          <a:p>
            <a:pPr lvl="0" algn="ctr"/>
            <a:r>
              <a:rPr lang="uk-UA" sz="4000" b="1" dirty="0" smtClean="0">
                <a:solidFill>
                  <a:srgbClr val="FF6600"/>
                </a:solidFill>
              </a:rPr>
              <a:t> </a:t>
            </a:r>
          </a:p>
          <a:p>
            <a:pPr lvl="0" algn="ctr"/>
            <a:r>
              <a:rPr lang="uk-UA" sz="4000" b="1" dirty="0">
                <a:solidFill>
                  <a:prstClr val="black"/>
                </a:solidFill>
              </a:rPr>
              <a:t>П</a:t>
            </a:r>
            <a:r>
              <a:rPr lang="uk-UA" sz="4000" b="1" dirty="0" smtClean="0">
                <a:solidFill>
                  <a:prstClr val="black"/>
                </a:solidFill>
              </a:rPr>
              <a:t>овторити  §22-27; </a:t>
            </a:r>
            <a:endParaRPr lang="uk-UA" sz="4000" b="1" dirty="0">
              <a:solidFill>
                <a:prstClr val="black"/>
              </a:solidFill>
            </a:endParaRPr>
          </a:p>
          <a:p>
            <a:pPr lvl="0" algn="ctr"/>
            <a:r>
              <a:rPr lang="uk-UA" sz="4000" b="1" dirty="0" smtClean="0">
                <a:solidFill>
                  <a:prstClr val="black"/>
                </a:solidFill>
              </a:rPr>
              <a:t>Підготуватися до захисту проектів</a:t>
            </a:r>
          </a:p>
          <a:p>
            <a:pPr lvl="0" algn="ctr"/>
            <a:r>
              <a:rPr lang="uk-UA" sz="4000" b="1" dirty="0" smtClean="0">
                <a:solidFill>
                  <a:prstClr val="black"/>
                </a:solidFill>
              </a:rPr>
              <a:t>(теми на ст. 184 </a:t>
            </a:r>
            <a:r>
              <a:rPr lang="uk-UA" sz="4000" b="1" smtClean="0">
                <a:solidFill>
                  <a:prstClr val="black"/>
                </a:solidFill>
              </a:rPr>
              <a:t>вашого підручника)</a:t>
            </a:r>
            <a:endParaRPr lang="uk-UA" sz="4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62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010" y="8001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6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79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34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9902"/>
            <a:ext cx="9638675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7200" b="1" u="sng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серпня 1945 року американський бомбардувальник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-29 на японське місто Хіросіму скинув атомну бомбу "Малюк"  та 9 серпня свою другу бомбу "Товстун" американці скинули на місто Нагасакі. У Хіросімі одразу загинуло близько 80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000 людей. За наступний рік від поранень, </a:t>
            </a:r>
            <a:r>
              <a:rPr lang="uk-UA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опіків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радіації кількість загиблих збільшилась до 166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000.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Нагасакі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моментально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загинуло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близько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40 000 людей. За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рік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цифра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збільшилась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майже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вдвічі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6228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078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06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400" b="1" u="sng" dirty="0">
                <a:solidFill>
                  <a:schemeClr val="tx1"/>
                </a:solidFill>
              </a:rPr>
              <a:t>Професор фізики. </a:t>
            </a:r>
            <a:r>
              <a:rPr lang="uk-UA" sz="4400" b="1" u="sng" dirty="0" smtClean="0">
                <a:solidFill>
                  <a:schemeClr val="tx1"/>
                </a:solidFill>
              </a:rPr>
              <a:t/>
            </a:r>
            <a:br>
              <a:rPr lang="uk-UA" sz="4400" b="1" u="sng" dirty="0" smtClean="0">
                <a:solidFill>
                  <a:schemeClr val="tx1"/>
                </a:solidFill>
              </a:rPr>
            </a:br>
            <a:r>
              <a:rPr lang="uk-UA" dirty="0" smtClean="0">
                <a:solidFill>
                  <a:schemeClr val="tx1"/>
                </a:solidFill>
              </a:rPr>
              <a:t>Доброго </a:t>
            </a:r>
            <a:r>
              <a:rPr lang="uk-UA" dirty="0">
                <a:solidFill>
                  <a:schemeClr val="tx1"/>
                </a:solidFill>
              </a:rPr>
              <a:t>дня всім присутнім. Я Професор фізики, працюю в Науково – дослідному інституті Ядерної фізики, місто Київ. Я вже довгий час займаюся цією справою, вивчаю і досліджую різні аспекти пов’язані з Атомом.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11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750"/>
            <a:ext cx="12191999" cy="687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01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675</TotalTime>
  <Words>185</Words>
  <Application>Microsoft Office PowerPoint</Application>
  <PresentationFormat>Широкий екран</PresentationFormat>
  <Paragraphs>26</Paragraphs>
  <Slides>22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29" baseType="lpstr">
      <vt:lpstr>Arial</vt:lpstr>
      <vt:lpstr>Calibri</vt:lpstr>
      <vt:lpstr>Cambria Math</vt:lpstr>
      <vt:lpstr>Times New Roman</vt:lpstr>
      <vt:lpstr>Trebuchet MS</vt:lpstr>
      <vt:lpstr>Wingdings 3</vt:lpstr>
      <vt:lpstr>Аспект</vt:lpstr>
      <vt:lpstr> Узагальнення і систематизація знань з теми:   «Фізика атома та атомного ядра. Фізичні основи атомної енергетики» фізика 9 клас 02.02.2022р.</vt:lpstr>
      <vt:lpstr>Завдання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Професор фізики.  Доброго дня всім присутнім. Я Професор фізики, працюю в Науково – дослідному інституті Ядерної фізики, місто Київ. Я вже довгий час займаюся цією справою, вивчаю і досліджую різні аспекти пов’язані з Атомом.</vt:lpstr>
      <vt:lpstr>Презентація PowerPoint</vt:lpstr>
      <vt:lpstr>Презентація PowerPoint</vt:lpstr>
      <vt:lpstr>Професор медицини</vt:lpstr>
      <vt:lpstr>Презентація PowerPoint</vt:lpstr>
      <vt:lpstr>Презентація PowerPoint</vt:lpstr>
      <vt:lpstr>  Створено найновітніший прилад для опромінення онкохворих тканин БОР-НЕЙТРОН-ЗАХОПЛЮВАЛЬНА-ТЕРАПІЯ (БНЗТ). Цей пристрій  безпомилково знищує  ракові пухлини. </vt:lpstr>
      <vt:lpstr>Захисник</vt:lpstr>
      <vt:lpstr>Еколог</vt:lpstr>
      <vt:lpstr>Презентація PowerPoint</vt:lpstr>
      <vt:lpstr>Презентація PowerPoint</vt:lpstr>
      <vt:lpstr>Головний суддя  Порадившись суд разом з присяжними виніс таке рішення: 1. Визнати Атом винним в ненавмисній  шкоді, яка нанесена людям на нашій планеті, в тій частині, яка призвела до людських смертей. 2. Поставити Атом в границі, які будуть обмежені Розумом. 3. Визнати винними всіх, хто використав Атом у розробці атомної зброї, направленої на людей. 4. Визнати роботу Атома в частині мирного служіння людству корисною і потрібною і дозволити продовжувати її на благо народу. Вердикт присяжних засідателів: НЕ ВИНЕН! </vt:lpstr>
      <vt:lpstr>Презентація PowerPoint</vt:lpstr>
      <vt:lpstr>Презентація PowerPoint</vt:lpstr>
      <vt:lpstr>Презентація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ооо</dc:creator>
  <cp:lastModifiedBy>RePack by Diakov</cp:lastModifiedBy>
  <cp:revision>45</cp:revision>
  <dcterms:created xsi:type="dcterms:W3CDTF">2021-02-10T22:32:40Z</dcterms:created>
  <dcterms:modified xsi:type="dcterms:W3CDTF">2022-02-01T10:28:43Z</dcterms:modified>
</cp:coreProperties>
</file>