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1" r:id="rId3"/>
    <p:sldId id="270" r:id="rId4"/>
    <p:sldId id="269" r:id="rId5"/>
    <p:sldId id="280" r:id="rId6"/>
    <p:sldId id="272" r:id="rId7"/>
    <p:sldId id="281" r:id="rId8"/>
    <p:sldId id="282" r:id="rId9"/>
    <p:sldId id="278" r:id="rId10"/>
    <p:sldId id="276" r:id="rId11"/>
    <p:sldId id="267" r:id="rId12"/>
    <p:sldId id="266" r:id="rId13"/>
    <p:sldId id="273" r:id="rId14"/>
    <p:sldId id="264" r:id="rId15"/>
    <p:sldId id="263" r:id="rId16"/>
    <p:sldId id="262" r:id="rId17"/>
    <p:sldId id="259" r:id="rId18"/>
    <p:sldId id="283"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3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E8D06D4-DB91-4C83-87AE-B608CEE860A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BD9E5931-4EC3-4BA8-940C-0B9C9A1AFE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268AA66C-EA95-4636-842E-0B3DA2C26BC9}"/>
              </a:ext>
            </a:extLst>
          </p:cNvPr>
          <p:cNvSpPr>
            <a:spLocks noGrp="1"/>
          </p:cNvSpPr>
          <p:nvPr>
            <p:ph type="dt" sz="half" idx="10"/>
          </p:nvPr>
        </p:nvSpPr>
        <p:spPr/>
        <p:txBody>
          <a:bodyPr/>
          <a:lstStyle/>
          <a:p>
            <a:fld id="{4B3623C4-9103-4045-B4AA-2D9D76C0B0A0}" type="datetimeFigureOut">
              <a:rPr lang="ru-RU" smtClean="0"/>
              <a:t>17.05.2022</a:t>
            </a:fld>
            <a:endParaRPr lang="ru-RU"/>
          </a:p>
        </p:txBody>
      </p:sp>
      <p:sp>
        <p:nvSpPr>
          <p:cNvPr id="5" name="Нижний колонтитул 4">
            <a:extLst>
              <a:ext uri="{FF2B5EF4-FFF2-40B4-BE49-F238E27FC236}">
                <a16:creationId xmlns="" xmlns:a16="http://schemas.microsoft.com/office/drawing/2014/main" id="{4FE2BE55-704E-4D38-97E1-E233D5F441B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8E8D0783-123C-4A13-863D-11FEE1F26CE3}"/>
              </a:ext>
            </a:extLst>
          </p:cNvPr>
          <p:cNvSpPr>
            <a:spLocks noGrp="1"/>
          </p:cNvSpPr>
          <p:nvPr>
            <p:ph type="sldNum" sz="quarter" idx="12"/>
          </p:nvPr>
        </p:nvSpPr>
        <p:spPr/>
        <p:txBody>
          <a:bodyPr/>
          <a:lstStyle/>
          <a:p>
            <a:fld id="{8B8F66C9-4F18-44C4-8FC2-A8634405EFF0}" type="slidenum">
              <a:rPr lang="ru-RU" smtClean="0"/>
              <a:t>‹№›</a:t>
            </a:fld>
            <a:endParaRPr lang="ru-RU"/>
          </a:p>
        </p:txBody>
      </p:sp>
    </p:spTree>
    <p:extLst>
      <p:ext uri="{BB962C8B-B14F-4D97-AF65-F5344CB8AC3E}">
        <p14:creationId xmlns:p14="http://schemas.microsoft.com/office/powerpoint/2010/main" val="382581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B1E51AB-E304-47EB-B656-EDDFBC710C3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568CC2EC-B1A3-4B8F-84FE-2BF9828D82D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CDA392D6-2E99-4B34-8171-AF634694E622}"/>
              </a:ext>
            </a:extLst>
          </p:cNvPr>
          <p:cNvSpPr>
            <a:spLocks noGrp="1"/>
          </p:cNvSpPr>
          <p:nvPr>
            <p:ph type="dt" sz="half" idx="10"/>
          </p:nvPr>
        </p:nvSpPr>
        <p:spPr/>
        <p:txBody>
          <a:bodyPr/>
          <a:lstStyle/>
          <a:p>
            <a:fld id="{4B3623C4-9103-4045-B4AA-2D9D76C0B0A0}" type="datetimeFigureOut">
              <a:rPr lang="ru-RU" smtClean="0"/>
              <a:t>17.05.2022</a:t>
            </a:fld>
            <a:endParaRPr lang="ru-RU"/>
          </a:p>
        </p:txBody>
      </p:sp>
      <p:sp>
        <p:nvSpPr>
          <p:cNvPr id="5" name="Нижний колонтитул 4">
            <a:extLst>
              <a:ext uri="{FF2B5EF4-FFF2-40B4-BE49-F238E27FC236}">
                <a16:creationId xmlns="" xmlns:a16="http://schemas.microsoft.com/office/drawing/2014/main" id="{45000971-3F95-442A-82A7-F1364B6DE23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E08EA2E9-AFF1-47DC-855D-B8E56047AC04}"/>
              </a:ext>
            </a:extLst>
          </p:cNvPr>
          <p:cNvSpPr>
            <a:spLocks noGrp="1"/>
          </p:cNvSpPr>
          <p:nvPr>
            <p:ph type="sldNum" sz="quarter" idx="12"/>
          </p:nvPr>
        </p:nvSpPr>
        <p:spPr/>
        <p:txBody>
          <a:bodyPr/>
          <a:lstStyle/>
          <a:p>
            <a:fld id="{8B8F66C9-4F18-44C4-8FC2-A8634405EFF0}" type="slidenum">
              <a:rPr lang="ru-RU" smtClean="0"/>
              <a:t>‹№›</a:t>
            </a:fld>
            <a:endParaRPr lang="ru-RU"/>
          </a:p>
        </p:txBody>
      </p:sp>
    </p:spTree>
    <p:extLst>
      <p:ext uri="{BB962C8B-B14F-4D97-AF65-F5344CB8AC3E}">
        <p14:creationId xmlns:p14="http://schemas.microsoft.com/office/powerpoint/2010/main" val="2370819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ACF686A2-CAFF-4A17-A82D-41BE07A5CFD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A9F8B1EB-7013-47F9-A4E0-6396C0B6FBD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128B8C36-51E3-43DC-87C8-77FB038BFEB4}"/>
              </a:ext>
            </a:extLst>
          </p:cNvPr>
          <p:cNvSpPr>
            <a:spLocks noGrp="1"/>
          </p:cNvSpPr>
          <p:nvPr>
            <p:ph type="dt" sz="half" idx="10"/>
          </p:nvPr>
        </p:nvSpPr>
        <p:spPr/>
        <p:txBody>
          <a:bodyPr/>
          <a:lstStyle/>
          <a:p>
            <a:fld id="{4B3623C4-9103-4045-B4AA-2D9D76C0B0A0}" type="datetimeFigureOut">
              <a:rPr lang="ru-RU" smtClean="0"/>
              <a:t>17.05.2022</a:t>
            </a:fld>
            <a:endParaRPr lang="ru-RU"/>
          </a:p>
        </p:txBody>
      </p:sp>
      <p:sp>
        <p:nvSpPr>
          <p:cNvPr id="5" name="Нижний колонтитул 4">
            <a:extLst>
              <a:ext uri="{FF2B5EF4-FFF2-40B4-BE49-F238E27FC236}">
                <a16:creationId xmlns="" xmlns:a16="http://schemas.microsoft.com/office/drawing/2014/main" id="{38D9CA6A-71B5-43BF-84FA-95FC6F62256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E2C8572D-E8AF-4A71-B2D5-52DA9E510F25}"/>
              </a:ext>
            </a:extLst>
          </p:cNvPr>
          <p:cNvSpPr>
            <a:spLocks noGrp="1"/>
          </p:cNvSpPr>
          <p:nvPr>
            <p:ph type="sldNum" sz="quarter" idx="12"/>
          </p:nvPr>
        </p:nvSpPr>
        <p:spPr/>
        <p:txBody>
          <a:bodyPr/>
          <a:lstStyle/>
          <a:p>
            <a:fld id="{8B8F66C9-4F18-44C4-8FC2-A8634405EFF0}" type="slidenum">
              <a:rPr lang="ru-RU" smtClean="0"/>
              <a:t>‹№›</a:t>
            </a:fld>
            <a:endParaRPr lang="ru-RU"/>
          </a:p>
        </p:txBody>
      </p:sp>
    </p:spTree>
    <p:extLst>
      <p:ext uri="{BB962C8B-B14F-4D97-AF65-F5344CB8AC3E}">
        <p14:creationId xmlns:p14="http://schemas.microsoft.com/office/powerpoint/2010/main" val="226621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D48C0F2-3BFB-42F9-9CA3-639107D6EE5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4D2C1C53-B8E8-48FA-B7C6-0C036172208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A7A1436A-3CA2-4A35-8EB7-A193CE1CC953}"/>
              </a:ext>
            </a:extLst>
          </p:cNvPr>
          <p:cNvSpPr>
            <a:spLocks noGrp="1"/>
          </p:cNvSpPr>
          <p:nvPr>
            <p:ph type="dt" sz="half" idx="10"/>
          </p:nvPr>
        </p:nvSpPr>
        <p:spPr/>
        <p:txBody>
          <a:bodyPr/>
          <a:lstStyle/>
          <a:p>
            <a:fld id="{4B3623C4-9103-4045-B4AA-2D9D76C0B0A0}" type="datetimeFigureOut">
              <a:rPr lang="ru-RU" smtClean="0"/>
              <a:t>17.05.2022</a:t>
            </a:fld>
            <a:endParaRPr lang="ru-RU"/>
          </a:p>
        </p:txBody>
      </p:sp>
      <p:sp>
        <p:nvSpPr>
          <p:cNvPr id="5" name="Нижний колонтитул 4">
            <a:extLst>
              <a:ext uri="{FF2B5EF4-FFF2-40B4-BE49-F238E27FC236}">
                <a16:creationId xmlns="" xmlns:a16="http://schemas.microsoft.com/office/drawing/2014/main" id="{89BDB54F-2094-45D0-BF8E-2275C4ACFCD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560CA121-9F31-4419-A2B6-76DBBF1A137D}"/>
              </a:ext>
            </a:extLst>
          </p:cNvPr>
          <p:cNvSpPr>
            <a:spLocks noGrp="1"/>
          </p:cNvSpPr>
          <p:nvPr>
            <p:ph type="sldNum" sz="quarter" idx="12"/>
          </p:nvPr>
        </p:nvSpPr>
        <p:spPr/>
        <p:txBody>
          <a:bodyPr/>
          <a:lstStyle/>
          <a:p>
            <a:fld id="{8B8F66C9-4F18-44C4-8FC2-A8634405EFF0}" type="slidenum">
              <a:rPr lang="ru-RU" smtClean="0"/>
              <a:t>‹№›</a:t>
            </a:fld>
            <a:endParaRPr lang="ru-RU"/>
          </a:p>
        </p:txBody>
      </p:sp>
    </p:spTree>
    <p:extLst>
      <p:ext uri="{BB962C8B-B14F-4D97-AF65-F5344CB8AC3E}">
        <p14:creationId xmlns:p14="http://schemas.microsoft.com/office/powerpoint/2010/main" val="1826381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60D3E7B-CDDF-4EE3-9B4F-BA32CF23B54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C7D8930F-A33D-492D-9AAE-B3F60B4D96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A774772B-B9FF-41D2-B23D-F3DF4EC1F89D}"/>
              </a:ext>
            </a:extLst>
          </p:cNvPr>
          <p:cNvSpPr>
            <a:spLocks noGrp="1"/>
          </p:cNvSpPr>
          <p:nvPr>
            <p:ph type="dt" sz="half" idx="10"/>
          </p:nvPr>
        </p:nvSpPr>
        <p:spPr/>
        <p:txBody>
          <a:bodyPr/>
          <a:lstStyle/>
          <a:p>
            <a:fld id="{4B3623C4-9103-4045-B4AA-2D9D76C0B0A0}" type="datetimeFigureOut">
              <a:rPr lang="ru-RU" smtClean="0"/>
              <a:t>17.05.2022</a:t>
            </a:fld>
            <a:endParaRPr lang="ru-RU"/>
          </a:p>
        </p:txBody>
      </p:sp>
      <p:sp>
        <p:nvSpPr>
          <p:cNvPr id="5" name="Нижний колонтитул 4">
            <a:extLst>
              <a:ext uri="{FF2B5EF4-FFF2-40B4-BE49-F238E27FC236}">
                <a16:creationId xmlns="" xmlns:a16="http://schemas.microsoft.com/office/drawing/2014/main" id="{EB395E68-8167-43C6-AA7F-17F6FE966BC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2636B372-156A-4CF7-8E58-416621126785}"/>
              </a:ext>
            </a:extLst>
          </p:cNvPr>
          <p:cNvSpPr>
            <a:spLocks noGrp="1"/>
          </p:cNvSpPr>
          <p:nvPr>
            <p:ph type="sldNum" sz="quarter" idx="12"/>
          </p:nvPr>
        </p:nvSpPr>
        <p:spPr/>
        <p:txBody>
          <a:bodyPr/>
          <a:lstStyle/>
          <a:p>
            <a:fld id="{8B8F66C9-4F18-44C4-8FC2-A8634405EFF0}" type="slidenum">
              <a:rPr lang="ru-RU" smtClean="0"/>
              <a:t>‹№›</a:t>
            </a:fld>
            <a:endParaRPr lang="ru-RU"/>
          </a:p>
        </p:txBody>
      </p:sp>
    </p:spTree>
    <p:extLst>
      <p:ext uri="{BB962C8B-B14F-4D97-AF65-F5344CB8AC3E}">
        <p14:creationId xmlns:p14="http://schemas.microsoft.com/office/powerpoint/2010/main" val="237889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F5E6CBD-D6B6-4C4C-999A-E6A9184DCA8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EF33BD16-7C84-4196-9C1A-4B44E06BCB9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B211384C-2274-45DC-8B92-8A1030DC38F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9C681C2B-569C-4AA4-B38B-F129FD41AAF0}"/>
              </a:ext>
            </a:extLst>
          </p:cNvPr>
          <p:cNvSpPr>
            <a:spLocks noGrp="1"/>
          </p:cNvSpPr>
          <p:nvPr>
            <p:ph type="dt" sz="half" idx="10"/>
          </p:nvPr>
        </p:nvSpPr>
        <p:spPr/>
        <p:txBody>
          <a:bodyPr/>
          <a:lstStyle/>
          <a:p>
            <a:fld id="{4B3623C4-9103-4045-B4AA-2D9D76C0B0A0}" type="datetimeFigureOut">
              <a:rPr lang="ru-RU" smtClean="0"/>
              <a:t>17.05.2022</a:t>
            </a:fld>
            <a:endParaRPr lang="ru-RU"/>
          </a:p>
        </p:txBody>
      </p:sp>
      <p:sp>
        <p:nvSpPr>
          <p:cNvPr id="6" name="Нижний колонтитул 5">
            <a:extLst>
              <a:ext uri="{FF2B5EF4-FFF2-40B4-BE49-F238E27FC236}">
                <a16:creationId xmlns="" xmlns:a16="http://schemas.microsoft.com/office/drawing/2014/main" id="{9AAA4B2C-9490-4CA8-8E77-07519D39030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21243C2A-CDB9-4C47-94C4-38A1A67C1621}"/>
              </a:ext>
            </a:extLst>
          </p:cNvPr>
          <p:cNvSpPr>
            <a:spLocks noGrp="1"/>
          </p:cNvSpPr>
          <p:nvPr>
            <p:ph type="sldNum" sz="quarter" idx="12"/>
          </p:nvPr>
        </p:nvSpPr>
        <p:spPr/>
        <p:txBody>
          <a:bodyPr/>
          <a:lstStyle/>
          <a:p>
            <a:fld id="{8B8F66C9-4F18-44C4-8FC2-A8634405EFF0}" type="slidenum">
              <a:rPr lang="ru-RU" smtClean="0"/>
              <a:t>‹№›</a:t>
            </a:fld>
            <a:endParaRPr lang="ru-RU"/>
          </a:p>
        </p:txBody>
      </p:sp>
    </p:spTree>
    <p:extLst>
      <p:ext uri="{BB962C8B-B14F-4D97-AF65-F5344CB8AC3E}">
        <p14:creationId xmlns:p14="http://schemas.microsoft.com/office/powerpoint/2010/main" val="923995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DB2533C-C9D5-4D9B-A637-E710629DB18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E0D0AC88-B659-4A88-B7EB-48A6DD3DE8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CFEC1E04-A995-4931-AAA9-9C826C0A035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57312494-0D35-4D26-89C1-4E08A63172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44D2CE3B-2F87-40C5-9ACF-C221C3E34DB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5881A774-6378-49F3-81A0-1F5D74E4631D}"/>
              </a:ext>
            </a:extLst>
          </p:cNvPr>
          <p:cNvSpPr>
            <a:spLocks noGrp="1"/>
          </p:cNvSpPr>
          <p:nvPr>
            <p:ph type="dt" sz="half" idx="10"/>
          </p:nvPr>
        </p:nvSpPr>
        <p:spPr/>
        <p:txBody>
          <a:bodyPr/>
          <a:lstStyle/>
          <a:p>
            <a:fld id="{4B3623C4-9103-4045-B4AA-2D9D76C0B0A0}" type="datetimeFigureOut">
              <a:rPr lang="ru-RU" smtClean="0"/>
              <a:t>17.05.2022</a:t>
            </a:fld>
            <a:endParaRPr lang="ru-RU"/>
          </a:p>
        </p:txBody>
      </p:sp>
      <p:sp>
        <p:nvSpPr>
          <p:cNvPr id="8" name="Нижний колонтитул 7">
            <a:extLst>
              <a:ext uri="{FF2B5EF4-FFF2-40B4-BE49-F238E27FC236}">
                <a16:creationId xmlns="" xmlns:a16="http://schemas.microsoft.com/office/drawing/2014/main" id="{DC683BBD-5443-40DE-9FAF-E19A3F775C9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757E6D35-F1B5-43AA-82B9-4DBDFD410CE9}"/>
              </a:ext>
            </a:extLst>
          </p:cNvPr>
          <p:cNvSpPr>
            <a:spLocks noGrp="1"/>
          </p:cNvSpPr>
          <p:nvPr>
            <p:ph type="sldNum" sz="quarter" idx="12"/>
          </p:nvPr>
        </p:nvSpPr>
        <p:spPr/>
        <p:txBody>
          <a:bodyPr/>
          <a:lstStyle/>
          <a:p>
            <a:fld id="{8B8F66C9-4F18-44C4-8FC2-A8634405EFF0}" type="slidenum">
              <a:rPr lang="ru-RU" smtClean="0"/>
              <a:t>‹№›</a:t>
            </a:fld>
            <a:endParaRPr lang="ru-RU"/>
          </a:p>
        </p:txBody>
      </p:sp>
    </p:spTree>
    <p:extLst>
      <p:ext uri="{BB962C8B-B14F-4D97-AF65-F5344CB8AC3E}">
        <p14:creationId xmlns:p14="http://schemas.microsoft.com/office/powerpoint/2010/main" val="12633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2FD666E-31BB-4429-85A7-D893E4E6A9D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2DA7EA06-04AB-4E9D-A106-52EFA08F28B4}"/>
              </a:ext>
            </a:extLst>
          </p:cNvPr>
          <p:cNvSpPr>
            <a:spLocks noGrp="1"/>
          </p:cNvSpPr>
          <p:nvPr>
            <p:ph type="dt" sz="half" idx="10"/>
          </p:nvPr>
        </p:nvSpPr>
        <p:spPr/>
        <p:txBody>
          <a:bodyPr/>
          <a:lstStyle/>
          <a:p>
            <a:fld id="{4B3623C4-9103-4045-B4AA-2D9D76C0B0A0}" type="datetimeFigureOut">
              <a:rPr lang="ru-RU" smtClean="0"/>
              <a:t>17.05.2022</a:t>
            </a:fld>
            <a:endParaRPr lang="ru-RU"/>
          </a:p>
        </p:txBody>
      </p:sp>
      <p:sp>
        <p:nvSpPr>
          <p:cNvPr id="4" name="Нижний колонтитул 3">
            <a:extLst>
              <a:ext uri="{FF2B5EF4-FFF2-40B4-BE49-F238E27FC236}">
                <a16:creationId xmlns="" xmlns:a16="http://schemas.microsoft.com/office/drawing/2014/main" id="{5BADFB81-55D9-4462-B718-786E91A247B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17FEDF52-AA05-48FF-9EEC-58E610AEEEBA}"/>
              </a:ext>
            </a:extLst>
          </p:cNvPr>
          <p:cNvSpPr>
            <a:spLocks noGrp="1"/>
          </p:cNvSpPr>
          <p:nvPr>
            <p:ph type="sldNum" sz="quarter" idx="12"/>
          </p:nvPr>
        </p:nvSpPr>
        <p:spPr/>
        <p:txBody>
          <a:bodyPr/>
          <a:lstStyle/>
          <a:p>
            <a:fld id="{8B8F66C9-4F18-44C4-8FC2-A8634405EFF0}" type="slidenum">
              <a:rPr lang="ru-RU" smtClean="0"/>
              <a:t>‹№›</a:t>
            </a:fld>
            <a:endParaRPr lang="ru-RU"/>
          </a:p>
        </p:txBody>
      </p:sp>
    </p:spTree>
    <p:extLst>
      <p:ext uri="{BB962C8B-B14F-4D97-AF65-F5344CB8AC3E}">
        <p14:creationId xmlns:p14="http://schemas.microsoft.com/office/powerpoint/2010/main" val="4274390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EE4BCBC3-04AC-4996-8722-49D2D4A5C0F9}"/>
              </a:ext>
            </a:extLst>
          </p:cNvPr>
          <p:cNvSpPr>
            <a:spLocks noGrp="1"/>
          </p:cNvSpPr>
          <p:nvPr>
            <p:ph type="dt" sz="half" idx="10"/>
          </p:nvPr>
        </p:nvSpPr>
        <p:spPr/>
        <p:txBody>
          <a:bodyPr/>
          <a:lstStyle/>
          <a:p>
            <a:fld id="{4B3623C4-9103-4045-B4AA-2D9D76C0B0A0}" type="datetimeFigureOut">
              <a:rPr lang="ru-RU" smtClean="0"/>
              <a:t>17.05.2022</a:t>
            </a:fld>
            <a:endParaRPr lang="ru-RU"/>
          </a:p>
        </p:txBody>
      </p:sp>
      <p:sp>
        <p:nvSpPr>
          <p:cNvPr id="3" name="Нижний колонтитул 2">
            <a:extLst>
              <a:ext uri="{FF2B5EF4-FFF2-40B4-BE49-F238E27FC236}">
                <a16:creationId xmlns="" xmlns:a16="http://schemas.microsoft.com/office/drawing/2014/main" id="{E2457702-09E7-4461-BC4B-976E64C2257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465516B4-FCBD-4623-9CB4-43810EB9F15C}"/>
              </a:ext>
            </a:extLst>
          </p:cNvPr>
          <p:cNvSpPr>
            <a:spLocks noGrp="1"/>
          </p:cNvSpPr>
          <p:nvPr>
            <p:ph type="sldNum" sz="quarter" idx="12"/>
          </p:nvPr>
        </p:nvSpPr>
        <p:spPr/>
        <p:txBody>
          <a:bodyPr/>
          <a:lstStyle/>
          <a:p>
            <a:fld id="{8B8F66C9-4F18-44C4-8FC2-A8634405EFF0}" type="slidenum">
              <a:rPr lang="ru-RU" smtClean="0"/>
              <a:t>‹№›</a:t>
            </a:fld>
            <a:endParaRPr lang="ru-RU"/>
          </a:p>
        </p:txBody>
      </p:sp>
    </p:spTree>
    <p:extLst>
      <p:ext uri="{BB962C8B-B14F-4D97-AF65-F5344CB8AC3E}">
        <p14:creationId xmlns:p14="http://schemas.microsoft.com/office/powerpoint/2010/main" val="329104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7E54380-16CE-4F2F-9D2C-D1A170CDBEE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AE13CCB3-D491-4DD0-A459-96264C2EE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2440C7AF-5EE3-4705-8B3E-C4C84DC3F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C48303A9-52E7-443F-9657-266FE584A5BB}"/>
              </a:ext>
            </a:extLst>
          </p:cNvPr>
          <p:cNvSpPr>
            <a:spLocks noGrp="1"/>
          </p:cNvSpPr>
          <p:nvPr>
            <p:ph type="dt" sz="half" idx="10"/>
          </p:nvPr>
        </p:nvSpPr>
        <p:spPr/>
        <p:txBody>
          <a:bodyPr/>
          <a:lstStyle/>
          <a:p>
            <a:fld id="{4B3623C4-9103-4045-B4AA-2D9D76C0B0A0}" type="datetimeFigureOut">
              <a:rPr lang="ru-RU" smtClean="0"/>
              <a:t>17.05.2022</a:t>
            </a:fld>
            <a:endParaRPr lang="ru-RU"/>
          </a:p>
        </p:txBody>
      </p:sp>
      <p:sp>
        <p:nvSpPr>
          <p:cNvPr id="6" name="Нижний колонтитул 5">
            <a:extLst>
              <a:ext uri="{FF2B5EF4-FFF2-40B4-BE49-F238E27FC236}">
                <a16:creationId xmlns="" xmlns:a16="http://schemas.microsoft.com/office/drawing/2014/main" id="{D9191BC2-AEE9-4B1D-9EE7-65FB12F6703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80E54CCE-84C4-4885-8AFF-25E2D0A8E5C9}"/>
              </a:ext>
            </a:extLst>
          </p:cNvPr>
          <p:cNvSpPr>
            <a:spLocks noGrp="1"/>
          </p:cNvSpPr>
          <p:nvPr>
            <p:ph type="sldNum" sz="quarter" idx="12"/>
          </p:nvPr>
        </p:nvSpPr>
        <p:spPr/>
        <p:txBody>
          <a:bodyPr/>
          <a:lstStyle/>
          <a:p>
            <a:fld id="{8B8F66C9-4F18-44C4-8FC2-A8634405EFF0}" type="slidenum">
              <a:rPr lang="ru-RU" smtClean="0"/>
              <a:t>‹№›</a:t>
            </a:fld>
            <a:endParaRPr lang="ru-RU"/>
          </a:p>
        </p:txBody>
      </p:sp>
    </p:spTree>
    <p:extLst>
      <p:ext uri="{BB962C8B-B14F-4D97-AF65-F5344CB8AC3E}">
        <p14:creationId xmlns:p14="http://schemas.microsoft.com/office/powerpoint/2010/main" val="232638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7AE83CB-574B-429F-ABC0-AA4ECA1B57C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88825341-B40B-4626-B97A-26F4E95320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B460B73E-771E-4BEB-8896-F5835813CA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C69519DA-484D-48E2-B644-6C87A877986C}"/>
              </a:ext>
            </a:extLst>
          </p:cNvPr>
          <p:cNvSpPr>
            <a:spLocks noGrp="1"/>
          </p:cNvSpPr>
          <p:nvPr>
            <p:ph type="dt" sz="half" idx="10"/>
          </p:nvPr>
        </p:nvSpPr>
        <p:spPr/>
        <p:txBody>
          <a:bodyPr/>
          <a:lstStyle/>
          <a:p>
            <a:fld id="{4B3623C4-9103-4045-B4AA-2D9D76C0B0A0}" type="datetimeFigureOut">
              <a:rPr lang="ru-RU" smtClean="0"/>
              <a:t>17.05.2022</a:t>
            </a:fld>
            <a:endParaRPr lang="ru-RU"/>
          </a:p>
        </p:txBody>
      </p:sp>
      <p:sp>
        <p:nvSpPr>
          <p:cNvPr id="6" name="Нижний колонтитул 5">
            <a:extLst>
              <a:ext uri="{FF2B5EF4-FFF2-40B4-BE49-F238E27FC236}">
                <a16:creationId xmlns="" xmlns:a16="http://schemas.microsoft.com/office/drawing/2014/main" id="{FAEC5DBD-1446-4426-8DC2-281547B7C9F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F81E05CB-C866-420B-A441-B8A62C74FE03}"/>
              </a:ext>
            </a:extLst>
          </p:cNvPr>
          <p:cNvSpPr>
            <a:spLocks noGrp="1"/>
          </p:cNvSpPr>
          <p:nvPr>
            <p:ph type="sldNum" sz="quarter" idx="12"/>
          </p:nvPr>
        </p:nvSpPr>
        <p:spPr/>
        <p:txBody>
          <a:bodyPr/>
          <a:lstStyle/>
          <a:p>
            <a:fld id="{8B8F66C9-4F18-44C4-8FC2-A8634405EFF0}" type="slidenum">
              <a:rPr lang="ru-RU" smtClean="0"/>
              <a:t>‹№›</a:t>
            </a:fld>
            <a:endParaRPr lang="ru-RU"/>
          </a:p>
        </p:txBody>
      </p:sp>
    </p:spTree>
    <p:extLst>
      <p:ext uri="{BB962C8B-B14F-4D97-AF65-F5344CB8AC3E}">
        <p14:creationId xmlns:p14="http://schemas.microsoft.com/office/powerpoint/2010/main" val="2533701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5A63ED7-D4A8-4192-B079-611175655B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4E48ED9E-0781-48A0-94C8-630441EF6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662D5DE-9D5E-481D-A523-4D6BFCC00C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623C4-9103-4045-B4AA-2D9D76C0B0A0}" type="datetimeFigureOut">
              <a:rPr lang="ru-RU" smtClean="0"/>
              <a:t>17.05.2022</a:t>
            </a:fld>
            <a:endParaRPr lang="ru-RU"/>
          </a:p>
        </p:txBody>
      </p:sp>
      <p:sp>
        <p:nvSpPr>
          <p:cNvPr id="5" name="Нижний колонтитул 4">
            <a:extLst>
              <a:ext uri="{FF2B5EF4-FFF2-40B4-BE49-F238E27FC236}">
                <a16:creationId xmlns="" xmlns:a16="http://schemas.microsoft.com/office/drawing/2014/main" id="{8318BDF9-885D-4359-8EAE-4910C9AF17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0B53D398-5C44-477D-9AC8-B6DC5A012B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F66C9-4F18-44C4-8FC2-A8634405EFF0}" type="slidenum">
              <a:rPr lang="ru-RU" smtClean="0"/>
              <a:t>‹№›</a:t>
            </a:fld>
            <a:endParaRPr lang="ru-RU"/>
          </a:p>
        </p:txBody>
      </p:sp>
    </p:spTree>
    <p:extLst>
      <p:ext uri="{BB962C8B-B14F-4D97-AF65-F5344CB8AC3E}">
        <p14:creationId xmlns:p14="http://schemas.microsoft.com/office/powerpoint/2010/main" val="893428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fif"/><Relationship Id="rId4" Type="http://schemas.openxmlformats.org/officeDocument/2006/relationships/image" Target="../media/image13.jfif"/></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804BF60-1882-46B8-89FD-EDD15E850001}"/>
              </a:ext>
            </a:extLst>
          </p:cNvPr>
          <p:cNvSpPr>
            <a:spLocks noGrp="1"/>
          </p:cNvSpPr>
          <p:nvPr>
            <p:ph type="title"/>
          </p:nvPr>
        </p:nvSpPr>
        <p:spPr/>
        <p:txBody>
          <a:bodyPr/>
          <a:lstStyle/>
          <a:p>
            <a:endParaRPr lang="ru-RU"/>
          </a:p>
        </p:txBody>
      </p:sp>
      <p:pic>
        <p:nvPicPr>
          <p:cNvPr id="5" name="Объект 4">
            <a:extLst>
              <a:ext uri="{FF2B5EF4-FFF2-40B4-BE49-F238E27FC236}">
                <a16:creationId xmlns="" xmlns:a16="http://schemas.microsoft.com/office/drawing/2014/main" id="{88C9A9C8-00CB-4889-9BF0-3A537AFF43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505" y="0"/>
            <a:ext cx="12192001" cy="6858000"/>
          </a:xfrm>
        </p:spPr>
      </p:pic>
      <p:sp>
        <p:nvSpPr>
          <p:cNvPr id="3" name="TextBox 2">
            <a:extLst>
              <a:ext uri="{FF2B5EF4-FFF2-40B4-BE49-F238E27FC236}">
                <a16:creationId xmlns="" xmlns:a16="http://schemas.microsoft.com/office/drawing/2014/main" id="{67497245-E83F-44ED-9597-75B829B328D8}"/>
              </a:ext>
            </a:extLst>
          </p:cNvPr>
          <p:cNvSpPr txBox="1"/>
          <p:nvPr/>
        </p:nvSpPr>
        <p:spPr>
          <a:xfrm>
            <a:off x="2206281" y="1665118"/>
            <a:ext cx="7779435" cy="2369880"/>
          </a:xfrm>
          <a:prstGeom prst="rect">
            <a:avLst/>
          </a:prstGeom>
          <a:noFill/>
        </p:spPr>
        <p:txBody>
          <a:bodyPr wrap="square" rtlCol="0">
            <a:spAutoFit/>
          </a:bodyPr>
          <a:lstStyle/>
          <a:p>
            <a:pPr algn="ctr"/>
            <a:r>
              <a:rPr lang="ru-RU" sz="4000" dirty="0" err="1"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Фізика</a:t>
            </a:r>
            <a:r>
              <a:rPr lang="ru-RU" sz="4000"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9 </a:t>
            </a:r>
            <a:r>
              <a:rPr lang="ru-RU" sz="4000" dirty="0" err="1"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клас</a:t>
            </a:r>
            <a:r>
              <a:rPr lang="ru-RU" sz="4000"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26.05.2022р.</a:t>
            </a:r>
          </a:p>
          <a:p>
            <a:pPr algn="ctr"/>
            <a:r>
              <a:rPr lang="uk-UA" sz="5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54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Вплив </a:t>
            </a:r>
            <a:r>
              <a:rPr lang="uk-UA" sz="54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магнітного поля на живі </a:t>
            </a:r>
            <a:r>
              <a:rPr lang="uk-UA" sz="54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організми.</a:t>
            </a:r>
            <a:endParaRPr lang="ru-RU" sz="54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78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5385ADD-1C55-491E-ACA4-CB927D9A6137}"/>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 xmlns:a16="http://schemas.microsoft.com/office/drawing/2014/main" id="{FFA9BAFB-AB6A-4A1F-AFDF-7941247EBFA7}"/>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 xmlns:a16="http://schemas.microsoft.com/office/drawing/2014/main" id="{FD63ACFA-1F99-475C-9552-0E1655F66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87"/>
            <a:ext cx="12192000" cy="6897688"/>
          </a:xfrm>
          <a:prstGeom prst="rect">
            <a:avLst/>
          </a:prstGeom>
        </p:spPr>
      </p:pic>
      <p:sp>
        <p:nvSpPr>
          <p:cNvPr id="4" name="TextBox 3">
            <a:extLst>
              <a:ext uri="{FF2B5EF4-FFF2-40B4-BE49-F238E27FC236}">
                <a16:creationId xmlns="" xmlns:a16="http://schemas.microsoft.com/office/drawing/2014/main" id="{19374114-E0DA-4A9A-99E7-00E038130A6C}"/>
              </a:ext>
            </a:extLst>
          </p:cNvPr>
          <p:cNvSpPr txBox="1"/>
          <p:nvPr/>
        </p:nvSpPr>
        <p:spPr>
          <a:xfrm>
            <a:off x="323557" y="351692"/>
            <a:ext cx="11211951" cy="5940088"/>
          </a:xfrm>
          <a:prstGeom prst="rect">
            <a:avLst/>
          </a:prstGeom>
          <a:noFill/>
        </p:spPr>
        <p:txBody>
          <a:bodyPr wrap="square" rtlCol="0">
            <a:spAutoFit/>
          </a:bodyPr>
          <a:lstStyle/>
          <a:p>
            <a:r>
              <a:rPr lang="ru-RU" sz="2000" b="1" i="1" u="sng">
                <a:latin typeface="Times New Roman" panose="02020603050405020304" pitchFamily="18" charset="0"/>
                <a:cs typeface="Times New Roman" panose="02020603050405020304" pitchFamily="18" charset="0"/>
              </a:rPr>
              <a:t>Вплив магнітного поля на птахів</a:t>
            </a:r>
          </a:p>
          <a:p>
            <a:endParaRPr lang="ru-RU" sz="2000">
              <a:latin typeface="Times New Roman" panose="02020603050405020304" pitchFamily="18" charset="0"/>
              <a:cs typeface="Times New Roman" panose="02020603050405020304" pitchFamily="18" charset="0"/>
            </a:endParaRPr>
          </a:p>
          <a:p>
            <a:r>
              <a:rPr lang="ru-RU" sz="2000">
                <a:latin typeface="Times New Roman" panose="02020603050405020304" pitchFamily="18" charset="0"/>
                <a:cs typeface="Times New Roman" panose="02020603050405020304" pitchFamily="18" charset="0"/>
              </a:rPr>
              <a:t>Феромагнетики – природно намагнічені сполуки, які зустрічаються в багатьох тканинах живих організмів. Найбільш відомий з них – магнетит. Існує припущення, що спеціальні рецептори птахів здатні встановлювати орієнтацію кристалів магнетиту, які орієнтуються вздовж силовий ліній магнітного поля. Спеціальні досліди з використанням магнітних імпульсів, які здатні змінити положення цих кристалів, дійсно впливають на птахів, але не зовсім так, як передбачалось. Отже, птахи мають феромагнетичні рецептори, але дещо складніші за будовою. Де вони розташовані – це велике питання, бо не так легко знайти такі мікроскопічні структури в організмі навіть дрібного птаха. Експерименти з анестезією нервів показали, що скоріш за все ці рецептори розташовані в основі верхньої частини дзьоба. Цікаво, що всі ці ефекти проявляються лише у мігруючих видів і лише у дорослих птахів, які вже мають досвід міграції.</a:t>
            </a:r>
          </a:p>
          <a:p>
            <a:endParaRPr lang="ru-RU" sz="2000">
              <a:latin typeface="Times New Roman" panose="02020603050405020304" pitchFamily="18" charset="0"/>
              <a:cs typeface="Times New Roman" panose="02020603050405020304" pitchFamily="18" charset="0"/>
            </a:endParaRPr>
          </a:p>
          <a:p>
            <a:r>
              <a:rPr lang="ru-RU" sz="2000">
                <a:latin typeface="Times New Roman" panose="02020603050405020304" pitchFamily="18" charset="0"/>
                <a:cs typeface="Times New Roman" panose="02020603050405020304" pitchFamily="18" charset="0"/>
              </a:rPr>
              <a:t>Скоріш за все птахи мають обидві системи магнітного чуття, але для того, щоб навчитись користуватись цими чуттями, птахам потрібен досвід міграції. Тільки побувавши в різних частинах світу і зрозумівши, що ці показники закономірно змінюються в просторі, птахи вчаться використовувати їх для навігації. Міграції молодих птахів більш стереотипні: вони схильні притримуватись певного (вродженого) напрямку, але не знають, куди це їх приведе.</a:t>
            </a:r>
          </a:p>
          <a:p>
            <a:r>
              <a:rPr lang="ru-RU" sz="2000">
                <a:latin typeface="Times New Roman" panose="02020603050405020304" pitchFamily="18" charset="0"/>
                <a:cs typeface="Times New Roman" panose="02020603050405020304" pitchFamily="18" charset="0"/>
              </a:rPr>
              <a:t>Здатність до відчуття магнітного поля відома для комах, кажанів.</a:t>
            </a:r>
          </a:p>
        </p:txBody>
      </p:sp>
    </p:spTree>
    <p:extLst>
      <p:ext uri="{BB962C8B-B14F-4D97-AF65-F5344CB8AC3E}">
        <p14:creationId xmlns:p14="http://schemas.microsoft.com/office/powerpoint/2010/main" val="1854078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5385ADD-1C55-491E-ACA4-CB927D9A6137}"/>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 xmlns:a16="http://schemas.microsoft.com/office/drawing/2014/main" id="{FFA9BAFB-AB6A-4A1F-AFDF-7941247EBFA7}"/>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 xmlns:a16="http://schemas.microsoft.com/office/drawing/2014/main" id="{FD63ACFA-1F99-475C-9552-0E1655F66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87"/>
            <a:ext cx="12192000" cy="6897688"/>
          </a:xfrm>
          <a:prstGeom prst="rect">
            <a:avLst/>
          </a:prstGeom>
        </p:spPr>
      </p:pic>
      <p:pic>
        <p:nvPicPr>
          <p:cNvPr id="8" name="Рисунок 7">
            <a:extLst>
              <a:ext uri="{FF2B5EF4-FFF2-40B4-BE49-F238E27FC236}">
                <a16:creationId xmlns="" xmlns:a16="http://schemas.microsoft.com/office/drawing/2014/main" id="{916387E7-8A56-412D-8B13-BD88846A6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003" y="422934"/>
            <a:ext cx="9973994" cy="5813414"/>
          </a:xfrm>
          <a:prstGeom prst="rect">
            <a:avLst/>
          </a:prstGeom>
        </p:spPr>
      </p:pic>
    </p:spTree>
    <p:extLst>
      <p:ext uri="{BB962C8B-B14F-4D97-AF65-F5344CB8AC3E}">
        <p14:creationId xmlns:p14="http://schemas.microsoft.com/office/powerpoint/2010/main" val="198470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5385ADD-1C55-491E-ACA4-CB927D9A6137}"/>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 xmlns:a16="http://schemas.microsoft.com/office/drawing/2014/main" id="{FFA9BAFB-AB6A-4A1F-AFDF-7941247EBFA7}"/>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 xmlns:a16="http://schemas.microsoft.com/office/drawing/2014/main" id="{FD63ACFA-1F99-475C-9552-0E1655F66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87"/>
            <a:ext cx="12192000" cy="6897688"/>
          </a:xfrm>
          <a:prstGeom prst="rect">
            <a:avLst/>
          </a:prstGeom>
        </p:spPr>
      </p:pic>
      <p:sp>
        <p:nvSpPr>
          <p:cNvPr id="4" name="TextBox 3">
            <a:extLst>
              <a:ext uri="{FF2B5EF4-FFF2-40B4-BE49-F238E27FC236}">
                <a16:creationId xmlns="" xmlns:a16="http://schemas.microsoft.com/office/drawing/2014/main" id="{B152C4CF-870B-41C4-AB16-52F085BB64FC}"/>
              </a:ext>
            </a:extLst>
          </p:cNvPr>
          <p:cNvSpPr txBox="1"/>
          <p:nvPr/>
        </p:nvSpPr>
        <p:spPr>
          <a:xfrm>
            <a:off x="281354" y="365760"/>
            <a:ext cx="11507372" cy="5016758"/>
          </a:xfrm>
          <a:prstGeom prst="rect">
            <a:avLst/>
          </a:prstGeom>
          <a:noFill/>
        </p:spPr>
        <p:txBody>
          <a:bodyPr wrap="square" rtlCol="0">
            <a:spAutoFit/>
          </a:bodyPr>
          <a:lstStyle/>
          <a:p>
            <a:r>
              <a:rPr lang="ru-RU" sz="2000" b="1" i="1" u="sng">
                <a:latin typeface="Times New Roman" panose="02020603050405020304" pitchFamily="18" charset="0"/>
                <a:cs typeface="Times New Roman" panose="02020603050405020304" pitchFamily="18" charset="0"/>
              </a:rPr>
              <a:t>Вплив магнітного поля на тварин </a:t>
            </a:r>
          </a:p>
          <a:p>
            <a:endParaRPr lang="ru-RU" sz="2000">
              <a:latin typeface="Times New Roman" panose="02020603050405020304" pitchFamily="18" charset="0"/>
              <a:cs typeface="Times New Roman" panose="02020603050405020304" pitchFamily="18" charset="0"/>
            </a:endParaRPr>
          </a:p>
          <a:p>
            <a:r>
              <a:rPr lang="ru-RU" sz="2000">
                <a:latin typeface="Times New Roman" panose="02020603050405020304" pitchFamily="18" charset="0"/>
                <a:cs typeface="Times New Roman" panose="02020603050405020304" pitchFamily="18" charset="0"/>
              </a:rPr>
              <a:t>У ході дослідження інших 16 загонів ссавців вчені не виявили активних кріптохромов у колбочках сітківки ока тварин. Активний кріптохром  знаходиться у світлочутливих зовнішніх сегментах колбочок. Тому малоймовірно, що він впливає на біологічний годинник тварин – контролююча їх система розташовується в ядрі клітини, розташованому на значній відстані від зовнішніх частин. Також малоймовірно, що кріптохром  діє як додатковий зоровий пігмент для сприйняття кольору, відзначають дослідники. У результаті вчені, виключивши інші можливі функції молекули, роблять висновок, що як мінімум у деяких ссавців кріптохром  використовується саме для сприйняття магнітних полів Землі. Спостереження за лисицями, собаками і навіть людьми показали, що вони здатні сприймати магнітне поле Землі: наприклад, лисиці більш успішні при лові мишей, якщо накидаються на них у північно-східному напрямку. Однак вчених вкрай здивувало, що кріптохром  відсутній в організмах гризунів і кажанів, які явно реагують на магнітні поля. Ймовірно, вони сприймають магнітні поля якось інакше, наприклад, за допомогою мікроскопічних магнетитових частинок в клітинах. Причому цей спосіб не вимагає наявності освітлення (наприклад, ним користуються тварини сліпаки, які живуть в підземних тунелях)</a:t>
            </a:r>
          </a:p>
        </p:txBody>
      </p:sp>
    </p:spTree>
    <p:extLst>
      <p:ext uri="{BB962C8B-B14F-4D97-AF65-F5344CB8AC3E}">
        <p14:creationId xmlns:p14="http://schemas.microsoft.com/office/powerpoint/2010/main" val="2015277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5385ADD-1C55-491E-ACA4-CB927D9A6137}"/>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 xmlns:a16="http://schemas.microsoft.com/office/drawing/2014/main" id="{FFA9BAFB-AB6A-4A1F-AFDF-7941247EBFA7}"/>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 xmlns:a16="http://schemas.microsoft.com/office/drawing/2014/main" id="{FD63ACFA-1F99-475C-9552-0E1655F66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87"/>
            <a:ext cx="12192000" cy="6897688"/>
          </a:xfrm>
          <a:prstGeom prst="rect">
            <a:avLst/>
          </a:prstGeom>
        </p:spPr>
      </p:pic>
      <p:pic>
        <p:nvPicPr>
          <p:cNvPr id="6" name="Рисунок 5">
            <a:extLst>
              <a:ext uri="{FF2B5EF4-FFF2-40B4-BE49-F238E27FC236}">
                <a16:creationId xmlns="" xmlns:a16="http://schemas.microsoft.com/office/drawing/2014/main" id="{F98061AD-0C88-4530-8D75-4AEA88679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11151"/>
            <a:ext cx="6334125" cy="4238625"/>
          </a:xfrm>
          <a:prstGeom prst="rect">
            <a:avLst/>
          </a:prstGeom>
        </p:spPr>
      </p:pic>
      <p:pic>
        <p:nvPicPr>
          <p:cNvPr id="8" name="Рисунок 7">
            <a:extLst>
              <a:ext uri="{FF2B5EF4-FFF2-40B4-BE49-F238E27FC236}">
                <a16:creationId xmlns="" xmlns:a16="http://schemas.microsoft.com/office/drawing/2014/main" id="{EBA22C57-4A06-4790-BE56-77A26A1DC1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280" y="3204971"/>
            <a:ext cx="6141720" cy="3224403"/>
          </a:xfrm>
          <a:prstGeom prst="rect">
            <a:avLst/>
          </a:prstGeom>
        </p:spPr>
      </p:pic>
    </p:spTree>
    <p:extLst>
      <p:ext uri="{BB962C8B-B14F-4D97-AF65-F5344CB8AC3E}">
        <p14:creationId xmlns:p14="http://schemas.microsoft.com/office/powerpoint/2010/main" val="2197231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5385ADD-1C55-491E-ACA4-CB927D9A6137}"/>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 xmlns:a16="http://schemas.microsoft.com/office/drawing/2014/main" id="{FFA9BAFB-AB6A-4A1F-AFDF-7941247EBFA7}"/>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 xmlns:a16="http://schemas.microsoft.com/office/drawing/2014/main" id="{FD63ACFA-1F99-475C-9552-0E1655F66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87"/>
            <a:ext cx="12192000" cy="6897688"/>
          </a:xfrm>
          <a:prstGeom prst="rect">
            <a:avLst/>
          </a:prstGeom>
        </p:spPr>
      </p:pic>
      <p:sp>
        <p:nvSpPr>
          <p:cNvPr id="4" name="TextBox 3">
            <a:extLst>
              <a:ext uri="{FF2B5EF4-FFF2-40B4-BE49-F238E27FC236}">
                <a16:creationId xmlns="" xmlns:a16="http://schemas.microsoft.com/office/drawing/2014/main" id="{B693A83C-0661-48AB-AE21-B9E217A3A870}"/>
              </a:ext>
            </a:extLst>
          </p:cNvPr>
          <p:cNvSpPr txBox="1"/>
          <p:nvPr/>
        </p:nvSpPr>
        <p:spPr>
          <a:xfrm>
            <a:off x="0" y="248232"/>
            <a:ext cx="11324492" cy="5386090"/>
          </a:xfrm>
          <a:prstGeom prst="rect">
            <a:avLst/>
          </a:prstGeom>
          <a:noFill/>
        </p:spPr>
        <p:txBody>
          <a:bodyPr wrap="square" rtlCol="0">
            <a:spAutoFit/>
          </a:bodyPr>
          <a:lstStyle/>
          <a:p>
            <a:r>
              <a:rPr lang="ru-RU" sz="2400" b="1" i="1" u="sng">
                <a:latin typeface="Times New Roman" panose="02020603050405020304" pitchFamily="18" charset="0"/>
                <a:cs typeface="Times New Roman" panose="02020603050405020304" pitchFamily="18" charset="0"/>
              </a:rPr>
              <a:t> </a:t>
            </a:r>
            <a:r>
              <a:rPr lang="ru-RU" sz="2000" b="1" i="1" u="sng">
                <a:latin typeface="Times New Roman" panose="02020603050405020304" pitchFamily="18" charset="0"/>
                <a:cs typeface="Times New Roman" panose="02020603050405020304" pitchFamily="18" charset="0"/>
              </a:rPr>
              <a:t>Чутливість комах до магнітних полів</a:t>
            </a:r>
          </a:p>
          <a:p>
            <a:endParaRPr lang="ru-RU" sz="2000">
              <a:latin typeface="Times New Roman" panose="02020603050405020304" pitchFamily="18" charset="0"/>
              <a:cs typeface="Times New Roman" panose="02020603050405020304" pitchFamily="18" charset="0"/>
            </a:endParaRPr>
          </a:p>
          <a:p>
            <a:r>
              <a:rPr lang="ru-RU" sz="2000">
                <a:latin typeface="Times New Roman" panose="02020603050405020304" pitchFamily="18" charset="0"/>
                <a:cs typeface="Times New Roman" panose="02020603050405020304" pitchFamily="18" charset="0"/>
              </a:rPr>
              <a:t>Очевидну сприйнятливість до магнітного поля Землі продемонстрували, наприклад, терміти. Установлено, що в термітнику комахи розташовуються поперек магнітних силових ліній. Якщо комах екранувати від магнітного поля, то вони відразу втрачають свою здатність орієнтуватися</a:t>
            </a:r>
          </a:p>
          <a:p>
            <a:endParaRPr lang="ru-RU" sz="2000">
              <a:latin typeface="Times New Roman" panose="02020603050405020304" pitchFamily="18" charset="0"/>
              <a:cs typeface="Times New Roman" panose="02020603050405020304" pitchFamily="18" charset="0"/>
            </a:endParaRPr>
          </a:p>
          <a:p>
            <a:r>
              <a:rPr lang="ru-RU" sz="2000">
                <a:latin typeface="Times New Roman" panose="02020603050405020304" pitchFamily="18" charset="0"/>
                <a:cs typeface="Times New Roman" panose="02020603050405020304" pitchFamily="18" charset="0"/>
              </a:rPr>
              <a:t>в просторі. За таких умовах (без магнітного поля) вони розселяються довільно.</a:t>
            </a:r>
          </a:p>
          <a:p>
            <a:r>
              <a:rPr lang="ru-RU" sz="2000">
                <a:latin typeface="Times New Roman" panose="02020603050405020304" pitchFamily="18" charset="0"/>
                <a:cs typeface="Times New Roman" panose="02020603050405020304" pitchFamily="18" charset="0"/>
              </a:rPr>
              <a:t>Було встановлено, що в магнітному полі Землі орієнтуються молюски, хробаки й навіть водорості. Деякі морські бактерії розташовуються в придонному мулі під певним кутом до силових ліній магнітного поля Землі.</a:t>
            </a:r>
          </a:p>
          <a:p>
            <a:endParaRPr lang="ru-RU" sz="2000">
              <a:latin typeface="Times New Roman" panose="02020603050405020304" pitchFamily="18" charset="0"/>
              <a:cs typeface="Times New Roman" panose="02020603050405020304" pitchFamily="18" charset="0"/>
            </a:endParaRPr>
          </a:p>
          <a:p>
            <a:r>
              <a:rPr lang="ru-RU" sz="2000">
                <a:latin typeface="Times New Roman" panose="02020603050405020304" pitchFamily="18" charset="0"/>
                <a:cs typeface="Times New Roman" panose="02020603050405020304" pitchFamily="18" charset="0"/>
              </a:rPr>
              <a:t>Спостереженнями встановлено, що і на початку, і наприкінці польоту жуки, бджоли й інші комахи вибирають головним чином напрямок північ-південь або захід-схід. Досліди показали, що комахи змінювали вибір орієнтованого положення в просторі, якщо змінювався напрямок магнітного поля.</a:t>
            </a:r>
          </a:p>
          <a:p>
            <a:endParaRPr lang="ru-RU" sz="2000">
              <a:latin typeface="Times New Roman" panose="02020603050405020304" pitchFamily="18" charset="0"/>
              <a:cs typeface="Times New Roman" panose="02020603050405020304" pitchFamily="18" charset="0"/>
            </a:endParaRPr>
          </a:p>
          <a:p>
            <a:r>
              <a:rPr lang="ru-RU" sz="2000">
                <a:latin typeface="Times New Roman" panose="02020603050405020304" pitchFamily="18" charset="0"/>
                <a:cs typeface="Times New Roman" panose="02020603050405020304" pitchFamily="18" charset="0"/>
              </a:rPr>
              <a:t>Мухи й інші комахи “сідають” переважно в напрямку поперек або уздовж магнітних ліній магнітного поля Землі.</a:t>
            </a:r>
          </a:p>
        </p:txBody>
      </p:sp>
    </p:spTree>
    <p:extLst>
      <p:ext uri="{BB962C8B-B14F-4D97-AF65-F5344CB8AC3E}">
        <p14:creationId xmlns:p14="http://schemas.microsoft.com/office/powerpoint/2010/main" val="3903546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5385ADD-1C55-491E-ACA4-CB927D9A6137}"/>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 xmlns:a16="http://schemas.microsoft.com/office/drawing/2014/main" id="{FFA9BAFB-AB6A-4A1F-AFDF-7941247EBFA7}"/>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 xmlns:a16="http://schemas.microsoft.com/office/drawing/2014/main" id="{FD63ACFA-1F99-475C-9552-0E1655F66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87"/>
            <a:ext cx="12192000" cy="6897688"/>
          </a:xfrm>
          <a:prstGeom prst="rect">
            <a:avLst/>
          </a:prstGeom>
        </p:spPr>
      </p:pic>
      <p:pic>
        <p:nvPicPr>
          <p:cNvPr id="6" name="Рисунок 5">
            <a:extLst>
              <a:ext uri="{FF2B5EF4-FFF2-40B4-BE49-F238E27FC236}">
                <a16:creationId xmlns="" xmlns:a16="http://schemas.microsoft.com/office/drawing/2014/main" id="{B49FDBC6-4863-4D05-876B-B6808BABAD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235" y="198766"/>
            <a:ext cx="5331683" cy="4212688"/>
          </a:xfrm>
          <a:prstGeom prst="rect">
            <a:avLst/>
          </a:prstGeom>
        </p:spPr>
      </p:pic>
      <p:pic>
        <p:nvPicPr>
          <p:cNvPr id="8" name="Рисунок 7">
            <a:extLst>
              <a:ext uri="{FF2B5EF4-FFF2-40B4-BE49-F238E27FC236}">
                <a16:creationId xmlns="" xmlns:a16="http://schemas.microsoft.com/office/drawing/2014/main" id="{F73E42F4-D9D7-464D-931A-E324246DC9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3365" y="4041599"/>
            <a:ext cx="3623090" cy="2411002"/>
          </a:xfrm>
          <a:prstGeom prst="rect">
            <a:avLst/>
          </a:prstGeom>
        </p:spPr>
      </p:pic>
      <p:pic>
        <p:nvPicPr>
          <p:cNvPr id="10" name="Рисунок 9">
            <a:extLst>
              <a:ext uri="{FF2B5EF4-FFF2-40B4-BE49-F238E27FC236}">
                <a16:creationId xmlns="" xmlns:a16="http://schemas.microsoft.com/office/drawing/2014/main" id="{0BDF580D-0E0C-4BDB-81ED-745F000991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0296" y="329564"/>
            <a:ext cx="4144328" cy="2757862"/>
          </a:xfrm>
          <a:prstGeom prst="rect">
            <a:avLst/>
          </a:prstGeom>
        </p:spPr>
      </p:pic>
      <p:pic>
        <p:nvPicPr>
          <p:cNvPr id="12" name="Рисунок 11">
            <a:extLst>
              <a:ext uri="{FF2B5EF4-FFF2-40B4-BE49-F238E27FC236}">
                <a16:creationId xmlns="" xmlns:a16="http://schemas.microsoft.com/office/drawing/2014/main" id="{5581C636-9515-4E24-88E6-B2F41F8D57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2918" y="3035959"/>
            <a:ext cx="4412619" cy="3476992"/>
          </a:xfrm>
          <a:prstGeom prst="rect">
            <a:avLst/>
          </a:prstGeom>
        </p:spPr>
      </p:pic>
    </p:spTree>
    <p:extLst>
      <p:ext uri="{BB962C8B-B14F-4D97-AF65-F5344CB8AC3E}">
        <p14:creationId xmlns:p14="http://schemas.microsoft.com/office/powerpoint/2010/main" val="2789342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5385ADD-1C55-491E-ACA4-CB927D9A6137}"/>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 xmlns:a16="http://schemas.microsoft.com/office/drawing/2014/main" id="{FFA9BAFB-AB6A-4A1F-AFDF-7941247EBFA7}"/>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 xmlns:a16="http://schemas.microsoft.com/office/drawing/2014/main" id="{FD63ACFA-1F99-475C-9552-0E1655F66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87"/>
            <a:ext cx="12192000" cy="6897688"/>
          </a:xfrm>
          <a:prstGeom prst="rect">
            <a:avLst/>
          </a:prstGeom>
        </p:spPr>
      </p:pic>
      <p:sp>
        <p:nvSpPr>
          <p:cNvPr id="4" name="TextBox 3">
            <a:extLst>
              <a:ext uri="{FF2B5EF4-FFF2-40B4-BE49-F238E27FC236}">
                <a16:creationId xmlns="" xmlns:a16="http://schemas.microsoft.com/office/drawing/2014/main" id="{BA2F3DF5-A80A-4851-A901-EC751910AAEE}"/>
              </a:ext>
            </a:extLst>
          </p:cNvPr>
          <p:cNvSpPr txBox="1"/>
          <p:nvPr/>
        </p:nvSpPr>
        <p:spPr>
          <a:xfrm>
            <a:off x="365760" y="225083"/>
            <a:ext cx="11268222" cy="4401205"/>
          </a:xfrm>
          <a:prstGeom prst="rect">
            <a:avLst/>
          </a:prstGeom>
          <a:noFill/>
        </p:spPr>
        <p:txBody>
          <a:bodyPr wrap="square" rtlCol="0">
            <a:spAutoFit/>
          </a:bodyPr>
          <a:lstStyle/>
          <a:p>
            <a:r>
              <a:rPr lang="ru-RU" sz="2000" b="1" i="1" u="sng">
                <a:latin typeface="Times New Roman" panose="02020603050405020304" pitchFamily="18" charset="0"/>
                <a:cs typeface="Times New Roman" panose="02020603050405020304" pitchFamily="18" charset="0"/>
              </a:rPr>
              <a:t>Вплив магнітного поля на рослини та врожай</a:t>
            </a:r>
          </a:p>
          <a:p>
            <a:endParaRPr lang="ru-RU" sz="2000">
              <a:latin typeface="Times New Roman" panose="02020603050405020304" pitchFamily="18" charset="0"/>
              <a:cs typeface="Times New Roman" panose="02020603050405020304" pitchFamily="18" charset="0"/>
            </a:endParaRPr>
          </a:p>
          <a:p>
            <a:r>
              <a:rPr lang="ru-RU" sz="2000">
                <a:latin typeface="Times New Roman" panose="02020603050405020304" pitchFamily="18" charset="0"/>
                <a:cs typeface="Times New Roman" panose="02020603050405020304" pitchFamily="18" charset="0"/>
              </a:rPr>
              <a:t>Магнітні сили підвищують урожай. Так, помідори, вирощені в штучному магнітному полі, дозрівають швидше і дають більше плодів. Ученим треба ще багато зробити, щоб добре вивчити загадки взаємодії магнітного поля і рослин.</a:t>
            </a:r>
          </a:p>
          <a:p>
            <a:endParaRPr lang="ru-RU" sz="2000">
              <a:latin typeface="Times New Roman" panose="02020603050405020304" pitchFamily="18" charset="0"/>
              <a:cs typeface="Times New Roman" panose="02020603050405020304" pitchFamily="18" charset="0"/>
            </a:endParaRPr>
          </a:p>
          <a:p>
            <a:r>
              <a:rPr lang="ru-RU" sz="2000">
                <a:latin typeface="Times New Roman" panose="02020603050405020304" pitchFamily="18" charset="0"/>
                <a:cs typeface="Times New Roman" panose="02020603050405020304" pitchFamily="18" charset="0"/>
              </a:rPr>
              <a:t>У результаті багаторічних спостережень канадські вчені –біологи прийшли до висновку, що пшениця, посіяна в напрямі схід-захід росте краще і дає більший врожай, ніж посіяна в напрямі північ-південь. Це явище канадські вчені пояснюють чутливістю рослин до магнітного поля Землі. Поле електромагнітів використовують для очищення насіння культурних сільськогосподарських рослин від насіння бур’янів. Для цього все насіння зміщують з дрібним залізним порошком, який прилягає до насіння бур’янів і не прилягає до гладенької поверхні насіння культурних рослин. Коли суміш насіння проходить повз електромагніт, то насіння бур’янів притягується до електромагніту і таким чином відокремлюється від насіння культурних рослин.</a:t>
            </a:r>
          </a:p>
        </p:txBody>
      </p:sp>
    </p:spTree>
    <p:extLst>
      <p:ext uri="{BB962C8B-B14F-4D97-AF65-F5344CB8AC3E}">
        <p14:creationId xmlns:p14="http://schemas.microsoft.com/office/powerpoint/2010/main" val="3394361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5385ADD-1C55-491E-ACA4-CB927D9A6137}"/>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 xmlns:a16="http://schemas.microsoft.com/office/drawing/2014/main" id="{FFA9BAFB-AB6A-4A1F-AFDF-7941247EBFA7}"/>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 xmlns:a16="http://schemas.microsoft.com/office/drawing/2014/main" id="{FD63ACFA-1F99-475C-9552-0E1655F66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87"/>
            <a:ext cx="12192000" cy="6897688"/>
          </a:xfrm>
          <a:prstGeom prst="rect">
            <a:avLst/>
          </a:prstGeom>
        </p:spPr>
      </p:pic>
      <p:pic>
        <p:nvPicPr>
          <p:cNvPr id="6" name="Рисунок 5">
            <a:extLst>
              <a:ext uri="{FF2B5EF4-FFF2-40B4-BE49-F238E27FC236}">
                <a16:creationId xmlns="" xmlns:a16="http://schemas.microsoft.com/office/drawing/2014/main" id="{5D70C7E3-1D50-455F-82CE-C1BA71FC5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9039" y="270287"/>
            <a:ext cx="9413921" cy="6277740"/>
          </a:xfrm>
          <a:prstGeom prst="rect">
            <a:avLst/>
          </a:prstGeom>
        </p:spPr>
      </p:pic>
    </p:spTree>
    <p:extLst>
      <p:ext uri="{BB962C8B-B14F-4D97-AF65-F5344CB8AC3E}">
        <p14:creationId xmlns:p14="http://schemas.microsoft.com/office/powerpoint/2010/main" val="2922113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00B050"/>
                </a:solidFill>
              </a:rPr>
              <a:t>Завдання</a:t>
            </a:r>
            <a:br>
              <a:rPr lang="uk-UA" dirty="0" smtClean="0">
                <a:solidFill>
                  <a:srgbClr val="00B050"/>
                </a:solidFill>
              </a:rPr>
            </a:br>
            <a:endParaRPr lang="uk-UA" dirty="0">
              <a:solidFill>
                <a:srgbClr val="00B050"/>
              </a:solidFill>
            </a:endParaRPr>
          </a:p>
        </p:txBody>
      </p:sp>
      <p:sp>
        <p:nvSpPr>
          <p:cNvPr id="3" name="Місце для вмісту 2"/>
          <p:cNvSpPr>
            <a:spLocks noGrp="1"/>
          </p:cNvSpPr>
          <p:nvPr>
            <p:ph idx="1"/>
          </p:nvPr>
        </p:nvSpPr>
        <p:spPr/>
        <p:txBody>
          <a:bodyPr/>
          <a:lstStyle/>
          <a:p>
            <a:r>
              <a:rPr lang="uk-UA" dirty="0" smtClean="0"/>
              <a:t>Опрацюйте презентацію</a:t>
            </a:r>
          </a:p>
          <a:p>
            <a:r>
              <a:rPr lang="uk-UA" dirty="0" smtClean="0"/>
              <a:t>Найбільш цікаві для вас факти запишіть в зошит</a:t>
            </a:r>
          </a:p>
          <a:p>
            <a:r>
              <a:rPr lang="uk-UA" dirty="0" smtClean="0"/>
              <a:t>Доповніть вивчений матеріал </a:t>
            </a:r>
            <a:r>
              <a:rPr lang="uk-UA" smtClean="0"/>
              <a:t>іншими фактами</a:t>
            </a:r>
            <a:endParaRPr lang="uk-UA" dirty="0"/>
          </a:p>
        </p:txBody>
      </p:sp>
    </p:spTree>
    <p:extLst>
      <p:ext uri="{BB962C8B-B14F-4D97-AF65-F5344CB8AC3E}">
        <p14:creationId xmlns:p14="http://schemas.microsoft.com/office/powerpoint/2010/main" val="353344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5385ADD-1C55-491E-ACA4-CB927D9A6137}"/>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 xmlns:a16="http://schemas.microsoft.com/office/drawing/2014/main" id="{FFA9BAFB-AB6A-4A1F-AFDF-7941247EBFA7}"/>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 xmlns:a16="http://schemas.microsoft.com/office/drawing/2014/main" id="{FD63ACFA-1F99-475C-9552-0E1655F66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87"/>
            <a:ext cx="12192000" cy="6897688"/>
          </a:xfrm>
          <a:prstGeom prst="rect">
            <a:avLst/>
          </a:prstGeom>
        </p:spPr>
      </p:pic>
      <p:sp>
        <p:nvSpPr>
          <p:cNvPr id="4" name="TextBox 3">
            <a:extLst>
              <a:ext uri="{FF2B5EF4-FFF2-40B4-BE49-F238E27FC236}">
                <a16:creationId xmlns="" xmlns:a16="http://schemas.microsoft.com/office/drawing/2014/main" id="{16DFA2EB-F161-4724-A5D3-D6E5A6EF3220}"/>
              </a:ext>
            </a:extLst>
          </p:cNvPr>
          <p:cNvSpPr txBox="1"/>
          <p:nvPr/>
        </p:nvSpPr>
        <p:spPr>
          <a:xfrm>
            <a:off x="393895" y="337625"/>
            <a:ext cx="11226019" cy="1200329"/>
          </a:xfrm>
          <a:prstGeom prst="rect">
            <a:avLst/>
          </a:prstGeom>
          <a:noFill/>
        </p:spPr>
        <p:txBody>
          <a:bodyPr wrap="square" rtlCol="0">
            <a:spAutoFit/>
          </a:bodyPr>
          <a:lstStyle/>
          <a:p>
            <a:r>
              <a:rPr lang="ru-RU" sz="2400" b="1" i="1" u="sng">
                <a:latin typeface="Times New Roman" panose="02020603050405020304" pitchFamily="18" charset="0"/>
                <a:cs typeface="Times New Roman" panose="02020603050405020304" pitchFamily="18" charset="0"/>
              </a:rPr>
              <a:t>Магнітне поле Землі, геомагнітне поле</a:t>
            </a:r>
            <a:r>
              <a:rPr lang="en-US" sz="2400">
                <a:latin typeface="Times New Roman" panose="02020603050405020304" pitchFamily="18" charset="0"/>
                <a:cs typeface="Times New Roman" panose="02020603050405020304" pitchFamily="18" charset="0"/>
              </a:rPr>
              <a:t>— </a:t>
            </a:r>
            <a:r>
              <a:rPr lang="ru-RU" sz="2400">
                <a:latin typeface="Times New Roman" panose="02020603050405020304" pitchFamily="18" charset="0"/>
                <a:cs typeface="Times New Roman" panose="02020603050405020304" pitchFamily="18" charset="0"/>
              </a:rPr>
              <a:t>силове поле, виникнення якого зумовлене джерелами, що знаходяться в земній кулі та навколоземному просторі (магнітосфері та іоносфері). </a:t>
            </a:r>
          </a:p>
        </p:txBody>
      </p:sp>
      <p:pic>
        <p:nvPicPr>
          <p:cNvPr id="7" name="Рисунок 6">
            <a:extLst>
              <a:ext uri="{FF2B5EF4-FFF2-40B4-BE49-F238E27FC236}">
                <a16:creationId xmlns="" xmlns:a16="http://schemas.microsoft.com/office/drawing/2014/main" id="{525F4A11-ADD6-4E0F-9D29-384F8B934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585" y="1702095"/>
            <a:ext cx="6372664" cy="4818280"/>
          </a:xfrm>
          <a:prstGeom prst="rect">
            <a:avLst/>
          </a:prstGeom>
        </p:spPr>
      </p:pic>
    </p:spTree>
    <p:extLst>
      <p:ext uri="{BB962C8B-B14F-4D97-AF65-F5344CB8AC3E}">
        <p14:creationId xmlns:p14="http://schemas.microsoft.com/office/powerpoint/2010/main" val="2413330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5385ADD-1C55-491E-ACA4-CB927D9A6137}"/>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 xmlns:a16="http://schemas.microsoft.com/office/drawing/2014/main" id="{FFA9BAFB-AB6A-4A1F-AFDF-7941247EBFA7}"/>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 xmlns:a16="http://schemas.microsoft.com/office/drawing/2014/main" id="{FD63ACFA-1F99-475C-9552-0E1655F66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87"/>
            <a:ext cx="12192000" cy="6897688"/>
          </a:xfrm>
          <a:prstGeom prst="rect">
            <a:avLst/>
          </a:prstGeom>
        </p:spPr>
      </p:pic>
      <p:sp>
        <p:nvSpPr>
          <p:cNvPr id="4" name="TextBox 3">
            <a:extLst>
              <a:ext uri="{FF2B5EF4-FFF2-40B4-BE49-F238E27FC236}">
                <a16:creationId xmlns="" xmlns:a16="http://schemas.microsoft.com/office/drawing/2014/main" id="{4040CC5F-75B0-4606-A071-B60900FB2691}"/>
              </a:ext>
            </a:extLst>
          </p:cNvPr>
          <p:cNvSpPr txBox="1"/>
          <p:nvPr/>
        </p:nvSpPr>
        <p:spPr>
          <a:xfrm>
            <a:off x="225083" y="211015"/>
            <a:ext cx="11718388" cy="523220"/>
          </a:xfrm>
          <a:prstGeom prst="rect">
            <a:avLst/>
          </a:prstGeom>
          <a:noFill/>
        </p:spPr>
        <p:txBody>
          <a:bodyPr wrap="square" rtlCol="0">
            <a:spAutoFit/>
          </a:bodyPr>
          <a:lstStyle/>
          <a:p>
            <a:pPr algn="ctr"/>
            <a:r>
              <a:rPr lang="ru-RU" sz="2800" b="1">
                <a:latin typeface="Times New Roman" panose="02020603050405020304" pitchFamily="18" charset="0"/>
                <a:cs typeface="Times New Roman" panose="02020603050405020304" pitchFamily="18" charset="0"/>
              </a:rPr>
              <a:t>Який вплив має магнітне поле на організм людини?</a:t>
            </a:r>
          </a:p>
        </p:txBody>
      </p:sp>
      <p:sp>
        <p:nvSpPr>
          <p:cNvPr id="6" name="TextBox 5">
            <a:extLst>
              <a:ext uri="{FF2B5EF4-FFF2-40B4-BE49-F238E27FC236}">
                <a16:creationId xmlns="" xmlns:a16="http://schemas.microsoft.com/office/drawing/2014/main" id="{98D4199D-0C1B-4093-AD97-51D480FF9693}"/>
              </a:ext>
            </a:extLst>
          </p:cNvPr>
          <p:cNvSpPr txBox="1"/>
          <p:nvPr/>
        </p:nvSpPr>
        <p:spPr>
          <a:xfrm>
            <a:off x="379828" y="1322363"/>
            <a:ext cx="11113477" cy="3046988"/>
          </a:xfrm>
          <a:prstGeom prst="rect">
            <a:avLst/>
          </a:prstGeom>
          <a:noFill/>
        </p:spPr>
        <p:txBody>
          <a:bodyPr wrap="square" rtlCol="0">
            <a:spAutoFit/>
          </a:bodyPr>
          <a:lstStyle/>
          <a:p>
            <a:r>
              <a:rPr lang="ru-RU" sz="2400">
                <a:latin typeface="Times New Roman" panose="02020603050405020304" pitchFamily="18" charset="0"/>
                <a:cs typeface="Times New Roman" panose="02020603050405020304" pitchFamily="18" charset="0"/>
              </a:rPr>
              <a:t>Магнітне поле діє на весь організм відразу і повністю: від тіла і органу до клітини і окремих її молекул та атомів. Вплив магнітної енергії на людину: підтримує процеси саморегуляції організму; забезпечує природній контроль і прискорення процесів виздоровленя; знімає головну, суглобну, м’язову біль; покращує кровообіг, стабілізує  тиск крові; підтримує імунну систему; захищає ендокринну систему; полегшує протікання стресів, запобігає депресії; покращує еластичність судин, гнучкість і рухливість суглобів; допомагає збалансувати всі системи життєдіяльності організму.</a:t>
            </a:r>
          </a:p>
        </p:txBody>
      </p:sp>
    </p:spTree>
    <p:extLst>
      <p:ext uri="{BB962C8B-B14F-4D97-AF65-F5344CB8AC3E}">
        <p14:creationId xmlns:p14="http://schemas.microsoft.com/office/powerpoint/2010/main" val="1416970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5385ADD-1C55-491E-ACA4-CB927D9A6137}"/>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 xmlns:a16="http://schemas.microsoft.com/office/drawing/2014/main" id="{FFA9BAFB-AB6A-4A1F-AFDF-7941247EBFA7}"/>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 xmlns:a16="http://schemas.microsoft.com/office/drawing/2014/main" id="{FD63ACFA-1F99-475C-9552-0E1655F66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87"/>
            <a:ext cx="12192000" cy="6897688"/>
          </a:xfrm>
          <a:prstGeom prst="rect">
            <a:avLst/>
          </a:prstGeom>
        </p:spPr>
      </p:pic>
      <p:sp>
        <p:nvSpPr>
          <p:cNvPr id="4" name="TextBox 3">
            <a:extLst>
              <a:ext uri="{FF2B5EF4-FFF2-40B4-BE49-F238E27FC236}">
                <a16:creationId xmlns="" xmlns:a16="http://schemas.microsoft.com/office/drawing/2014/main" id="{B8BC95B2-9BDC-424D-B9F9-8B292F3D5278}"/>
              </a:ext>
            </a:extLst>
          </p:cNvPr>
          <p:cNvSpPr txBox="1"/>
          <p:nvPr/>
        </p:nvSpPr>
        <p:spPr>
          <a:xfrm>
            <a:off x="722141" y="379423"/>
            <a:ext cx="11282289" cy="3785652"/>
          </a:xfrm>
          <a:prstGeom prst="rect">
            <a:avLst/>
          </a:prstGeom>
          <a:noFill/>
        </p:spPr>
        <p:txBody>
          <a:bodyPr wrap="square" rtlCol="0">
            <a:spAutoFit/>
          </a:bodyPr>
          <a:lstStyle/>
          <a:p>
            <a:r>
              <a:rPr lang="ru-RU" sz="2400">
                <a:latin typeface="Times New Roman" panose="02020603050405020304" pitchFamily="18" charset="0"/>
                <a:cs typeface="Times New Roman" panose="02020603050405020304" pitchFamily="18" charset="0"/>
              </a:rPr>
              <a:t>Навіть наші предки, передали нам традицію встановлювати в дома спальні місця «головою на північ». У цій традиції закладено розуміння необхідності для глибокого, здорового сну від′ємного поля  магніту.</a:t>
            </a:r>
          </a:p>
          <a:p>
            <a:endParaRPr lang="ru-RU" sz="2400">
              <a:latin typeface="Times New Roman" panose="02020603050405020304" pitchFamily="18" charset="0"/>
              <a:cs typeface="Times New Roman" panose="02020603050405020304" pitchFamily="18" charset="0"/>
            </a:endParaRPr>
          </a:p>
          <a:p>
            <a:r>
              <a:rPr lang="ru-RU" sz="2400">
                <a:latin typeface="Times New Roman" panose="02020603050405020304" pitchFamily="18" charset="0"/>
                <a:cs typeface="Times New Roman" panose="02020603050405020304" pitchFamily="18" charset="0"/>
              </a:rPr>
              <a:t>Різка зміна магнітного поля, наприклад, при магнітних бурях або в активній геомагнітній зоні завжди негативно впливає на самопочуття. Дія магнітних бур змушує страждати від 10 до 15 % населення.</a:t>
            </a:r>
          </a:p>
          <a:p>
            <a:endParaRPr lang="ru-RU" sz="2400">
              <a:latin typeface="Times New Roman" panose="02020603050405020304" pitchFamily="18" charset="0"/>
              <a:cs typeface="Times New Roman" panose="02020603050405020304" pitchFamily="18" charset="0"/>
            </a:endParaRPr>
          </a:p>
          <a:p>
            <a:r>
              <a:rPr lang="ru-RU" sz="2400">
                <a:latin typeface="Times New Roman" panose="02020603050405020304" pitchFamily="18" charset="0"/>
                <a:cs typeface="Times New Roman" panose="02020603050405020304" pitchFamily="18" charset="0"/>
              </a:rPr>
              <a:t>Імунітет людини, а значить, і його властивість протидіяти дії на організм,  в кінцевому рахунку, протяжність життя залежить від магнітного поля Землі.</a:t>
            </a:r>
          </a:p>
        </p:txBody>
      </p:sp>
    </p:spTree>
    <p:extLst>
      <p:ext uri="{BB962C8B-B14F-4D97-AF65-F5344CB8AC3E}">
        <p14:creationId xmlns:p14="http://schemas.microsoft.com/office/powerpoint/2010/main" val="207952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5385ADD-1C55-491E-ACA4-CB927D9A6137}"/>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 xmlns:a16="http://schemas.microsoft.com/office/drawing/2014/main" id="{FFA9BAFB-AB6A-4A1F-AFDF-7941247EBFA7}"/>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 xmlns:a16="http://schemas.microsoft.com/office/drawing/2014/main" id="{FD63ACFA-1F99-475C-9552-0E1655F66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87"/>
            <a:ext cx="12192000" cy="6897688"/>
          </a:xfrm>
          <a:prstGeom prst="rect">
            <a:avLst/>
          </a:prstGeom>
        </p:spPr>
      </p:pic>
      <p:sp>
        <p:nvSpPr>
          <p:cNvPr id="4" name="TextBox 3">
            <a:extLst>
              <a:ext uri="{FF2B5EF4-FFF2-40B4-BE49-F238E27FC236}">
                <a16:creationId xmlns="" xmlns:a16="http://schemas.microsoft.com/office/drawing/2014/main" id="{DEEE2069-AAB8-4DAD-B272-4CFF63F2B916}"/>
              </a:ext>
            </a:extLst>
          </p:cNvPr>
          <p:cNvSpPr txBox="1"/>
          <p:nvPr/>
        </p:nvSpPr>
        <p:spPr>
          <a:xfrm>
            <a:off x="182880" y="140677"/>
            <a:ext cx="11746523" cy="4708981"/>
          </a:xfrm>
          <a:prstGeom prst="rect">
            <a:avLst/>
          </a:prstGeom>
          <a:noFill/>
        </p:spPr>
        <p:txBody>
          <a:bodyPr wrap="square" rtlCol="0">
            <a:spAutoFit/>
          </a:bodyPr>
          <a:lstStyle/>
          <a:p>
            <a:r>
              <a:rPr lang="ru-RU" sz="2000" b="1" i="1" u="sng" dirty="0" err="1">
                <a:latin typeface="Times New Roman" panose="02020603050405020304" pitchFamily="18" charset="0"/>
                <a:cs typeface="Times New Roman" panose="02020603050405020304" pitchFamily="18" charset="0"/>
              </a:rPr>
              <a:t>Чи</a:t>
            </a:r>
            <a:r>
              <a:rPr lang="ru-RU" sz="2000" b="1" i="1" u="sng" dirty="0">
                <a:latin typeface="Times New Roman" panose="02020603050405020304" pitchFamily="18" charset="0"/>
                <a:cs typeface="Times New Roman" panose="02020603050405020304" pitchFamily="18" charset="0"/>
              </a:rPr>
              <a:t> </a:t>
            </a:r>
            <a:r>
              <a:rPr lang="ru-RU" sz="2000" b="1" i="1" u="sng" dirty="0" err="1">
                <a:latin typeface="Times New Roman" panose="02020603050405020304" pitchFamily="18" charset="0"/>
                <a:cs typeface="Times New Roman" panose="02020603050405020304" pitchFamily="18" charset="0"/>
              </a:rPr>
              <a:t>використовується</a:t>
            </a:r>
            <a:r>
              <a:rPr lang="ru-RU" sz="2000" b="1" i="1" u="sng" dirty="0">
                <a:latin typeface="Times New Roman" panose="02020603050405020304" pitchFamily="18" charset="0"/>
                <a:cs typeface="Times New Roman" panose="02020603050405020304" pitchFamily="18" charset="0"/>
              </a:rPr>
              <a:t> </a:t>
            </a:r>
            <a:r>
              <a:rPr lang="ru-RU" sz="2000" b="1" i="1" u="sng" dirty="0" err="1">
                <a:latin typeface="Times New Roman" panose="02020603050405020304" pitchFamily="18" charset="0"/>
                <a:cs typeface="Times New Roman" panose="02020603050405020304" pitchFamily="18" charset="0"/>
              </a:rPr>
              <a:t>магнітне</a:t>
            </a:r>
            <a:r>
              <a:rPr lang="ru-RU" sz="2000" b="1" i="1" u="sng" dirty="0">
                <a:latin typeface="Times New Roman" panose="02020603050405020304" pitchFamily="18" charset="0"/>
                <a:cs typeface="Times New Roman" panose="02020603050405020304" pitchFamily="18" charset="0"/>
              </a:rPr>
              <a:t> поле у </a:t>
            </a:r>
            <a:r>
              <a:rPr lang="ru-RU" sz="2000" b="1" i="1" u="sng" dirty="0" err="1">
                <a:latin typeface="Times New Roman" panose="02020603050405020304" pitchFamily="18" charset="0"/>
                <a:cs typeface="Times New Roman" panose="02020603050405020304" pitchFamily="18" charset="0"/>
              </a:rPr>
              <a:t>медицині</a:t>
            </a:r>
            <a:r>
              <a:rPr lang="ru-RU" sz="2000" b="1" i="1" u="sng" dirty="0">
                <a:latin typeface="Times New Roman" panose="02020603050405020304" pitchFamily="18" charset="0"/>
                <a:cs typeface="Times New Roman" panose="02020603050405020304" pitchFamily="18" charset="0"/>
              </a:rPr>
              <a:t>?</a:t>
            </a:r>
          </a:p>
          <a:p>
            <a:endParaRPr lang="ru-RU" sz="2000" b="1" i="1" u="sng" dirty="0">
              <a:latin typeface="Times New Roman" panose="02020603050405020304" pitchFamily="18" charset="0"/>
              <a:cs typeface="Times New Roman" panose="02020603050405020304" pitchFamily="18" charset="0"/>
            </a:endParaRPr>
          </a:p>
          <a:p>
            <a:r>
              <a:rPr lang="ru-RU" sz="2000" dirty="0" err="1">
                <a:latin typeface="Times New Roman" panose="02020603050405020304" pitchFamily="18" charset="0"/>
                <a:cs typeface="Times New Roman" panose="02020603050405020304" pitchFamily="18" charset="0"/>
              </a:rPr>
              <a:t>Магнітне</a:t>
            </a:r>
            <a:r>
              <a:rPr lang="ru-RU" sz="2000" dirty="0">
                <a:latin typeface="Times New Roman" panose="02020603050405020304" pitchFamily="18" charset="0"/>
                <a:cs typeface="Times New Roman" panose="02020603050405020304" pitchFamily="18" charset="0"/>
              </a:rPr>
              <a:t> поле </a:t>
            </a:r>
            <a:r>
              <a:rPr lang="ru-RU" sz="2000" dirty="0" err="1">
                <a:latin typeface="Times New Roman" panose="02020603050405020304" pitchFamily="18" charset="0"/>
                <a:cs typeface="Times New Roman" panose="02020603050405020304" pitchFamily="18" charset="0"/>
              </a:rPr>
              <a:t>використовується</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меди­цині</a:t>
            </a:r>
            <a:r>
              <a:rPr lang="ru-RU" sz="2000" dirty="0">
                <a:latin typeface="Times New Roman" panose="02020603050405020304" pitchFamily="18" charset="0"/>
                <a:cs typeface="Times New Roman" panose="02020603050405020304" pitchFamily="18" charset="0"/>
              </a:rPr>
              <a:t> для </a:t>
            </a:r>
            <a:r>
              <a:rPr lang="ru-RU" sz="2000" dirty="0" err="1">
                <a:latin typeface="Times New Roman" panose="02020603050405020304" pitchFamily="18" charset="0"/>
                <a:cs typeface="Times New Roman" panose="02020603050405020304" pitchFamily="18" charset="0"/>
              </a:rPr>
              <a:t>виймання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дрібненьких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шматочків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заліза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потрапить</a:t>
            </a:r>
            <a:r>
              <a:rPr lang="ru-RU" sz="2000" dirty="0">
                <a:latin typeface="Times New Roman" panose="02020603050405020304" pitchFamily="18" charset="0"/>
                <a:cs typeface="Times New Roman" panose="02020603050405020304" pitchFamily="18" charset="0"/>
              </a:rPr>
              <a:t> в око, </a:t>
            </a:r>
            <a:r>
              <a:rPr lang="ru-RU" sz="2000" dirty="0" err="1">
                <a:latin typeface="Times New Roman" panose="02020603050405020304" pitchFamily="18" charset="0"/>
                <a:cs typeface="Times New Roman" panose="02020603050405020304" pitchFamily="18" charset="0"/>
              </a:rPr>
              <a:t>або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уламків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розриву</a:t>
            </a:r>
            <a:r>
              <a:rPr lang="ru-RU" sz="2000" dirty="0">
                <a:latin typeface="Times New Roman" panose="02020603050405020304" pitchFamily="18" charset="0"/>
                <a:cs typeface="Times New Roman" panose="02020603050405020304" pitchFamily="18" charset="0"/>
              </a:rPr>
              <a:t> снаря­ду </a:t>
            </a:r>
            <a:r>
              <a:rPr lang="ru-RU" sz="2000" dirty="0" err="1">
                <a:latin typeface="Times New Roman" panose="02020603050405020304" pitchFamily="18" charset="0"/>
                <a:cs typeface="Times New Roman" panose="02020603050405020304" pitchFamily="18" charset="0"/>
              </a:rPr>
              <a:t>чи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гранати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застрягли</a:t>
            </a:r>
            <a:r>
              <a:rPr lang="ru-RU" sz="2000" dirty="0">
                <a:latin typeface="Times New Roman" panose="02020603050405020304" pitchFamily="18" charset="0"/>
                <a:cs typeface="Times New Roman" panose="02020603050405020304" pitchFamily="18" charset="0"/>
              </a:rPr>
              <a:t> недалеко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поверхні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тіла</a:t>
            </a:r>
            <a:r>
              <a:rPr lang="ru-RU" sz="2000" dirty="0">
                <a:latin typeface="Times New Roman" panose="02020603050405020304" pitchFamily="18" charset="0"/>
                <a:cs typeface="Times New Roman" panose="02020603050405020304" pitchFamily="18" charset="0"/>
              </a:rPr>
              <a:t>.</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У </a:t>
            </a:r>
            <a:r>
              <a:rPr lang="ru-RU" sz="2000" dirty="0" err="1">
                <a:latin typeface="Times New Roman" panose="02020603050405020304" pitchFamily="18" charset="0"/>
                <a:cs typeface="Times New Roman" panose="02020603050405020304" pitchFamily="18" charset="0"/>
              </a:rPr>
              <a:t>сучасних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поліклініках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діагноз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захворювань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допомагають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визначити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спеціальні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прилади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фіксують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електромагнітні</a:t>
            </a:r>
            <a:r>
              <a:rPr lang="ru-RU" sz="2000" dirty="0">
                <a:latin typeface="Times New Roman" panose="02020603050405020304" pitchFamily="18" charset="0"/>
                <a:cs typeface="Times New Roman" panose="02020603050405020304" pitchFamily="18" charset="0"/>
              </a:rPr>
              <a:t> поля </a:t>
            </a:r>
            <a:r>
              <a:rPr lang="ru-RU" sz="2000" dirty="0" err="1">
                <a:latin typeface="Times New Roman" panose="02020603050405020304" pitchFamily="18" charset="0"/>
                <a:cs typeface="Times New Roman" panose="02020603050405020304" pitchFamily="18" charset="0"/>
              </a:rPr>
              <a:t>різних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органів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людини</a:t>
            </a:r>
            <a:r>
              <a:rPr lang="ru-RU" sz="2000" dirty="0">
                <a:latin typeface="Times New Roman" panose="02020603050405020304" pitchFamily="18" charset="0"/>
                <a:cs typeface="Times New Roman" panose="02020603050405020304" pitchFamily="18" charset="0"/>
              </a:rPr>
              <a:t>. Так, </a:t>
            </a:r>
            <a:r>
              <a:rPr lang="ru-RU" sz="2000" dirty="0" err="1">
                <a:latin typeface="Times New Roman" panose="02020603050405020304" pitchFamily="18" charset="0"/>
                <a:cs typeface="Times New Roman" panose="02020603050405020304" pitchFamily="18" charset="0"/>
              </a:rPr>
              <a:t>електрокардіограма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серця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мозку</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інших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органів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передається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електронній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діагнос­тичній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машині</a:t>
            </a:r>
            <a:r>
              <a:rPr lang="ru-RU" sz="2000" dirty="0">
                <a:latin typeface="Times New Roman" panose="02020603050405020304" pitchFamily="18" charset="0"/>
                <a:cs typeface="Times New Roman" panose="02020603050405020304" pitchFamily="18" charset="0"/>
              </a:rPr>
              <a:t>, яка не </a:t>
            </a:r>
            <a:r>
              <a:rPr lang="ru-RU" sz="2000" dirty="0" err="1">
                <a:latin typeface="Times New Roman" panose="02020603050405020304" pitchFamily="18" charset="0"/>
                <a:cs typeface="Times New Roman" panose="02020603050405020304" pitchFamily="18" charset="0"/>
              </a:rPr>
              <a:t>лише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допомагає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визначити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захворювання</a:t>
            </a:r>
            <a:r>
              <a:rPr lang="ru-RU" sz="2000" dirty="0">
                <a:latin typeface="Times New Roman" panose="02020603050405020304" pitchFamily="18" charset="0"/>
                <a:cs typeface="Times New Roman" panose="02020603050405020304" pitchFamily="18" charset="0"/>
              </a:rPr>
              <a:t>, а й </a:t>
            </a:r>
            <a:r>
              <a:rPr lang="ru-RU" sz="2000" dirty="0" err="1">
                <a:latin typeface="Times New Roman" panose="02020603050405020304" pitchFamily="18" charset="0"/>
                <a:cs typeface="Times New Roman" panose="02020603050405020304" pitchFamily="18" charset="0"/>
              </a:rPr>
              <a:t>призначає</a:t>
            </a:r>
            <a:r>
              <a:rPr lang="ru-RU" sz="2000" dirty="0">
                <a:latin typeface="Times New Roman" panose="02020603050405020304" pitchFamily="18" charset="0"/>
                <a:cs typeface="Times New Roman" panose="02020603050405020304" pitchFamily="18" charset="0"/>
              </a:rPr>
              <a:t> курс </a:t>
            </a:r>
            <a:r>
              <a:rPr lang="ru-RU" sz="2000" dirty="0" err="1">
                <a:latin typeface="Times New Roman" panose="02020603050405020304" pitchFamily="18" charset="0"/>
                <a:cs typeface="Times New Roman" panose="02020603050405020304" pitchFamily="18" charset="0"/>
              </a:rPr>
              <a:t>лікування</a:t>
            </a:r>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до­помогою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електроаурограм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можна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вивчати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процеси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мислення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людини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виявити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приховані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можливості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її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мозку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Вже</a:t>
            </a:r>
            <a:r>
              <a:rPr lang="ru-RU" sz="2000" dirty="0">
                <a:latin typeface="Times New Roman" panose="02020603050405020304" pitchFamily="18" charset="0"/>
                <a:cs typeface="Times New Roman" panose="02020603050405020304" pitchFamily="18" charset="0"/>
              </a:rPr>
              <a:t> створено </a:t>
            </a:r>
            <a:r>
              <a:rPr lang="ru-RU" sz="2000" dirty="0" err="1">
                <a:latin typeface="Times New Roman" panose="02020603050405020304" pitchFamily="18" charset="0"/>
                <a:cs typeface="Times New Roman" panose="02020603050405020304" pitchFamily="18" charset="0"/>
              </a:rPr>
              <a:t>прилади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які</a:t>
            </a:r>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електро­магнітною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активністю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організму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допомагають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поставити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діагноз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захворювання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Зазвичай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людина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звертається</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лікаря</a:t>
            </a:r>
            <a:r>
              <a:rPr lang="ru-RU" sz="2000" dirty="0">
                <a:latin typeface="Times New Roman" panose="02020603050405020304" pitchFamily="18" charset="0"/>
                <a:cs typeface="Times New Roman" panose="02020603050405020304" pitchFamily="18" charset="0"/>
              </a:rPr>
              <a:t>, коли хвороба </a:t>
            </a:r>
            <a:r>
              <a:rPr lang="ru-RU" sz="2000" dirty="0" err="1">
                <a:latin typeface="Times New Roman" panose="02020603050405020304" pitchFamily="18" charset="0"/>
                <a:cs typeface="Times New Roman" panose="02020603050405020304" pitchFamily="18" charset="0"/>
              </a:rPr>
              <a:t>дає</a:t>
            </a:r>
            <a:r>
              <a:rPr lang="ru-RU" sz="2000" dirty="0">
                <a:latin typeface="Times New Roman" panose="02020603050405020304" pitchFamily="18" charset="0"/>
                <a:cs typeface="Times New Roman" panose="02020603050405020304" pitchFamily="18" charset="0"/>
              </a:rPr>
              <a:t> про себе знати. До </a:t>
            </a:r>
            <a:r>
              <a:rPr lang="ru-RU" sz="2000" dirty="0" err="1">
                <a:latin typeface="Times New Roman" panose="02020603050405020304" pitchFamily="18" charset="0"/>
                <a:cs typeface="Times New Roman" panose="02020603050405020304" pitchFamily="18" charset="0"/>
              </a:rPr>
              <a:t>цього</a:t>
            </a:r>
            <a:r>
              <a:rPr lang="ru-RU" sz="2000" dirty="0">
                <a:latin typeface="Times New Roman" panose="02020603050405020304" pitchFamily="18" charset="0"/>
                <a:cs typeface="Times New Roman" panose="02020603050405020304" pitchFamily="18" charset="0"/>
              </a:rPr>
              <a:t> вона </a:t>
            </a:r>
            <a:r>
              <a:rPr lang="ru-RU" sz="2000" dirty="0" err="1">
                <a:latin typeface="Times New Roman" panose="02020603050405020304" pitchFamily="18" charset="0"/>
                <a:cs typeface="Times New Roman" panose="02020603050405020304" pitchFamily="18" charset="0"/>
              </a:rPr>
              <a:t>тривалий</a:t>
            </a:r>
            <a:r>
              <a:rPr lang="ru-RU" sz="2000" dirty="0">
                <a:latin typeface="Times New Roman" panose="02020603050405020304" pitchFamily="18" charset="0"/>
                <a:cs typeface="Times New Roman" panose="02020603050405020304" pitchFamily="18" charset="0"/>
              </a:rPr>
              <a:t> час не </a:t>
            </a:r>
            <a:r>
              <a:rPr lang="ru-RU" sz="2000" dirty="0" err="1">
                <a:latin typeface="Times New Roman" panose="02020603050405020304" pitchFamily="18" charset="0"/>
                <a:cs typeface="Times New Roman" panose="02020603050405020304" pitchFamily="18" charset="0"/>
              </a:rPr>
              <a:t>помічала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від­хилень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нормального стану. </a:t>
            </a:r>
            <a:r>
              <a:rPr lang="ru-RU" sz="2000" dirty="0" err="1">
                <a:latin typeface="Times New Roman" panose="02020603050405020304" pitchFamily="18" charset="0"/>
                <a:cs typeface="Times New Roman" panose="02020603050405020304" pitchFamily="18" charset="0"/>
              </a:rPr>
              <a:t>Якби</a:t>
            </a:r>
            <a:r>
              <a:rPr lang="ru-RU" sz="2000" dirty="0">
                <a:latin typeface="Times New Roman" panose="02020603050405020304" pitchFamily="18" charset="0"/>
                <a:cs typeface="Times New Roman" panose="02020603050405020304" pitchFamily="18" charset="0"/>
              </a:rPr>
              <a:t> медицина мо­гла </a:t>
            </a:r>
            <a:r>
              <a:rPr lang="ru-RU" sz="2000" dirty="0" err="1">
                <a:latin typeface="Times New Roman" panose="02020603050405020304" pitchFamily="18" charset="0"/>
                <a:cs typeface="Times New Roman" panose="02020603050405020304" pitchFamily="18" charset="0"/>
              </a:rPr>
              <a:t>зупинити</a:t>
            </a:r>
            <a:r>
              <a:rPr lang="ru-RU" sz="2000" dirty="0">
                <a:latin typeface="Times New Roman" panose="02020603050405020304" pitchFamily="18" charset="0"/>
                <a:cs typeface="Times New Roman" panose="02020603050405020304" pitchFamily="18" charset="0"/>
              </a:rPr>
              <a:t> хворобу до </a:t>
            </a:r>
            <a:r>
              <a:rPr lang="ru-RU" sz="2000" dirty="0" err="1">
                <a:latin typeface="Times New Roman" panose="02020603050405020304" pitchFamily="18" charset="0"/>
                <a:cs typeface="Times New Roman" panose="02020603050405020304" pitchFamily="18" charset="0"/>
              </a:rPr>
              <a:t>виникнення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патологічних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змін</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організмі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людина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була</a:t>
            </a:r>
            <a:r>
              <a:rPr lang="ru-RU" sz="2000" dirty="0">
                <a:latin typeface="Times New Roman" panose="02020603050405020304" pitchFamily="18" charset="0"/>
                <a:cs typeface="Times New Roman" panose="02020603050405020304" pitchFamily="18" charset="0"/>
              </a:rPr>
              <a:t> б здоровою.</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553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5385ADD-1C55-491E-ACA4-CB927D9A6137}"/>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 xmlns:a16="http://schemas.microsoft.com/office/drawing/2014/main" id="{FFA9BAFB-AB6A-4A1F-AFDF-7941247EBFA7}"/>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 xmlns:a16="http://schemas.microsoft.com/office/drawing/2014/main" id="{FD63ACFA-1F99-475C-9552-0E1655F66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87"/>
            <a:ext cx="12192000" cy="6897688"/>
          </a:xfrm>
          <a:prstGeom prst="rect">
            <a:avLst/>
          </a:prstGeom>
        </p:spPr>
      </p:pic>
      <p:sp>
        <p:nvSpPr>
          <p:cNvPr id="4" name="TextBox 3">
            <a:extLst>
              <a:ext uri="{FF2B5EF4-FFF2-40B4-BE49-F238E27FC236}">
                <a16:creationId xmlns="" xmlns:a16="http://schemas.microsoft.com/office/drawing/2014/main" id="{F6C7680A-8BB5-4728-BE73-F98B9978E1FE}"/>
              </a:ext>
            </a:extLst>
          </p:cNvPr>
          <p:cNvSpPr txBox="1"/>
          <p:nvPr/>
        </p:nvSpPr>
        <p:spPr>
          <a:xfrm>
            <a:off x="1186375" y="323558"/>
            <a:ext cx="9350326" cy="830997"/>
          </a:xfrm>
          <a:prstGeom prst="rect">
            <a:avLst/>
          </a:prstGeom>
          <a:noFill/>
        </p:spPr>
        <p:txBody>
          <a:bodyPr wrap="square" rtlCol="0">
            <a:spAutoFit/>
          </a:bodyPr>
          <a:lstStyle/>
          <a:p>
            <a:pPr algn="ctr"/>
            <a:r>
              <a:rPr lang="ru-RU" sz="2400" b="1" i="1" u="sng">
                <a:latin typeface="Times New Roman" panose="02020603050405020304" pitchFamily="18" charset="0"/>
                <a:cs typeface="Times New Roman" panose="02020603050405020304" pitchFamily="18" charset="0"/>
              </a:rPr>
              <a:t>Приклади використання апарату магнітної терапії на людині</a:t>
            </a:r>
          </a:p>
          <a:p>
            <a:pPr algn="ctr"/>
            <a:endParaRPr lang="ru-RU" sz="2400" b="1" i="1" u="sng">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 xmlns:a16="http://schemas.microsoft.com/office/drawing/2014/main" id="{330B086E-5B00-48FD-A539-77D8B9C81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06" y="1016000"/>
            <a:ext cx="4300944" cy="3370807"/>
          </a:xfrm>
          <a:prstGeom prst="rect">
            <a:avLst/>
          </a:prstGeom>
        </p:spPr>
      </p:pic>
      <p:pic>
        <p:nvPicPr>
          <p:cNvPr id="9" name="Рисунок 8">
            <a:extLst>
              <a:ext uri="{FF2B5EF4-FFF2-40B4-BE49-F238E27FC236}">
                <a16:creationId xmlns="" xmlns:a16="http://schemas.microsoft.com/office/drawing/2014/main" id="{AA6C3320-25BC-4C47-B09C-E6C015C881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9189" y="986903"/>
            <a:ext cx="6000750" cy="3429000"/>
          </a:xfrm>
          <a:prstGeom prst="rect">
            <a:avLst/>
          </a:prstGeom>
        </p:spPr>
      </p:pic>
      <p:pic>
        <p:nvPicPr>
          <p:cNvPr id="11" name="Рисунок 10">
            <a:extLst>
              <a:ext uri="{FF2B5EF4-FFF2-40B4-BE49-F238E27FC236}">
                <a16:creationId xmlns="" xmlns:a16="http://schemas.microsoft.com/office/drawing/2014/main" id="{33F0EDD4-FC17-4D5E-8721-3910F94F5E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2007" y="4277996"/>
            <a:ext cx="4796127" cy="2387188"/>
          </a:xfrm>
          <a:prstGeom prst="rect">
            <a:avLst/>
          </a:prstGeom>
        </p:spPr>
      </p:pic>
    </p:spTree>
    <p:extLst>
      <p:ext uri="{BB962C8B-B14F-4D97-AF65-F5344CB8AC3E}">
        <p14:creationId xmlns:p14="http://schemas.microsoft.com/office/powerpoint/2010/main" val="3966783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5385ADD-1C55-491E-ACA4-CB927D9A6137}"/>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 xmlns:a16="http://schemas.microsoft.com/office/drawing/2014/main" id="{FFA9BAFB-AB6A-4A1F-AFDF-7941247EBFA7}"/>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 xmlns:a16="http://schemas.microsoft.com/office/drawing/2014/main" id="{FD63ACFA-1F99-475C-9552-0E1655F66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87"/>
            <a:ext cx="12192000" cy="6897688"/>
          </a:xfrm>
          <a:prstGeom prst="rect">
            <a:avLst/>
          </a:prstGeom>
        </p:spPr>
      </p:pic>
      <p:sp>
        <p:nvSpPr>
          <p:cNvPr id="4" name="TextBox 3">
            <a:extLst>
              <a:ext uri="{FF2B5EF4-FFF2-40B4-BE49-F238E27FC236}">
                <a16:creationId xmlns="" xmlns:a16="http://schemas.microsoft.com/office/drawing/2014/main" id="{C57A1714-5782-4838-A8C7-CCBD37250F61}"/>
              </a:ext>
            </a:extLst>
          </p:cNvPr>
          <p:cNvSpPr txBox="1"/>
          <p:nvPr/>
        </p:nvSpPr>
        <p:spPr>
          <a:xfrm>
            <a:off x="393895" y="365760"/>
            <a:ext cx="11113477" cy="3600986"/>
          </a:xfrm>
          <a:prstGeom prst="rect">
            <a:avLst/>
          </a:prstGeom>
          <a:noFill/>
        </p:spPr>
        <p:txBody>
          <a:bodyPr wrap="square" rtlCol="0">
            <a:spAutoFit/>
          </a:bodyPr>
          <a:lstStyle/>
          <a:p>
            <a:r>
              <a:rPr lang="ru-RU" sz="2000" dirty="0" err="1">
                <a:latin typeface="Times New Roman" panose="02020603050405020304" pitchFamily="18" charset="0"/>
                <a:cs typeface="Times New Roman" panose="02020603050405020304" pitchFamily="18" charset="0"/>
              </a:rPr>
              <a:t>Успіхи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медичної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промисловості</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сучасної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електротехніки</a:t>
            </a:r>
            <a:r>
              <a:rPr lang="ru-RU" sz="2000" dirty="0">
                <a:latin typeface="Times New Roman" panose="02020603050405020304" pitchFamily="18" charset="0"/>
                <a:cs typeface="Times New Roman" panose="02020603050405020304" pitchFamily="18" charset="0"/>
              </a:rPr>
              <a:t> дозволили </a:t>
            </a:r>
            <a:r>
              <a:rPr lang="ru-RU" sz="2000" dirty="0" err="1">
                <a:latin typeface="Times New Roman" panose="02020603050405020304" pitchFamily="18" charset="0"/>
                <a:cs typeface="Times New Roman" panose="02020603050405020304" pitchFamily="18" charset="0"/>
              </a:rPr>
              <a:t>створити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унікальну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спеціальну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апаратуру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використовується</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лікувальною</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косметичною</a:t>
            </a:r>
            <a:r>
              <a:rPr lang="ru-RU" sz="2000" dirty="0">
                <a:latin typeface="Times New Roman" panose="02020603050405020304" pitchFamily="18" charset="0"/>
                <a:cs typeface="Times New Roman" panose="02020603050405020304" pitchFamily="18" charset="0"/>
              </a:rPr>
              <a:t> метою, в </a:t>
            </a:r>
            <a:r>
              <a:rPr lang="ru-RU" sz="2000" dirty="0" err="1">
                <a:latin typeface="Times New Roman" panose="02020603050405020304" pitchFamily="18" charset="0"/>
                <a:cs typeface="Times New Roman" panose="02020603050405020304" pitchFamily="18" charset="0"/>
              </a:rPr>
              <a:t>якій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вико­ристовується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енергія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низькочастотного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імпульсного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магнітного</a:t>
            </a:r>
            <a:r>
              <a:rPr lang="ru-RU" sz="2000" dirty="0">
                <a:latin typeface="Times New Roman" panose="02020603050405020304" pitchFamily="18" charset="0"/>
                <a:cs typeface="Times New Roman" panose="02020603050405020304" pitchFamily="18" charset="0"/>
              </a:rPr>
              <a:t> поля. </a:t>
            </a:r>
            <a:r>
              <a:rPr lang="ru-RU" sz="2000" dirty="0" err="1">
                <a:latin typeface="Times New Roman" panose="02020603050405020304" pitchFamily="18" charset="0"/>
                <a:cs typeface="Times New Roman" panose="02020603050405020304" pitchFamily="18" charset="0"/>
              </a:rPr>
              <a:t>Лікування</a:t>
            </a:r>
            <a:r>
              <a:rPr lang="ru-RU" sz="2000" dirty="0">
                <a:latin typeface="Times New Roman" panose="02020603050405020304" pitchFamily="18" charset="0"/>
                <a:cs typeface="Times New Roman" panose="02020603050405020304" pitchFamily="18" charset="0"/>
              </a:rPr>
              <a:t> таким </a:t>
            </a:r>
            <a:r>
              <a:rPr lang="ru-RU" sz="2000" dirty="0" err="1">
                <a:latin typeface="Times New Roman" panose="02020603050405020304" pitchFamily="18" charset="0"/>
                <a:cs typeface="Times New Roman" panose="02020603050405020304" pitchFamily="18" charset="0"/>
              </a:rPr>
              <a:t>апаратом</a:t>
            </a:r>
            <a:r>
              <a:rPr lang="ru-RU" sz="2000" dirty="0">
                <a:latin typeface="Times New Roman" panose="02020603050405020304" pitchFamily="18" charset="0"/>
                <a:cs typeface="Times New Roman" panose="02020603050405020304" pitchFamily="18" charset="0"/>
              </a:rPr>
              <a:t> абсолютно </a:t>
            </a:r>
            <a:r>
              <a:rPr lang="ru-RU" sz="2000" dirty="0" err="1">
                <a:latin typeface="Times New Roman" panose="02020603050405020304" pitchFamily="18" charset="0"/>
                <a:cs typeface="Times New Roman" panose="02020603050405020304" pitchFamily="18" charset="0"/>
              </a:rPr>
              <a:t>безпечне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безболісне</a:t>
            </a:r>
            <a:r>
              <a:rPr lang="ru-RU" sz="2000" dirty="0">
                <a:latin typeface="Times New Roman" panose="02020603050405020304" pitchFamily="18" charset="0"/>
                <a:cs typeface="Times New Roman" panose="02020603050405020304" pitchFamily="18" charset="0"/>
              </a:rPr>
              <a:t> і максимально </a:t>
            </a:r>
            <a:r>
              <a:rPr lang="ru-RU" sz="2000" dirty="0" err="1">
                <a:latin typeface="Times New Roman" panose="02020603050405020304" pitchFamily="18" charset="0"/>
                <a:cs typeface="Times New Roman" panose="02020603050405020304" pitchFamily="18" charset="0"/>
              </a:rPr>
              <a:t>комфортне</a:t>
            </a:r>
            <a:r>
              <a:rPr lang="ru-RU" sz="2000" dirty="0">
                <a:latin typeface="Times New Roman" panose="02020603050405020304" pitchFamily="18" charset="0"/>
                <a:cs typeface="Times New Roman" panose="02020603050405020304" pitchFamily="18" charset="0"/>
              </a:rPr>
              <a:t>. Система </a:t>
            </a:r>
            <a:r>
              <a:rPr lang="ru-RU" sz="2000" dirty="0" err="1">
                <a:latin typeface="Times New Roman" panose="02020603050405020304" pitchFamily="18" charset="0"/>
                <a:cs typeface="Times New Roman" panose="02020603050405020304" pitchFamily="18" charset="0"/>
              </a:rPr>
              <a:t>спеціальних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стрічок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ді­ють</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основі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вібромагнетизму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накладених</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тіло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певним</a:t>
            </a:r>
            <a:r>
              <a:rPr lang="ru-RU" sz="2000" dirty="0">
                <a:latin typeface="Times New Roman" panose="02020603050405020304" pitchFamily="18" charset="0"/>
                <a:cs typeface="Times New Roman" panose="02020603050405020304" pitchFamily="18" charset="0"/>
              </a:rPr>
              <a:t> чином, </a:t>
            </a:r>
            <a:r>
              <a:rPr lang="ru-RU" sz="2000" dirty="0" err="1">
                <a:latin typeface="Times New Roman" panose="02020603050405020304" pitchFamily="18" charset="0"/>
                <a:cs typeface="Times New Roman" panose="02020603050405020304" pitchFamily="18" charset="0"/>
              </a:rPr>
              <a:t>дозволяє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сконцентрувати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силові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лінії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магнітного</a:t>
            </a:r>
            <a:r>
              <a:rPr lang="ru-RU" sz="2000" dirty="0">
                <a:latin typeface="Times New Roman" panose="02020603050405020304" pitchFamily="18" charset="0"/>
                <a:cs typeface="Times New Roman" panose="02020603050405020304" pitchFamily="18" charset="0"/>
              </a:rPr>
              <a:t> поля на </a:t>
            </a:r>
            <a:r>
              <a:rPr lang="ru-RU" sz="2000" dirty="0" err="1">
                <a:latin typeface="Times New Roman" panose="02020603050405020304" pitchFamily="18" charset="0"/>
                <a:cs typeface="Times New Roman" panose="02020603050405020304" pitchFamily="18" charset="0"/>
              </a:rPr>
              <a:t>проблемних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ділянках</a:t>
            </a:r>
            <a:r>
              <a:rPr lang="ru-RU" sz="2000" dirty="0">
                <a:latin typeface="Times New Roman" panose="02020603050405020304" pitchFamily="18" charset="0"/>
                <a:cs typeface="Times New Roman" panose="02020603050405020304" pitchFamily="18" charset="0"/>
              </a:rPr>
              <a:t>, а головне — </a:t>
            </a:r>
            <a:r>
              <a:rPr lang="ru-RU" sz="2000" dirty="0" err="1">
                <a:latin typeface="Times New Roman" panose="02020603050405020304" pitchFamily="18" charset="0"/>
                <a:cs typeface="Times New Roman" panose="02020603050405020304" pitchFamily="18" charset="0"/>
              </a:rPr>
              <a:t>налагодити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лімфодренаж</a:t>
            </a:r>
            <a:r>
              <a:rPr lang="ru-RU" sz="2000" dirty="0">
                <a:latin typeface="Times New Roman" panose="02020603050405020304" pitchFamily="18" charset="0"/>
                <a:cs typeface="Times New Roman" panose="02020603050405020304" pitchFamily="18" charset="0"/>
              </a:rPr>
              <a:t> в тканинах </a:t>
            </a:r>
            <a:r>
              <a:rPr lang="ru-RU" sz="2000" dirty="0" err="1">
                <a:latin typeface="Times New Roman" panose="02020603050405020304" pitchFamily="18" charset="0"/>
                <a:cs typeface="Times New Roman" panose="02020603050405020304" pitchFamily="18" charset="0"/>
              </a:rPr>
              <a:t>усього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організму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Це</a:t>
            </a:r>
            <a:r>
              <a:rPr lang="ru-RU" sz="2000" dirty="0">
                <a:latin typeface="Times New Roman" panose="02020603050405020304" pitchFamily="18" charset="0"/>
                <a:cs typeface="Times New Roman" panose="02020603050405020304" pitchFamily="18" charset="0"/>
              </a:rPr>
              <a:t> шлях до </a:t>
            </a:r>
            <a:r>
              <a:rPr lang="ru-RU" sz="2000" dirty="0" err="1">
                <a:latin typeface="Times New Roman" panose="02020603050405020304" pitchFamily="18" charset="0"/>
                <a:cs typeface="Times New Roman" panose="02020603050405020304" pitchFamily="18" charset="0"/>
              </a:rPr>
              <a:t>здоров’я</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краси</a:t>
            </a:r>
            <a:r>
              <a:rPr lang="ru-RU" sz="2000" dirty="0">
                <a:latin typeface="Times New Roman" panose="02020603050405020304" pitchFamily="18" charset="0"/>
                <a:cs typeface="Times New Roman" panose="02020603050405020304" pitchFamily="18" charset="0"/>
              </a:rPr>
              <a:t>.</a:t>
            </a:r>
          </a:p>
          <a:p>
            <a:endParaRPr lang="ru-RU" sz="2000" dirty="0">
              <a:latin typeface="Times New Roman" panose="02020603050405020304" pitchFamily="18" charset="0"/>
              <a:cs typeface="Times New Roman" panose="02020603050405020304" pitchFamily="18" charset="0"/>
            </a:endParaRPr>
          </a:p>
          <a:p>
            <a:r>
              <a:rPr lang="ru-RU" sz="2000" dirty="0" err="1" smtClean="0">
                <a:latin typeface="Times New Roman" panose="02020603050405020304" pitchFamily="18" charset="0"/>
                <a:cs typeface="Times New Roman" panose="02020603050405020304" pitchFamily="18" charset="0"/>
              </a:rPr>
              <a:t>Відомо</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про методику </a:t>
            </a:r>
            <a:r>
              <a:rPr lang="ru-RU" sz="2000" dirty="0" err="1">
                <a:latin typeface="Times New Roman" panose="02020603050405020304" pitchFamily="18" charset="0"/>
                <a:cs typeface="Times New Roman" panose="02020603050405020304" pitchFamily="18" charset="0"/>
              </a:rPr>
              <a:t>лікування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нервової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системи</a:t>
            </a:r>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допомогою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бджіл</a:t>
            </a:r>
            <a:r>
              <a:rPr lang="ru-RU" sz="2000" dirty="0">
                <a:latin typeface="Times New Roman" panose="02020603050405020304" pitchFamily="18" charset="0"/>
                <a:cs typeface="Times New Roman" panose="02020603050405020304" pitchFamily="18" charset="0"/>
              </a:rPr>
              <a:t>. Людина, </a:t>
            </a:r>
            <a:r>
              <a:rPr lang="ru-RU" sz="2000" dirty="0" err="1">
                <a:latin typeface="Times New Roman" panose="02020603050405020304" pitchFamily="18" charset="0"/>
                <a:cs typeface="Times New Roman" panose="02020603050405020304" pitchFamily="18" charset="0"/>
              </a:rPr>
              <a:t>потрапляючи</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потужне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електромагнітне</a:t>
            </a:r>
            <a:r>
              <a:rPr lang="ru-RU" sz="2000" dirty="0">
                <a:latin typeface="Times New Roman" panose="02020603050405020304" pitchFamily="18" charset="0"/>
                <a:cs typeface="Times New Roman" panose="02020603050405020304" pitchFamily="18" charset="0"/>
              </a:rPr>
              <a:t> поле </a:t>
            </a:r>
            <a:r>
              <a:rPr lang="ru-RU" sz="2000" dirty="0" err="1">
                <a:latin typeface="Times New Roman" panose="02020603050405020304" pitchFamily="18" charset="0"/>
                <a:cs typeface="Times New Roman" panose="02020603050405020304" pitchFamily="18" charset="0"/>
              </a:rPr>
              <a:t>бджіл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лікує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нервову</a:t>
            </a:r>
            <a:r>
              <a:rPr lang="ru-RU" sz="2000" dirty="0">
                <a:latin typeface="Times New Roman" panose="02020603050405020304" pitchFamily="18" charset="0"/>
                <a:cs typeface="Times New Roman" panose="02020603050405020304" pitchFamily="18" charset="0"/>
              </a:rPr>
              <a:t>  систему.</a:t>
            </a: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3074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5385ADD-1C55-491E-ACA4-CB927D9A6137}"/>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 xmlns:a16="http://schemas.microsoft.com/office/drawing/2014/main" id="{FFA9BAFB-AB6A-4A1F-AFDF-7941247EBFA7}"/>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 xmlns:a16="http://schemas.microsoft.com/office/drawing/2014/main" id="{FD63ACFA-1F99-475C-9552-0E1655F66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87"/>
            <a:ext cx="12192000" cy="6897688"/>
          </a:xfrm>
          <a:prstGeom prst="rect">
            <a:avLst/>
          </a:prstGeom>
        </p:spPr>
      </p:pic>
      <p:sp>
        <p:nvSpPr>
          <p:cNvPr id="4" name="TextBox 3">
            <a:extLst>
              <a:ext uri="{FF2B5EF4-FFF2-40B4-BE49-F238E27FC236}">
                <a16:creationId xmlns="" xmlns:a16="http://schemas.microsoft.com/office/drawing/2014/main" id="{C57A1714-5782-4838-A8C7-CCBD37250F61}"/>
              </a:ext>
            </a:extLst>
          </p:cNvPr>
          <p:cNvSpPr txBox="1"/>
          <p:nvPr/>
        </p:nvSpPr>
        <p:spPr>
          <a:xfrm>
            <a:off x="309489" y="291366"/>
            <a:ext cx="11113477" cy="830997"/>
          </a:xfrm>
          <a:prstGeom prst="rect">
            <a:avLst/>
          </a:prstGeom>
          <a:noFill/>
        </p:spPr>
        <p:txBody>
          <a:bodyPr wrap="square" rtlCol="0">
            <a:spAutoFit/>
          </a:bodyPr>
          <a:lstStyle/>
          <a:p>
            <a:endParaRPr lang="ru-RU" sz="2000">
              <a:latin typeface="Times New Roman" panose="02020603050405020304" pitchFamily="18" charset="0"/>
              <a:cs typeface="Times New Roman" panose="02020603050405020304" pitchFamily="18" charset="0"/>
            </a:endParaRPr>
          </a:p>
          <a:p>
            <a:endParaRPr lang="ru-RU" sz="280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 xmlns:a16="http://schemas.microsoft.com/office/drawing/2014/main" id="{78A3068B-91C4-4CD8-9C91-3616EF95BC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965" y="353962"/>
            <a:ext cx="5054991" cy="4060844"/>
          </a:xfrm>
          <a:prstGeom prst="rect">
            <a:avLst/>
          </a:prstGeom>
        </p:spPr>
      </p:pic>
      <p:pic>
        <p:nvPicPr>
          <p:cNvPr id="9" name="Рисунок 8">
            <a:extLst>
              <a:ext uri="{FF2B5EF4-FFF2-40B4-BE49-F238E27FC236}">
                <a16:creationId xmlns="" xmlns:a16="http://schemas.microsoft.com/office/drawing/2014/main" id="{A416A519-ED70-4B9A-8C8A-FECE9D485E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9956" y="2316162"/>
            <a:ext cx="5303521" cy="4066033"/>
          </a:xfrm>
          <a:prstGeom prst="rect">
            <a:avLst/>
          </a:prstGeom>
        </p:spPr>
      </p:pic>
    </p:spTree>
    <p:extLst>
      <p:ext uri="{BB962C8B-B14F-4D97-AF65-F5344CB8AC3E}">
        <p14:creationId xmlns:p14="http://schemas.microsoft.com/office/powerpoint/2010/main" val="1323038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5385ADD-1C55-491E-ACA4-CB927D9A6137}"/>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 xmlns:a16="http://schemas.microsoft.com/office/drawing/2014/main" id="{FFA9BAFB-AB6A-4A1F-AFDF-7941247EBFA7}"/>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 xmlns:a16="http://schemas.microsoft.com/office/drawing/2014/main" id="{FD63ACFA-1F99-475C-9552-0E1655F66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87"/>
            <a:ext cx="12192000" cy="6897688"/>
          </a:xfrm>
          <a:prstGeom prst="rect">
            <a:avLst/>
          </a:prstGeom>
        </p:spPr>
      </p:pic>
      <p:sp>
        <p:nvSpPr>
          <p:cNvPr id="4" name="TextBox 3">
            <a:extLst>
              <a:ext uri="{FF2B5EF4-FFF2-40B4-BE49-F238E27FC236}">
                <a16:creationId xmlns="" xmlns:a16="http://schemas.microsoft.com/office/drawing/2014/main" id="{1E40AD01-1F59-42F7-BE23-8C86E1BC68E2}"/>
              </a:ext>
            </a:extLst>
          </p:cNvPr>
          <p:cNvSpPr txBox="1"/>
          <p:nvPr/>
        </p:nvSpPr>
        <p:spPr>
          <a:xfrm>
            <a:off x="196948" y="253218"/>
            <a:ext cx="11605846" cy="3477875"/>
          </a:xfrm>
          <a:prstGeom prst="rect">
            <a:avLst/>
          </a:prstGeom>
          <a:noFill/>
        </p:spPr>
        <p:txBody>
          <a:bodyPr wrap="square" rtlCol="0">
            <a:spAutoFit/>
          </a:bodyPr>
          <a:lstStyle/>
          <a:p>
            <a:r>
              <a:rPr lang="ru-RU" sz="2000" b="1" i="1" u="sng">
                <a:latin typeface="Times New Roman" panose="02020603050405020304" pitchFamily="18" charset="0"/>
                <a:cs typeface="Times New Roman" panose="02020603050405020304" pitchFamily="18" charset="0"/>
              </a:rPr>
              <a:t>Вплив магнітного поля на риб</a:t>
            </a:r>
          </a:p>
          <a:p>
            <a:endParaRPr lang="ru-RU" sz="2000">
              <a:latin typeface="Times New Roman" panose="02020603050405020304" pitchFamily="18" charset="0"/>
              <a:cs typeface="Times New Roman" panose="02020603050405020304" pitchFamily="18" charset="0"/>
            </a:endParaRPr>
          </a:p>
          <a:p>
            <a:r>
              <a:rPr lang="ru-RU" sz="2000">
                <a:latin typeface="Times New Roman" panose="02020603050405020304" pitchFamily="18" charset="0"/>
                <a:cs typeface="Times New Roman" panose="02020603050405020304" pitchFamily="18" charset="0"/>
              </a:rPr>
              <a:t>Що знають і говорять вчені про вплив магнетизму на риб? В організмі живих істот (і риб в тому числі) виявлені ланцюжки магнетитових кристалів, за допомогою яких можна орієнтуватися в просторі по магнітному полю Землі. Повідомлялося також, що в бічній лінії риб виявлені рідинні утворення, що містять групи специфічних іонів, які також, мабуть, можуть грати роль компаса.</a:t>
            </a:r>
          </a:p>
          <a:p>
            <a:r>
              <a:rPr lang="ru-RU" sz="2000">
                <a:latin typeface="Times New Roman" panose="02020603050405020304" pitchFamily="18" charset="0"/>
                <a:cs typeface="Times New Roman" panose="02020603050405020304" pitchFamily="18" charset="0"/>
              </a:rPr>
              <a:t>Кажуть про можливий вплив магнітного поля на циркуляцію крові в серцево-судинній системі. При наявності магнітного поля в рухомій крові утворюються електричні струми, які вступаючи у взаємодію з магнітним полем, уповільнюють або прискорюють рух крові. Встановлено, що магнітне поле впливає також на багато біохімічних процесів в організмі. Віявлені припустимі рівні впливи магнітного поля на живі організмі. Риби такоже реагують на мінліве або постійне магнітне поле.</a:t>
            </a:r>
          </a:p>
        </p:txBody>
      </p:sp>
    </p:spTree>
    <p:extLst>
      <p:ext uri="{BB962C8B-B14F-4D97-AF65-F5344CB8AC3E}">
        <p14:creationId xmlns:p14="http://schemas.microsoft.com/office/powerpoint/2010/main" val="125404914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1394</Words>
  <Application>Microsoft Office PowerPoint</Application>
  <PresentationFormat>Широкий екран</PresentationFormat>
  <Paragraphs>51</Paragraphs>
  <Slides>18</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18</vt:i4>
      </vt:variant>
    </vt:vector>
  </HeadingPairs>
  <TitlesOfParts>
    <vt:vector size="23" baseType="lpstr">
      <vt:lpstr>Arial</vt:lpstr>
      <vt:lpstr>Calibri</vt:lpstr>
      <vt:lpstr>Calibri Light</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Завдання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Арина</dc:creator>
  <cp:lastModifiedBy>RePack by Diakov</cp:lastModifiedBy>
  <cp:revision>16</cp:revision>
  <dcterms:created xsi:type="dcterms:W3CDTF">2020-11-15T14:23:02Z</dcterms:created>
  <dcterms:modified xsi:type="dcterms:W3CDTF">2022-05-17T18:40:37Z</dcterms:modified>
</cp:coreProperties>
</file>