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7" r:id="rId8"/>
    <p:sldId id="269" r:id="rId9"/>
    <p:sldId id="271" r:id="rId10"/>
    <p:sldId id="265" r:id="rId11"/>
    <p:sldId id="262" r:id="rId12"/>
    <p:sldId id="275" r:id="rId13"/>
    <p:sldId id="264" r:id="rId14"/>
    <p:sldId id="276" r:id="rId15"/>
    <p:sldId id="268" r:id="rId16"/>
    <p:sldId id="266" r:id="rId17"/>
    <p:sldId id="270" r:id="rId18"/>
    <p:sldId id="272" r:id="rId19"/>
    <p:sldId id="273" r:id="rId20"/>
    <p:sldId id="274" r:id="rId21"/>
    <p:sldId id="277" r:id="rId22"/>
    <p:sldId id="278" r:id="rId2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C33146-B8FA-432B-9395-2BA9DC3DBA5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48891F6-1C4C-491C-8E89-035FFAFA3D7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3146-B8FA-432B-9395-2BA9DC3DBA5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1F6-1C4C-491C-8E89-035FFAFA3D7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3146-B8FA-432B-9395-2BA9DC3DBA5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1F6-1C4C-491C-8E89-035FFAFA3D7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C33146-B8FA-432B-9395-2BA9DC3DBA5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8891F6-1C4C-491C-8E89-035FFAFA3D7B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C33146-B8FA-432B-9395-2BA9DC3DBA5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48891F6-1C4C-491C-8E89-035FFAFA3D7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3146-B8FA-432B-9395-2BA9DC3DBA5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1F6-1C4C-491C-8E89-035FFAFA3D7B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3146-B8FA-432B-9395-2BA9DC3DBA5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1F6-1C4C-491C-8E89-035FFAFA3D7B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C33146-B8FA-432B-9395-2BA9DC3DBA5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8891F6-1C4C-491C-8E89-035FFAFA3D7B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3146-B8FA-432B-9395-2BA9DC3DBA5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91F6-1C4C-491C-8E89-035FFAFA3D7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C33146-B8FA-432B-9395-2BA9DC3DBA5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8891F6-1C4C-491C-8E89-035FFAFA3D7B}" type="slidenum">
              <a:rPr lang="ru-RU" smtClean="0"/>
              <a:t>‹№›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C33146-B8FA-432B-9395-2BA9DC3DBA5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8891F6-1C4C-491C-8E89-035FFAFA3D7B}" type="slidenum">
              <a:rPr lang="ru-RU" smtClean="0"/>
              <a:t>‹№›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C33146-B8FA-432B-9395-2BA9DC3DBA5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48891F6-1C4C-491C-8E89-035FFAFA3D7B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ce.hobby.ru/projects/proton_m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0070C0"/>
                </a:solidFill>
              </a:rPr>
              <a:t>Внесок українських вчених у розвиток космонавтики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B0F0"/>
                </a:solidFill>
              </a:rPr>
              <a:t>Фізика 9 клас 22.04.2022р</a:t>
            </a:r>
            <a:r>
              <a:rPr lang="uk-UA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7195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D:\Уроки фізики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3601"/>
            <a:ext cx="6984775" cy="600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684076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2224"/>
            <a:ext cx="4896544" cy="6524625"/>
          </a:xfrm>
        </p:spPr>
      </p:pic>
    </p:spTree>
    <p:extLst>
      <p:ext uri="{BB962C8B-B14F-4D97-AF65-F5344CB8AC3E}">
        <p14:creationId xmlns:p14="http://schemas.microsoft.com/office/powerpoint/2010/main" val="31024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Уроки фізики\nastol.com.ua-16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Уроки фізики\1447199458_an-225-bur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019175"/>
            <a:ext cx="72390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Корольов </a:t>
            </a:r>
            <a:r>
              <a:rPr lang="uk-UA" dirty="0"/>
              <a:t>С</a:t>
            </a:r>
            <a:r>
              <a:rPr lang="uk-UA" dirty="0" smtClean="0"/>
              <a:t>ергій Павлович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2664296" cy="310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1052736"/>
            <a:ext cx="5004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 1907-1966 рр.</a:t>
            </a:r>
            <a:endParaRPr lang="ru-RU" sz="2000" dirty="0"/>
          </a:p>
          <a:p>
            <a:r>
              <a:rPr lang="uk-UA" sz="2000" dirty="0"/>
              <a:t>З ім’ям Сергія Павловича Корольова пов’язано відкриття ери освоєння людством космічного простору, він – засновник практичної  космонавтики, тому існує  мала планета і кратер на Місяці, названі  на честь </a:t>
            </a:r>
            <a:r>
              <a:rPr lang="uk-UA" sz="2000" dirty="0" smtClean="0"/>
              <a:t>нього.</a:t>
            </a:r>
          </a:p>
          <a:p>
            <a:endParaRPr lang="uk-UA" sz="2000" dirty="0"/>
          </a:p>
          <a:p>
            <a:endParaRPr lang="ru-RU" sz="2000" dirty="0"/>
          </a:p>
          <a:p>
            <a:r>
              <a:rPr lang="uk-UA" sz="3600" i="1" u="sng" dirty="0" err="1"/>
              <a:t>„Просто</a:t>
            </a:r>
            <a:r>
              <a:rPr lang="uk-UA" sz="3600" i="1" u="sng" dirty="0"/>
              <a:t> жити ─ не можна; жити треба захоплено!” </a:t>
            </a:r>
            <a:endParaRPr lang="ru-RU" sz="3600" i="1" u="sng" dirty="0"/>
          </a:p>
        </p:txBody>
      </p:sp>
    </p:spTree>
    <p:extLst>
      <p:ext uri="{BB962C8B-B14F-4D97-AF65-F5344CB8AC3E}">
        <p14:creationId xmlns:p14="http://schemas.microsoft.com/office/powerpoint/2010/main" val="28218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573016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uk-UA" sz="2400" dirty="0" smtClean="0"/>
              <a:t>Найвидатніший конструктор ракетно-космічних систем, які забезпечили дослідження космічного простору, а саме:першого штучного супутника, запущеного під його керівництвом 4 жовтня 1957 року,який поклав початок космічної ери; наступних супутників, які ознаменували початок нової епохи у вивченні фізичних властивостей космічного простору. </a:t>
            </a:r>
            <a:endParaRPr lang="uk-UA" sz="2400" dirty="0"/>
          </a:p>
        </p:txBody>
      </p:sp>
      <p:pic>
        <p:nvPicPr>
          <p:cNvPr id="3074" name="Picture 2" descr="D:\Уроки фізики\король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9075"/>
            <a:ext cx="48768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9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80278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uk-UA" dirty="0" smtClean="0"/>
              <a:t>Михайло Кузьмич Янгель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644007" y="836712"/>
            <a:ext cx="3617221" cy="5421216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1911р.-1971 р.</a:t>
            </a:r>
            <a:endParaRPr lang="uk-UA" dirty="0" smtClean="0"/>
          </a:p>
          <a:p>
            <a:r>
              <a:rPr lang="uk-UA" dirty="0"/>
              <a:t>учений, конструктор в області ракетно-космічної техніки, академік АН| </a:t>
            </a:r>
            <a:endParaRPr lang="uk-UA" dirty="0" smtClean="0"/>
          </a:p>
          <a:p>
            <a:r>
              <a:rPr lang="uk-UA" dirty="0"/>
              <a:t>очолював дніпропетровське </a:t>
            </a:r>
            <a:r>
              <a:rPr lang="uk-UA" dirty="0" smtClean="0"/>
              <a:t>КБ-586, </a:t>
            </a:r>
            <a:r>
              <a:rPr lang="uk-UA" dirty="0"/>
              <a:t>яке розробило ракети середньої дальності </a:t>
            </a:r>
            <a:r>
              <a:rPr lang="uk-UA" dirty="0" smtClean="0"/>
              <a:t>Р-12 </a:t>
            </a:r>
            <a:r>
              <a:rPr lang="uk-UA" dirty="0"/>
              <a:t>і </a:t>
            </a:r>
            <a:r>
              <a:rPr lang="uk-UA" dirty="0" smtClean="0"/>
              <a:t>Р-14, </a:t>
            </a:r>
            <a:r>
              <a:rPr lang="uk-UA" dirty="0"/>
              <a:t>прийняті на озброєння Радянської армії. У 1959-1960 була під керівництвом Янгеля створена міжконтинентальна ракета </a:t>
            </a:r>
            <a:r>
              <a:rPr lang="uk-UA" dirty="0" smtClean="0"/>
              <a:t>Р-16.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0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Челомей</a:t>
            </a:r>
            <a:r>
              <a:rPr lang="uk-UA" dirty="0" smtClean="0"/>
              <a:t> Володимир Миколайович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628800"/>
            <a:ext cx="273630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563888" y="1412776"/>
            <a:ext cx="4536504" cy="518457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1914-1984 рр.</a:t>
            </a:r>
          </a:p>
          <a:p>
            <a:r>
              <a:rPr lang="uk-UA" dirty="0"/>
              <a:t>створений пульсуючий повітряно-реактивний двигун (1942); цей двигун встановлювався на </a:t>
            </a:r>
            <a:r>
              <a:rPr lang="uk-UA" dirty="0" smtClean="0"/>
              <a:t>ряд літальних </a:t>
            </a:r>
            <a:r>
              <a:rPr lang="uk-UA" dirty="0"/>
              <a:t>апаратів, зокрема конструкції </a:t>
            </a:r>
            <a:r>
              <a:rPr lang="uk-UA" dirty="0" err="1"/>
              <a:t>Челомея</a:t>
            </a:r>
            <a:r>
              <a:rPr lang="uk-UA" dirty="0"/>
              <a:t>, а також на </a:t>
            </a:r>
            <a:r>
              <a:rPr lang="uk-UA" dirty="0" smtClean="0"/>
              <a:t>літаки.</a:t>
            </a:r>
          </a:p>
          <a:p>
            <a:r>
              <a:rPr lang="uk-UA" dirty="0"/>
              <a:t>Під керівництвом </a:t>
            </a:r>
            <a:r>
              <a:rPr lang="uk-UA" dirty="0" err="1"/>
              <a:t>Челомея</a:t>
            </a:r>
            <a:r>
              <a:rPr lang="uk-UA" dirty="0"/>
              <a:t> розроблені </a:t>
            </a:r>
            <a:r>
              <a:rPr lang="uk-UA" dirty="0">
                <a:hlinkClick r:id="rId3"/>
              </a:rPr>
              <a:t>РН «Протон»</a:t>
            </a:r>
            <a:r>
              <a:rPr lang="uk-UA" dirty="0"/>
              <a:t> і ШСЗ| «Протон», ШСЗ| «Політ», «Космос-1267» і ін., орбітальні станції «Салют-3 -5».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uk-UA" dirty="0" smtClean="0"/>
              <a:t>Глушко Валентин Петрович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270248" y="908720"/>
            <a:ext cx="3830144" cy="561662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1908-1989 </a:t>
            </a:r>
            <a:r>
              <a:rPr lang="uk-UA" dirty="0" err="1" smtClean="0"/>
              <a:t>рр</a:t>
            </a:r>
            <a:endParaRPr lang="uk-UA" dirty="0" smtClean="0"/>
          </a:p>
          <a:p>
            <a:r>
              <a:rPr lang="uk-UA" dirty="0"/>
              <a:t>один з піонерів ракетно-космічної техніки; основоположник вітчизняного рідинного ракетного </a:t>
            </a:r>
            <a:r>
              <a:rPr lang="uk-UA" dirty="0" err="1" smtClean="0"/>
              <a:t>двигунобудування</a:t>
            </a:r>
            <a:r>
              <a:rPr lang="uk-UA" dirty="0" smtClean="0"/>
              <a:t>; </a:t>
            </a:r>
            <a:r>
              <a:rPr lang="uk-UA" dirty="0"/>
              <a:t>генеральний конструктор багаторазового ракетно-космічного комплексу «Енергія-Буран</a:t>
            </a:r>
            <a:r>
              <a:rPr lang="uk-UA" dirty="0" smtClean="0"/>
              <a:t>», </a:t>
            </a:r>
            <a:r>
              <a:rPr lang="uk-UA" dirty="0"/>
              <a:t>академік Академії Наук СРСР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5283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428909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3. « </a:t>
            </a:r>
            <a:r>
              <a:rPr lang="uk-UA" b="1" dirty="0"/>
              <a:t>Українські космонавти»</a:t>
            </a:r>
            <a:r>
              <a:rPr lang="ru-RU" b="1" dirty="0"/>
              <a:t/>
            </a:r>
            <a:br>
              <a:rPr lang="ru-RU" b="1" dirty="0"/>
            </a:br>
            <a:r>
              <a:rPr lang="uk-UA" dirty="0"/>
              <a:t>Валентин Васильович Бондаренко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506916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Серед  космонавтів українців було багато. Так і не розгорівшись, згасла зірка, яка вела дорогою  в космічні далі ще одного </a:t>
            </a:r>
            <a:r>
              <a:rPr lang="uk-UA" dirty="0" smtClean="0"/>
              <a:t>українця </a:t>
            </a:r>
          </a:p>
          <a:p>
            <a:r>
              <a:rPr lang="uk-UA" dirty="0"/>
              <a:t>першим у космос повинен був летіти не   </a:t>
            </a:r>
            <a:r>
              <a:rPr lang="uk-UA" dirty="0" smtClean="0"/>
              <a:t>Ю</a:t>
            </a:r>
            <a:r>
              <a:rPr lang="uk-UA" dirty="0"/>
              <a:t>. Гагарін, а саме він, Валентин Бондаренко. Та не судилося.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02433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3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Девіз уроку: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i="1" dirty="0" smtClean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sz="2800" i="1" dirty="0" smtClean="0"/>
              <a:t>«У погоні за світлом і знаннями людство спочатку боязко вигляне за атмосферу, а потім завоює собі весь навколосонячний простір»   </a:t>
            </a:r>
          </a:p>
          <a:p>
            <a:pPr marL="0" indent="0">
              <a:buNone/>
            </a:pPr>
            <a:endParaRPr lang="uk-UA" sz="2800" i="1" dirty="0" smtClean="0"/>
          </a:p>
          <a:p>
            <a:pPr marL="0" indent="0">
              <a:buNone/>
            </a:pPr>
            <a:r>
              <a:rPr lang="uk-UA" sz="2800" i="1" dirty="0"/>
              <a:t> </a:t>
            </a:r>
            <a:r>
              <a:rPr lang="uk-UA" sz="2800" i="1" dirty="0" smtClean="0"/>
              <a:t>                               К. Е.      Ціолковський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0437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uk-UA" dirty="0" smtClean="0"/>
              <a:t>Каденюк </a:t>
            </a:r>
            <a:r>
              <a:rPr lang="uk-UA" dirty="0"/>
              <a:t>Л</a:t>
            </a:r>
            <a:r>
              <a:rPr lang="uk-UA" dirty="0" smtClean="0"/>
              <a:t>еонід </a:t>
            </a:r>
            <a:r>
              <a:rPr lang="uk-UA" dirty="0" err="1" smtClean="0"/>
              <a:t>Констянтинович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908720"/>
            <a:ext cx="3657600" cy="526348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28 січня </a:t>
            </a:r>
            <a:r>
              <a:rPr lang="uk-UA" dirty="0" smtClean="0"/>
              <a:t>1951р, </a:t>
            </a:r>
          </a:p>
          <a:p>
            <a:r>
              <a:rPr lang="ru-RU" dirty="0"/>
              <a:t>Герой </a:t>
            </a:r>
            <a:r>
              <a:rPr lang="uk-UA" dirty="0" smtClean="0"/>
              <a:t>України</a:t>
            </a:r>
            <a:r>
              <a:rPr lang="ru-RU" dirty="0" smtClean="0"/>
              <a:t>, </a:t>
            </a:r>
            <a:r>
              <a:rPr lang="ru-RU" dirty="0"/>
              <a:t>Перший космонавт </a:t>
            </a:r>
            <a:r>
              <a:rPr lang="ru-RU" dirty="0" err="1"/>
              <a:t>незалежної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народний</a:t>
            </a:r>
            <a:r>
              <a:rPr lang="ru-RU" dirty="0"/>
              <a:t> депутат </a:t>
            </a:r>
            <a:r>
              <a:rPr lang="ru-RU" dirty="0" err="1"/>
              <a:t>України</a:t>
            </a:r>
            <a:r>
              <a:rPr lang="ru-RU" dirty="0"/>
              <a:t> 4-го </a:t>
            </a:r>
            <a:r>
              <a:rPr lang="ru-RU" dirty="0" err="1"/>
              <a:t>скликання</a:t>
            </a:r>
            <a:r>
              <a:rPr lang="ru-RU" dirty="0"/>
              <a:t>. З 19 листопада по 4 </a:t>
            </a:r>
            <a:r>
              <a:rPr lang="ru-RU" dirty="0" err="1"/>
              <a:t>грудня</a:t>
            </a:r>
            <a:r>
              <a:rPr lang="ru-RU" dirty="0"/>
              <a:t> 1997 року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екіпажу</a:t>
            </a:r>
            <a:r>
              <a:rPr lang="ru-RU" dirty="0"/>
              <a:t> </a:t>
            </a:r>
            <a:r>
              <a:rPr lang="ru-RU" dirty="0" err="1"/>
              <a:t>здійснив</a:t>
            </a:r>
            <a:r>
              <a:rPr lang="ru-RU" dirty="0"/>
              <a:t> </a:t>
            </a:r>
            <a:r>
              <a:rPr lang="ru-RU" dirty="0" err="1"/>
              <a:t>політ</a:t>
            </a:r>
            <a:r>
              <a:rPr lang="ru-RU" dirty="0"/>
              <a:t> на </a:t>
            </a:r>
            <a:r>
              <a:rPr lang="ru-RU" dirty="0" err="1"/>
              <a:t>кораблі</a:t>
            </a:r>
            <a:r>
              <a:rPr lang="ru-RU" dirty="0"/>
              <a:t> </a:t>
            </a:r>
            <a:r>
              <a:rPr lang="ru-RU" dirty="0" err="1"/>
              <a:t>багаторазового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uk-UA" dirty="0"/>
              <a:t>«</a:t>
            </a:r>
            <a:r>
              <a:rPr lang="ru-RU" dirty="0" err="1"/>
              <a:t>Колумбія</a:t>
            </a:r>
            <a:r>
              <a:rPr lang="uk-UA" dirty="0"/>
              <a:t>»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67240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7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 </a:t>
            </a:r>
            <a:endParaRPr lang="uk-UA" sz="2000" dirty="0" smtClean="0"/>
          </a:p>
          <a:p>
            <a:r>
              <a:rPr lang="uk-UA" sz="2000" dirty="0" smtClean="0"/>
              <a:t>Україна </a:t>
            </a:r>
            <a:r>
              <a:rPr lang="uk-UA" sz="2000" dirty="0"/>
              <a:t>нині є однією з космічних держав і бере участь більш ніж у 100 міжнародних космічних проектах. Починаючи з 1990 р., Україна є членом комітету ООН з мирного освоєння космічного простору. В Україні створено Національне космічне агентство (1992 р), прийнято дві загальнонаціональні програми і реалізується третя.</a:t>
            </a:r>
            <a:endParaRPr lang="ru-RU" sz="2000" dirty="0"/>
          </a:p>
          <a:p>
            <a:r>
              <a:rPr lang="uk-UA" sz="2000" dirty="0"/>
              <a:t>Освоєння космічного простору – величезне надбання світової спільноти. Приємно, що в цій історії є й українські сторінки, які ми сьогодні перегорнули. </a:t>
            </a:r>
            <a:endParaRPr lang="ru-RU" sz="2000" dirty="0"/>
          </a:p>
          <a:p>
            <a:r>
              <a:rPr lang="uk-UA" sz="2000" dirty="0"/>
              <a:t>Отже, наш «космічний дім» – Земля – оберігає чимало таємниць. Пізнання їх відкриває перед людиною неабиякі перспективи, заманливі можливості. </a:t>
            </a:r>
            <a:r>
              <a:rPr lang="uk-UA" sz="2000" dirty="0" smtClean="0"/>
              <a:t>Земля </a:t>
            </a:r>
            <a:r>
              <a:rPr lang="uk-UA" sz="2000" dirty="0"/>
              <a:t>і космос пов’язані. Чим більше буде космічних досліджень,  тим краще будуть вирішуватися земні проблеми.</a:t>
            </a:r>
            <a:endParaRPr lang="ru-RU" sz="2000" dirty="0"/>
          </a:p>
          <a:p>
            <a:r>
              <a:rPr lang="uk-UA" sz="2000" b="1" dirty="0"/>
              <a:t>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952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Домашнє завдання </a:t>
            </a: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Доповніть презентацію іншими матеріалами , взятими із додаткових джерел</a:t>
            </a:r>
          </a:p>
          <a:p>
            <a:r>
              <a:rPr lang="uk-UA" dirty="0" smtClean="0"/>
              <a:t>Знайдіть відомості про американську </a:t>
            </a:r>
            <a:r>
              <a:rPr lang="uk-UA" dirty="0" err="1" smtClean="0"/>
              <a:t>астронавтку</a:t>
            </a:r>
            <a:r>
              <a:rPr lang="uk-UA" dirty="0" smtClean="0"/>
              <a:t> українського </a:t>
            </a:r>
            <a:r>
              <a:rPr lang="uk-UA" dirty="0" err="1" smtClean="0"/>
              <a:t>походженя</a:t>
            </a:r>
            <a:endParaRPr lang="uk-UA" dirty="0" smtClean="0"/>
          </a:p>
          <a:p>
            <a:pPr marL="0" indent="0">
              <a:buNone/>
            </a:pPr>
            <a:r>
              <a:rPr lang="uk-UA" smtClean="0"/>
              <a:t>   Гайді</a:t>
            </a:r>
            <a:r>
              <a:rPr lang="uk-UA" dirty="0" smtClean="0"/>
              <a:t> </a:t>
            </a:r>
            <a:r>
              <a:rPr lang="uk-UA" dirty="0" err="1" smtClean="0"/>
              <a:t>Стефанишин</a:t>
            </a:r>
            <a:r>
              <a:rPr lang="uk-UA" dirty="0" smtClean="0"/>
              <a:t> -</a:t>
            </a:r>
            <a:r>
              <a:rPr lang="uk-UA" dirty="0" err="1" smtClean="0"/>
              <a:t>Пайпфер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06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87375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 </a:t>
            </a:r>
            <a:r>
              <a:rPr lang="uk-UA" dirty="0"/>
              <a:t>Запитання: «Що там, за горизонтом?» – ніколи не давало людям спо­кою. Намагаючись вирішити його, людина не шукає матеріальних благ, нею керує невідома сила цікавості, прагнення до пізнання невідомого.</a:t>
            </a:r>
            <a:endParaRPr lang="ru-RU" dirty="0"/>
          </a:p>
          <a:p>
            <a:r>
              <a:rPr lang="uk-UA" dirty="0"/>
              <a:t>Космонавтика – це одна з тих галузей науки і техніки, куди мо­жуть безмежно вкладатися людські знання. Подальший розвиток кос­монавтики приведе до злету інтелектуальної й матеріальної могут­ності людства.</a:t>
            </a:r>
            <a:endParaRPr lang="ru-RU" dirty="0"/>
          </a:p>
          <a:p>
            <a:r>
              <a:rPr lang="uk-UA" dirty="0"/>
              <a:t>Свій внесок у розвиток космічних досліджень зробили вчені різних країн і народів. Сьогодні слово про українців – вчених-теоретиків,  творців ракетно-кос­мічної техніки, космонавтів.</a:t>
            </a:r>
            <a:endParaRPr lang="ru-RU" dirty="0"/>
          </a:p>
          <a:p>
            <a:r>
              <a:rPr lang="uk-UA" dirty="0"/>
              <a:t>Сьогодні на нашому уроці ми коротко познайомимося із етапами розвитку ракетної техніки (1 група), українськими винахідниками </a:t>
            </a:r>
            <a:r>
              <a:rPr lang="uk-UA" dirty="0" smtClean="0"/>
              <a:t>та </a:t>
            </a:r>
            <a:r>
              <a:rPr lang="uk-UA" dirty="0"/>
              <a:t>конструкторами ракетної </a:t>
            </a:r>
            <a:r>
              <a:rPr lang="uk-UA" dirty="0" smtClean="0"/>
              <a:t>техніки(2 </a:t>
            </a:r>
            <a:r>
              <a:rPr lang="uk-UA" dirty="0"/>
              <a:t>група), космонавтами, які народилися на Україні і прославили її </a:t>
            </a:r>
            <a:r>
              <a:rPr lang="uk-UA" dirty="0" smtClean="0"/>
              <a:t>(3 </a:t>
            </a:r>
            <a:r>
              <a:rPr lang="uk-UA" dirty="0"/>
              <a:t>група).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4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1. «Розвиток ракетної техніки»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 1779-1838 </a:t>
            </a:r>
            <a:r>
              <a:rPr lang="uk-UA" dirty="0" err="1" smtClean="0"/>
              <a:t>рр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З</a:t>
            </a:r>
            <a:r>
              <a:rPr lang="uk-UA" dirty="0" smtClean="0"/>
              <a:t>ахоплюється </a:t>
            </a:r>
            <a:r>
              <a:rPr lang="uk-UA" dirty="0"/>
              <a:t>конструюван­ням бойових ракет, вкладаючи в цю справу свої кошти. Вийшовши у відставку, </a:t>
            </a:r>
            <a:r>
              <a:rPr lang="uk-UA" dirty="0" err="1"/>
              <a:t>Засядько</a:t>
            </a:r>
            <a:r>
              <a:rPr lang="uk-UA" dirty="0"/>
              <a:t> понад два роки займається експериментами і до­сягає успіху, сконструювавши перші зразки запалювальних і гранатних ракет трьох калібрів, а також спеціальну установку для їх запуску.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837989" cy="43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6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3460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Костянтин </a:t>
            </a:r>
            <a:r>
              <a:rPr lang="uk-UA" dirty="0" err="1" smtClean="0"/>
              <a:t>Костянтинов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563888" y="620688"/>
            <a:ext cx="4824536" cy="5551512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1818 -1871 </a:t>
            </a:r>
            <a:r>
              <a:rPr lang="uk-UA" dirty="0" err="1" smtClean="0"/>
              <a:t>рр</a:t>
            </a:r>
            <a:endParaRPr lang="uk-UA" dirty="0" smtClean="0"/>
          </a:p>
          <a:p>
            <a:r>
              <a:rPr lang="uk-UA" dirty="0"/>
              <a:t>В</a:t>
            </a:r>
            <a:r>
              <a:rPr lang="uk-UA" dirty="0" smtClean="0"/>
              <a:t>инайшов </a:t>
            </a:r>
            <a:r>
              <a:rPr lang="uk-UA" dirty="0"/>
              <a:t>балістичний прилад і циліндр для навісної стрільби з </a:t>
            </a:r>
            <a:r>
              <a:rPr lang="uk-UA" dirty="0" err="1"/>
              <a:t>гладкоствольних</a:t>
            </a:r>
            <a:r>
              <a:rPr lang="uk-UA" dirty="0"/>
              <a:t> гармат, який давав змогу визначити швидкість польоту артилерійського снаряда в будь-якій точці траєк­торії. Через три роки він побудував ракетний балістичний маятник, за допомогою якого можна було встановити закон зміни рухомої сили ракети залежно від часу. Крім того, за допомогою цього приладу </a:t>
            </a:r>
            <a:r>
              <a:rPr lang="uk-UA" dirty="0" err="1"/>
              <a:t>Константинов</a:t>
            </a:r>
            <a:r>
              <a:rPr lang="uk-UA" dirty="0"/>
              <a:t> визначав вплив форми і конструкції ракети на її балістичні властивості, заклавши таким чином основи розрахунку і проектуван­ня ракет.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021118" cy="397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6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Микола Кибальчич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851920" y="692696"/>
            <a:ext cx="4075928" cy="5479504"/>
          </a:xfrm>
        </p:spPr>
        <p:txBody>
          <a:bodyPr>
            <a:normAutofit/>
          </a:bodyPr>
          <a:lstStyle/>
          <a:p>
            <a:r>
              <a:rPr lang="uk-UA" dirty="0" smtClean="0"/>
              <a:t>1853-1881 </a:t>
            </a:r>
            <a:r>
              <a:rPr lang="uk-UA" dirty="0" err="1" smtClean="0"/>
              <a:t>рр</a:t>
            </a:r>
            <a:endParaRPr lang="uk-UA" dirty="0" smtClean="0"/>
          </a:p>
          <a:p>
            <a:r>
              <a:rPr lang="uk-UA" dirty="0"/>
              <a:t>Р</a:t>
            </a:r>
            <a:r>
              <a:rPr lang="uk-UA" dirty="0" smtClean="0"/>
              <a:t>озробив </a:t>
            </a:r>
            <a:r>
              <a:rPr lang="uk-UA" dirty="0"/>
              <a:t>оригінальний проект пілотованого ракетного літального апарату.</a:t>
            </a:r>
            <a:r>
              <a:rPr lang="uk-UA" b="1" dirty="0"/>
              <a:t> </a:t>
            </a:r>
            <a:r>
              <a:rPr lang="uk-UA" dirty="0"/>
              <a:t>В проекті Кибальчич </a:t>
            </a:r>
            <a:r>
              <a:rPr lang="uk-UA" dirty="0" smtClean="0"/>
              <a:t>розглянув будову порохового </a:t>
            </a:r>
            <a:r>
              <a:rPr lang="uk-UA" dirty="0"/>
              <a:t>реактивного </a:t>
            </a:r>
            <a:r>
              <a:rPr lang="uk-UA" dirty="0" smtClean="0"/>
              <a:t>двигуна, </a:t>
            </a:r>
            <a:r>
              <a:rPr lang="uk-UA" dirty="0"/>
              <a:t>управління польотом шляхом зміни </a:t>
            </a:r>
            <a:r>
              <a:rPr lang="uk-UA" dirty="0" smtClean="0"/>
              <a:t>кута нахилу </a:t>
            </a:r>
            <a:r>
              <a:rPr lang="uk-UA" dirty="0"/>
              <a:t>двигуна, програмний режим горіння, забезпечення стійкості апарату і ін.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2736304" cy="368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Ціолковський Костянтин Едуардович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635896" y="836712"/>
            <a:ext cx="4291952" cy="561662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1857- 1935 </a:t>
            </a:r>
            <a:r>
              <a:rPr lang="uk-UA" dirty="0" err="1" smtClean="0"/>
              <a:t>рр</a:t>
            </a:r>
            <a:endParaRPr lang="uk-UA" dirty="0"/>
          </a:p>
          <a:p>
            <a:r>
              <a:rPr lang="uk-UA" dirty="0" smtClean="0"/>
              <a:t> </a:t>
            </a:r>
            <a:r>
              <a:rPr lang="uk-UA" dirty="0"/>
              <a:t>вчений та дослідник, основоположник сучасної космонавтики.  Праці в області </a:t>
            </a:r>
            <a:r>
              <a:rPr lang="uk-UA" dirty="0" err="1"/>
              <a:t>аеро-</a:t>
            </a:r>
            <a:r>
              <a:rPr lang="uk-UA" dirty="0"/>
              <a:t> та ракетодинаміки, теорії літака та дирижабля. Вперше довів можливість використання ракет для міжпланетних сполучень, вказав  раціональні шляхи розвитку космонавтики та ракетобудування, знайшов ряд важливих інженерних розв’язків конструкцій ракет і рідинного ракетного двигуна. Технічні ідеї Ціолковського знаходять застосування при створенні ракетно-космічної техніки.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16863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5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Кондратюк Юр</a:t>
            </a:r>
            <a:r>
              <a:rPr lang="uk-UA" dirty="0" err="1" smtClean="0"/>
              <a:t>ій</a:t>
            </a:r>
            <a:r>
              <a:rPr lang="uk-UA" dirty="0" smtClean="0"/>
              <a:t> Васильович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491880" y="692696"/>
            <a:ext cx="4435968" cy="5904656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/>
              <a:t> </a:t>
            </a:r>
            <a:r>
              <a:rPr lang="uk-UA" b="1" dirty="0"/>
              <a:t>(Олександр Гнатович </a:t>
            </a:r>
            <a:r>
              <a:rPr lang="uk-UA" b="1" dirty="0" err="1"/>
              <a:t>Шаргей</a:t>
            </a:r>
            <a:r>
              <a:rPr lang="uk-UA" b="1" dirty="0"/>
              <a:t>)</a:t>
            </a:r>
            <a:r>
              <a:rPr lang="uk-UA" dirty="0"/>
              <a:t> </a:t>
            </a:r>
            <a:r>
              <a:rPr lang="uk-UA" dirty="0" smtClean="0"/>
              <a:t>1897-1941рр </a:t>
            </a:r>
          </a:p>
          <a:p>
            <a:r>
              <a:rPr lang="uk-UA" dirty="0"/>
              <a:t>О</a:t>
            </a:r>
            <a:r>
              <a:rPr lang="uk-UA" dirty="0" smtClean="0"/>
              <a:t>дин </a:t>
            </a:r>
            <a:r>
              <a:rPr lang="uk-UA" dirty="0"/>
              <a:t>з піонерів космонавтики. оригінальним методом вивів основне рівняння руху ракети, дав схему і опис 4-ступінчастої ракети на киснево-водневому паливі, камери згорання двигуна з шаховим і іншим розташуванням форсунок </a:t>
            </a:r>
            <a:r>
              <a:rPr lang="uk-UA" dirty="0" err="1"/>
              <a:t>окислювача</a:t>
            </a:r>
            <a:r>
              <a:rPr lang="uk-UA" dirty="0"/>
              <a:t> і пального, </a:t>
            </a:r>
            <a:r>
              <a:rPr lang="uk-UA" dirty="0" err="1"/>
              <a:t>параболоїдального</a:t>
            </a:r>
            <a:r>
              <a:rPr lang="uk-UA" dirty="0"/>
              <a:t> сопла, насоса  для подачі палива, регуляторів, системи управління ракетою від гіроскопів з приводом на поворотну вихідну частину сопла і застосуванням плаваючих гіроскопів для орієнтації.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2655972" cy="417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159" y="5013176"/>
            <a:ext cx="35557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Роботи</a:t>
            </a:r>
            <a:r>
              <a:rPr lang="ru-RU" dirty="0"/>
              <a:t> Кондратюка </a:t>
            </a:r>
            <a:r>
              <a:rPr lang="ru-RU" dirty="0" err="1"/>
              <a:t>використані</a:t>
            </a:r>
            <a:r>
              <a:rPr lang="ru-RU" dirty="0"/>
              <a:t> </a:t>
            </a:r>
            <a:r>
              <a:rPr lang="ru-RU" dirty="0" err="1"/>
              <a:t>американськими</a:t>
            </a:r>
            <a:r>
              <a:rPr lang="ru-RU" dirty="0"/>
              <a:t> астронавтами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польоту</a:t>
            </a:r>
            <a:r>
              <a:rPr lang="ru-RU" dirty="0"/>
              <a:t> </a:t>
            </a:r>
            <a:r>
              <a:rPr lang="ru-RU" dirty="0" err="1"/>
              <a:t>космічного</a:t>
            </a:r>
            <a:r>
              <a:rPr lang="ru-RU" dirty="0"/>
              <a:t> корабля «Аполлон».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2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210146"/>
          </a:xfrm>
        </p:spPr>
        <p:txBody>
          <a:bodyPr>
            <a:normAutofit/>
          </a:bodyPr>
          <a:lstStyle/>
          <a:p>
            <a:r>
              <a:rPr lang="uk-UA" dirty="0" smtClean="0"/>
              <a:t>2. «Українські винахідники та конструктори ракет»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24860"/>
            <a:ext cx="3384376" cy="392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170080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/>
              <a:t>Гліб</a:t>
            </a:r>
            <a:r>
              <a:rPr lang="ru-RU" sz="2400" b="1" dirty="0"/>
              <a:t> </a:t>
            </a:r>
            <a:r>
              <a:rPr lang="ru-RU" sz="2400" b="1" dirty="0" err="1"/>
              <a:t>Євгенович</a:t>
            </a:r>
            <a:r>
              <a:rPr lang="ru-RU" sz="2400" b="1" dirty="0"/>
              <a:t> </a:t>
            </a:r>
            <a:r>
              <a:rPr lang="ru-RU" sz="2400" b="1" dirty="0" err="1"/>
              <a:t>Лозино-Лозинський</a:t>
            </a:r>
            <a:r>
              <a:rPr lang="ru-RU" sz="2400" b="1" dirty="0"/>
              <a:t> — </a:t>
            </a:r>
            <a:r>
              <a:rPr lang="ru-RU" sz="2400" b="1" dirty="0" err="1"/>
              <a:t>творець</a:t>
            </a:r>
            <a:r>
              <a:rPr lang="ru-RU" sz="2400" b="1" dirty="0"/>
              <a:t> «Бурану» </a:t>
            </a:r>
            <a:r>
              <a:rPr lang="ru-RU" sz="2400" dirty="0" smtClean="0"/>
              <a:t>1909—2001  </a:t>
            </a:r>
            <a:r>
              <a:rPr lang="ru-RU" sz="2400" dirty="0" err="1" smtClean="0"/>
              <a:t>рр</a:t>
            </a:r>
            <a:r>
              <a:rPr lang="ru-RU" sz="2400" dirty="0" smtClean="0"/>
              <a:t>  </a:t>
            </a:r>
            <a:endParaRPr lang="uk-UA" sz="2400" dirty="0"/>
          </a:p>
          <a:p>
            <a:r>
              <a:rPr lang="uk-UA" sz="2400" dirty="0" smtClean="0"/>
              <a:t>Створив   аналог   </a:t>
            </a:r>
            <a:r>
              <a:rPr lang="uk-UA" sz="2400" dirty="0"/>
              <a:t>американської  системи «</a:t>
            </a:r>
            <a:r>
              <a:rPr lang="en-US" sz="2400" dirty="0"/>
              <a:t>Space Shuttle</a:t>
            </a:r>
            <a:r>
              <a:rPr lang="uk-UA" sz="2400" dirty="0"/>
              <a:t>». Ра­дянська    система називалася</a:t>
            </a:r>
            <a:r>
              <a:rPr lang="uk-UA" sz="2400" i="1" dirty="0"/>
              <a:t> — </a:t>
            </a:r>
            <a:r>
              <a:rPr lang="uk-UA" sz="2400" dirty="0"/>
              <a:t>комплекс «Енергія-Буран</a:t>
            </a:r>
            <a:r>
              <a:rPr lang="uk-UA" sz="2400" dirty="0" smtClean="0"/>
              <a:t>».</a:t>
            </a:r>
            <a:r>
              <a:rPr lang="uk-UA" sz="2400" dirty="0"/>
              <a:t> Т</a:t>
            </a:r>
            <a:r>
              <a:rPr lang="uk-UA" sz="2400" dirty="0" smtClean="0"/>
              <a:t>ріумфальний </a:t>
            </a:r>
            <a:r>
              <a:rPr lang="uk-UA" sz="2400" dirty="0"/>
              <a:t>безпілотний політ «Бурану» </a:t>
            </a:r>
            <a:r>
              <a:rPr lang="uk-UA" sz="2400" dirty="0" smtClean="0"/>
              <a:t>відбувся 15 </a:t>
            </a:r>
            <a:r>
              <a:rPr lang="uk-UA" sz="2400" dirty="0"/>
              <a:t>листопада 1988 року з автоматичною посад­кою. </a:t>
            </a:r>
            <a:endParaRPr lang="uk-UA" sz="2400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6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288</TotalTime>
  <Words>1030</Words>
  <Application>Microsoft Office PowerPoint</Application>
  <PresentationFormat>Екран (4:3)</PresentationFormat>
  <Paragraphs>68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6" baseType="lpstr">
      <vt:lpstr>Century Schoolbook</vt:lpstr>
      <vt:lpstr>Wingdings</vt:lpstr>
      <vt:lpstr>Wingdings 2</vt:lpstr>
      <vt:lpstr>Эркер</vt:lpstr>
      <vt:lpstr>Внесок українських вчених у розвиток космонавтики</vt:lpstr>
      <vt:lpstr>Девіз уроку:</vt:lpstr>
      <vt:lpstr>Презентація PowerPoint</vt:lpstr>
      <vt:lpstr>1. «Розвиток ракетної техніки» </vt:lpstr>
      <vt:lpstr>Костянтин Костянтинов</vt:lpstr>
      <vt:lpstr>Микола Кибальчич</vt:lpstr>
      <vt:lpstr>Ціолковський Костянтин Едуардович</vt:lpstr>
      <vt:lpstr>Кондратюк Юрій Васильович</vt:lpstr>
      <vt:lpstr>2. «Українські винахідники та конструктори ракет» </vt:lpstr>
      <vt:lpstr>Презентація PowerPoint</vt:lpstr>
      <vt:lpstr>Презентація PowerPoint</vt:lpstr>
      <vt:lpstr>Презентація PowerPoint</vt:lpstr>
      <vt:lpstr>Презентація PowerPoint</vt:lpstr>
      <vt:lpstr>Корольов Сергій Павлович</vt:lpstr>
      <vt:lpstr>Презентація PowerPoint</vt:lpstr>
      <vt:lpstr>Михайло Кузьмич Янгель</vt:lpstr>
      <vt:lpstr>Челомей Володимир Миколайович</vt:lpstr>
      <vt:lpstr>Глушко Валентин Петрович</vt:lpstr>
      <vt:lpstr>3. « Українські космонавти» Валентин Васильович Бондаренко </vt:lpstr>
      <vt:lpstr>Каденюк Леонід Констянтинович</vt:lpstr>
      <vt:lpstr>Презентація PowerPoint</vt:lpstr>
      <vt:lpstr>Домашнє завдання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Внесок українських вчених у розвиток космонавтики</dc:title>
  <dc:creator>Vasya</dc:creator>
  <cp:lastModifiedBy>RePack by Diakov</cp:lastModifiedBy>
  <cp:revision>23</cp:revision>
  <dcterms:created xsi:type="dcterms:W3CDTF">2016-10-31T16:57:25Z</dcterms:created>
  <dcterms:modified xsi:type="dcterms:W3CDTF">2022-04-18T12:55:23Z</dcterms:modified>
</cp:coreProperties>
</file>