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57" r:id="rId5"/>
    <p:sldId id="259" r:id="rId6"/>
    <p:sldId id="258" r:id="rId7"/>
    <p:sldId id="260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язування</a:t>
            </a:r>
            <a:r>
              <a:rPr lang="uk-UA" dirty="0" smtClean="0"/>
              <a:t> задач на</a:t>
            </a:r>
            <a:br>
              <a:rPr lang="uk-UA" dirty="0" smtClean="0"/>
            </a:br>
            <a:r>
              <a:rPr lang="uk-UA" dirty="0" smtClean="0"/>
              <a:t>закон </a:t>
            </a:r>
            <a:r>
              <a:rPr lang="uk-UA" dirty="0" smtClean="0"/>
              <a:t>збереження </a:t>
            </a:r>
            <a:r>
              <a:rPr lang="uk-UA" dirty="0" smtClean="0"/>
              <a:t>імпульсу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7854696" cy="175260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Фізика</a:t>
            </a:r>
            <a:r>
              <a:rPr lang="ru-RU" sz="2800" dirty="0" smtClean="0"/>
              <a:t> 9 </a:t>
            </a:r>
            <a:r>
              <a:rPr lang="ru-RU" sz="2800" dirty="0" err="1" smtClean="0"/>
              <a:t>клас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20.04.2022р.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Тобто, рисунок до задачі: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бочий стол\мои к.р\дистанционное обучение\9Г 10.04\91552260_215357323031706_480133724004941824_n.jpg"/>
          <p:cNvPicPr>
            <a:picLocks noChangeAspect="1" noChangeArrowheads="1"/>
          </p:cNvPicPr>
          <p:nvPr/>
        </p:nvPicPr>
        <p:blipFill>
          <a:blip r:embed="rId2" cstate="print"/>
          <a:srcRect l="831" t="15684" r="1992" b="45568"/>
          <a:stretch>
            <a:fillRect/>
          </a:stretch>
        </p:blipFill>
        <p:spPr bwMode="auto">
          <a:xfrm>
            <a:off x="1043608" y="2348880"/>
            <a:ext cx="7043068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Підпишемо знизу маси, зверху швидкості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D:\рабочий стол\мои к.р\дистанционное обучение\9Г 10.04\92508621_2506259263036507_1996202530329067520_n.jpg"/>
          <p:cNvPicPr>
            <a:picLocks noChangeAspect="1" noChangeArrowheads="1"/>
          </p:cNvPicPr>
          <p:nvPr/>
        </p:nvPicPr>
        <p:blipFill>
          <a:blip r:embed="rId2" cstate="print"/>
          <a:srcRect t="26350" b="34126"/>
          <a:stretch>
            <a:fillRect/>
          </a:stretch>
        </p:blipFill>
        <p:spPr bwMode="auto">
          <a:xfrm>
            <a:off x="827584" y="2204864"/>
            <a:ext cx="751520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08920"/>
            <a:ext cx="8219256" cy="3615680"/>
          </a:xfrm>
        </p:spPr>
        <p:txBody>
          <a:bodyPr>
            <a:normAutofit/>
          </a:bodyPr>
          <a:lstStyle/>
          <a:p>
            <a:r>
              <a:rPr lang="uk-UA" dirty="0" smtClean="0"/>
              <a:t>До взаємодії імпульс був 1) у спортсмена</a:t>
            </a:r>
          </a:p>
          <a:p>
            <a:r>
              <a:rPr lang="uk-UA" dirty="0" smtClean="0"/>
              <a:t>                                             2) у платформи</a:t>
            </a:r>
          </a:p>
          <a:p>
            <a:r>
              <a:rPr lang="uk-UA" dirty="0" smtClean="0"/>
              <a:t>Після взаємодії імпульс був у платформи зі спортсменом на ній</a:t>
            </a:r>
            <a:endParaRPr lang="en-US" dirty="0" smtClean="0"/>
          </a:p>
          <a:p>
            <a:endParaRPr lang="en-US" dirty="0" smtClean="0"/>
          </a:p>
          <a:p>
            <a:r>
              <a:rPr lang="uk-UA" dirty="0" smtClean="0"/>
              <a:t>Запишемо закон збереження імпульсу в векторній формі:</a:t>
            </a:r>
          </a:p>
          <a:p>
            <a:endParaRPr lang="ru-RU" dirty="0"/>
          </a:p>
        </p:txBody>
      </p:sp>
      <p:pic>
        <p:nvPicPr>
          <p:cNvPr id="4" name="Picture 2" descr="D:\рабочий стол\мои к.р\дистанционное обучение\9Г 10.04\92508621_2506259263036507_1996202530329067520_n.jpg"/>
          <p:cNvPicPr>
            <a:picLocks noChangeAspect="1" noChangeArrowheads="1"/>
          </p:cNvPicPr>
          <p:nvPr/>
        </p:nvPicPr>
        <p:blipFill>
          <a:blip r:embed="rId2" cstate="print"/>
          <a:srcRect t="27069" r="1309" b="44906"/>
          <a:stretch>
            <a:fillRect/>
          </a:stretch>
        </p:blipFill>
        <p:spPr bwMode="auto">
          <a:xfrm>
            <a:off x="1979712" y="260648"/>
            <a:ext cx="6120680" cy="2317539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589240"/>
            <a:ext cx="5866922" cy="634948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768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Направимо вісь ОХ вправо (тому що вправо напрямлені всі швидкості, і до, і після взаємодії)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55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3" name="Picture 3" descr="D:\рабочий стол\мои к.р\дистанционное обучение\9Г 10.04\91898572_246441609868047_1401959917635502080_n.jpg"/>
          <p:cNvPicPr>
            <a:picLocks noChangeAspect="1" noChangeArrowheads="1"/>
          </p:cNvPicPr>
          <p:nvPr/>
        </p:nvPicPr>
        <p:blipFill>
          <a:blip r:embed="rId2" cstate="print"/>
          <a:srcRect t="19312" r="680" b="47581"/>
          <a:stretch>
            <a:fillRect/>
          </a:stretch>
        </p:blipFill>
        <p:spPr bwMode="auto">
          <a:xfrm>
            <a:off x="827584" y="2996952"/>
            <a:ext cx="7704856" cy="342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36912"/>
            <a:ext cx="8291264" cy="3687688"/>
          </a:xfrm>
        </p:spPr>
        <p:txBody>
          <a:bodyPr/>
          <a:lstStyle/>
          <a:p>
            <a:r>
              <a:rPr lang="uk-UA" dirty="0" smtClean="0"/>
              <a:t>Запишемо закон збереження імпульсу в проекції на цю вісь. Так як всі вектори направлені вздовж вісі ОХ, то вони всі будуть зі знаком плюс: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sz="1500" dirty="0" smtClean="0"/>
          </a:p>
          <a:p>
            <a:r>
              <a:rPr lang="uk-UA" dirty="0" smtClean="0"/>
              <a:t>Звідси знайдемо </a:t>
            </a:r>
            <a:r>
              <a:rPr lang="en-US" dirty="0" smtClean="0"/>
              <a:t>v</a:t>
            </a:r>
            <a:r>
              <a:rPr lang="uk-UA" dirty="0" smtClean="0"/>
              <a:t>: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Picture 3" descr="D:\рабочий стол\мои к.р\дистанционное обучение\9Г 10.04\91898572_246441609868047_1401959917635502080_n.jpg"/>
          <p:cNvPicPr>
            <a:picLocks noChangeAspect="1" noChangeArrowheads="1"/>
          </p:cNvPicPr>
          <p:nvPr/>
        </p:nvPicPr>
        <p:blipFill>
          <a:blip r:embed="rId2" cstate="print"/>
          <a:srcRect t="20704" r="680" b="53537"/>
          <a:stretch>
            <a:fillRect/>
          </a:stretch>
        </p:blipFill>
        <p:spPr bwMode="auto">
          <a:xfrm>
            <a:off x="1115616" y="260648"/>
            <a:ext cx="6552728" cy="226589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933056"/>
            <a:ext cx="5328592" cy="576687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581128"/>
            <a:ext cx="5322831" cy="576064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9129" y="5733256"/>
            <a:ext cx="6698213" cy="772265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Платформа </a:t>
            </a:r>
            <a:r>
              <a:rPr lang="ru-RU" dirty="0" err="1" smtClean="0"/>
              <a:t>масою</a:t>
            </a:r>
            <a:r>
              <a:rPr lang="ru-RU" dirty="0" smtClean="0"/>
              <a:t> 140 кг </a:t>
            </a:r>
            <a:r>
              <a:rPr lang="ru-RU" dirty="0" err="1" smtClean="0"/>
              <a:t>р</a:t>
            </a:r>
            <a:r>
              <a:rPr lang="uk-UA" dirty="0" smtClean="0"/>
              <a:t>ухається зі швидкістю 1 м/с. Спортсмен масою 60 кг біжить назустріч платформі зі швидкістю 5 м/с і </a:t>
            </a:r>
            <a:r>
              <a:rPr lang="uk-UA" dirty="0" err="1" smtClean="0"/>
              <a:t>застрибує</a:t>
            </a:r>
            <a:r>
              <a:rPr lang="uk-UA" dirty="0" smtClean="0"/>
              <a:t> на неї. Визначити швидкість платформи після того, як спортсмен </a:t>
            </a:r>
            <a:r>
              <a:rPr lang="uk-UA" dirty="0" err="1" smtClean="0"/>
              <a:t>застрибнув</a:t>
            </a:r>
            <a:r>
              <a:rPr lang="uk-UA" dirty="0" smtClean="0"/>
              <a:t> на неї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Розв'язання на наступному слайді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04088"/>
            <a:ext cx="6779096" cy="1572784"/>
          </a:xfrm>
        </p:spPr>
        <p:txBody>
          <a:bodyPr>
            <a:noAutofit/>
          </a:bodyPr>
          <a:lstStyle/>
          <a:p>
            <a:r>
              <a:rPr lang="en-US" sz="2500" dirty="0" smtClean="0"/>
              <a:t>m</a:t>
            </a:r>
            <a:r>
              <a:rPr lang="en-US" sz="2500" baseline="-25000" dirty="0" smtClean="0"/>
              <a:t>1</a:t>
            </a:r>
            <a:r>
              <a:rPr lang="uk-UA" sz="2500" baseline="-25000" dirty="0" smtClean="0"/>
              <a:t> </a:t>
            </a:r>
            <a:r>
              <a:rPr lang="en-US" sz="2500" dirty="0" smtClean="0"/>
              <a:t>=</a:t>
            </a:r>
            <a:r>
              <a:rPr lang="uk-UA" sz="2500" dirty="0" smtClean="0"/>
              <a:t> 140 кг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en-US" sz="2500" dirty="0" smtClean="0"/>
              <a:t>v</a:t>
            </a:r>
            <a:r>
              <a:rPr lang="en-US" sz="2500" baseline="-25000" dirty="0" smtClean="0"/>
              <a:t>1</a:t>
            </a:r>
            <a:r>
              <a:rPr lang="uk-UA" sz="2500" baseline="-25000" dirty="0" smtClean="0"/>
              <a:t> </a:t>
            </a:r>
            <a:r>
              <a:rPr lang="en-US" sz="2500" dirty="0" smtClean="0"/>
              <a:t>=</a:t>
            </a:r>
            <a:r>
              <a:rPr lang="uk-UA" sz="2500" dirty="0" smtClean="0"/>
              <a:t> 1 м/с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en-US" sz="2500" dirty="0" smtClean="0"/>
              <a:t>m</a:t>
            </a:r>
            <a:r>
              <a:rPr lang="en-US" sz="2500" baseline="-25000" dirty="0" smtClean="0"/>
              <a:t>2</a:t>
            </a:r>
            <a:r>
              <a:rPr lang="uk-UA" sz="2500" baseline="-25000" dirty="0" smtClean="0"/>
              <a:t> </a:t>
            </a:r>
            <a:r>
              <a:rPr lang="en-US" sz="2500" dirty="0" smtClean="0"/>
              <a:t>=</a:t>
            </a:r>
            <a:r>
              <a:rPr lang="uk-UA" sz="2500" dirty="0" smtClean="0"/>
              <a:t> 60 кг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en-US" sz="2500" dirty="0" smtClean="0"/>
              <a:t>v</a:t>
            </a:r>
            <a:r>
              <a:rPr lang="en-US" sz="2500" baseline="-25000" dirty="0" smtClean="0"/>
              <a:t>2</a:t>
            </a:r>
            <a:r>
              <a:rPr lang="uk-UA" sz="2500" baseline="-25000" dirty="0" smtClean="0"/>
              <a:t> </a:t>
            </a:r>
            <a:r>
              <a:rPr lang="en-US" sz="2500" dirty="0" smtClean="0"/>
              <a:t>=</a:t>
            </a:r>
            <a:r>
              <a:rPr lang="uk-UA" sz="2500" dirty="0" smtClean="0"/>
              <a:t> 5 м/с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en-US" sz="2500" dirty="0" smtClean="0"/>
              <a:t>v</a:t>
            </a:r>
            <a:r>
              <a:rPr lang="uk-UA" sz="2500" dirty="0" smtClean="0"/>
              <a:t> - ?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r>
              <a:rPr lang="uk-UA" sz="2800" dirty="0" smtClean="0"/>
              <a:t>Зробимо рисунок до і після взаємодії, на якому вкажемо рух спортсмена і платформи.</a:t>
            </a:r>
            <a:endParaRPr lang="ru-RU" sz="2800" dirty="0" smtClean="0"/>
          </a:p>
          <a:p>
            <a:r>
              <a:rPr lang="uk-UA" dirty="0" smtClean="0"/>
              <a:t>За умовою, до взаємодії спортсмен біг назустріч платформі. А після заскочив на неї.</a:t>
            </a:r>
            <a:endParaRPr lang="ru-RU" dirty="0"/>
          </a:p>
        </p:txBody>
      </p:sp>
      <p:pic>
        <p:nvPicPr>
          <p:cNvPr id="27650" name="Picture 2" descr="D:\рабочий стол\мои к.р\дистанционное обучение\9Г 10.04\92131877_306660603634727_8760736121282887680_n.jpg"/>
          <p:cNvPicPr>
            <a:picLocks noChangeAspect="1" noChangeArrowheads="1"/>
          </p:cNvPicPr>
          <p:nvPr/>
        </p:nvPicPr>
        <p:blipFill>
          <a:blip r:embed="rId2" cstate="print"/>
          <a:srcRect t="23131" r="2031" b="41491"/>
          <a:stretch>
            <a:fillRect/>
          </a:stretch>
        </p:blipFill>
        <p:spPr bwMode="auto">
          <a:xfrm>
            <a:off x="1763688" y="4149080"/>
            <a:ext cx="5256584" cy="2530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Куди поїде платформа зі спортсменом???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r>
              <a:rPr lang="uk-UA" dirty="0" smtClean="0"/>
              <a:t>Коли спортсмен заскочив на платформу, то платформа зі спортсменом могла поїхати як вправо, так і вліво.</a:t>
            </a:r>
          </a:p>
          <a:p>
            <a:r>
              <a:rPr lang="uk-UA" dirty="0" smtClean="0"/>
              <a:t>Щоб дізнатись, в яку сторону поїде платформа зі спортсменом, потрібно порахувати імпульси тіл до взаємодії:</a:t>
            </a:r>
            <a:endParaRPr lang="en-US" dirty="0" smtClean="0"/>
          </a:p>
          <a:p>
            <a:r>
              <a:rPr lang="uk-UA" dirty="0" smtClean="0"/>
              <a:t>Імпульс платформи:</a:t>
            </a:r>
            <a:r>
              <a:rPr lang="en-US" dirty="0" smtClean="0"/>
              <a:t> p</a:t>
            </a:r>
            <a:r>
              <a:rPr lang="en-US" baseline="-25000" dirty="0" smtClean="0"/>
              <a:t>1</a:t>
            </a:r>
            <a:r>
              <a:rPr lang="en-US" dirty="0" smtClean="0"/>
              <a:t>=m</a:t>
            </a:r>
            <a:r>
              <a:rPr lang="en-US" baseline="-25000" dirty="0" smtClean="0"/>
              <a:t>1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=</a:t>
            </a:r>
            <a:r>
              <a:rPr lang="uk-UA" dirty="0" smtClean="0"/>
              <a:t>140·1=140 </a:t>
            </a:r>
            <a:r>
              <a:rPr lang="uk-UA" dirty="0" err="1" smtClean="0"/>
              <a:t>кг·м</a:t>
            </a:r>
            <a:r>
              <a:rPr lang="uk-UA" dirty="0" smtClean="0"/>
              <a:t>/с</a:t>
            </a:r>
          </a:p>
          <a:p>
            <a:r>
              <a:rPr lang="uk-UA" dirty="0" smtClean="0"/>
              <a:t>Імпульс спортсмена </a:t>
            </a:r>
            <a:r>
              <a:rPr lang="en-US" dirty="0" smtClean="0"/>
              <a:t>p</a:t>
            </a:r>
            <a:r>
              <a:rPr lang="uk-UA" baseline="-25000" dirty="0" smtClean="0"/>
              <a:t>2</a:t>
            </a:r>
            <a:r>
              <a:rPr lang="en-US" dirty="0" smtClean="0"/>
              <a:t>=m</a:t>
            </a:r>
            <a:r>
              <a:rPr lang="uk-UA" baseline="-25000" dirty="0" smtClean="0"/>
              <a:t>2</a:t>
            </a:r>
            <a:r>
              <a:rPr lang="en-US" dirty="0" smtClean="0"/>
              <a:t>v</a:t>
            </a:r>
            <a:r>
              <a:rPr lang="uk-UA" baseline="-25000" dirty="0" smtClean="0"/>
              <a:t>2</a:t>
            </a:r>
            <a:r>
              <a:rPr lang="en-US" dirty="0" smtClean="0"/>
              <a:t>=</a:t>
            </a:r>
            <a:r>
              <a:rPr lang="uk-UA" dirty="0" smtClean="0"/>
              <a:t>60·5=300 </a:t>
            </a:r>
            <a:r>
              <a:rPr lang="uk-UA" dirty="0" err="1" smtClean="0"/>
              <a:t>кг·м</a:t>
            </a:r>
            <a:r>
              <a:rPr lang="uk-UA" dirty="0" smtClean="0"/>
              <a:t>/с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uk-UA" dirty="0" smtClean="0"/>
              <a:t>До взаємодії імпульс був більший у спортсмена, тому платформа зі спортсменом поїде в ту сторону, куди біг спортсмен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8674" name="Picture 2" descr="D:\рабочий стол\мои к.р\дистанционное обучение\9Г 10.04\91800265_555322158431419_4488503362785902592_n.jpg"/>
          <p:cNvPicPr>
            <a:picLocks noChangeAspect="1" noChangeArrowheads="1"/>
          </p:cNvPicPr>
          <p:nvPr/>
        </p:nvPicPr>
        <p:blipFill>
          <a:blip r:embed="rId2" cstate="print"/>
          <a:srcRect t="32120" b="37220"/>
          <a:stretch>
            <a:fillRect/>
          </a:stretch>
        </p:blipFill>
        <p:spPr bwMode="auto">
          <a:xfrm>
            <a:off x="1187624" y="3429000"/>
            <a:ext cx="6165051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Підпишемо знизу маси, зверху швидкості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 descr="D:\рабочий стол\мои к.р\дистанционное обучение\9Г 10.04\91878712_820790031764714_717752553432940544_n.jpg"/>
          <p:cNvPicPr>
            <a:picLocks noChangeAspect="1" noChangeArrowheads="1"/>
          </p:cNvPicPr>
          <p:nvPr/>
        </p:nvPicPr>
        <p:blipFill>
          <a:blip r:embed="rId2" cstate="print"/>
          <a:srcRect l="1281" t="38257" b="35222"/>
          <a:stretch>
            <a:fillRect/>
          </a:stretch>
        </p:blipFill>
        <p:spPr bwMode="auto">
          <a:xfrm rot="10800000">
            <a:off x="395536" y="2564904"/>
            <a:ext cx="824191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/>
          <a:lstStyle/>
          <a:p>
            <a:r>
              <a:rPr lang="ru-RU" dirty="0" smtClean="0"/>
              <a:t>Система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замкненою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на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не </a:t>
            </a:r>
            <a:r>
              <a:rPr lang="ru-RU" dirty="0" err="1" smtClean="0"/>
              <a:t>діють</a:t>
            </a:r>
            <a:r>
              <a:rPr lang="ru-RU" dirty="0" smtClean="0"/>
              <a:t>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r>
              <a:rPr lang="uk-UA" dirty="0" smtClean="0"/>
              <a:t>Тобто, в замкненій системі тіла взаємодіють лише між собою.</a:t>
            </a:r>
          </a:p>
          <a:p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Повторення </a:t>
            </a:r>
            <a:br>
              <a:rPr lang="uk-UA" dirty="0" smtClean="0"/>
            </a:br>
            <a:r>
              <a:rPr lang="uk-UA" dirty="0" smtClean="0"/>
              <a:t>Замкнена система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08920"/>
            <a:ext cx="8219256" cy="3615680"/>
          </a:xfrm>
        </p:spPr>
        <p:txBody>
          <a:bodyPr>
            <a:normAutofit/>
          </a:bodyPr>
          <a:lstStyle/>
          <a:p>
            <a:r>
              <a:rPr lang="uk-UA" dirty="0" smtClean="0"/>
              <a:t>До взаємодії імпульс був 1) у спортсмена</a:t>
            </a:r>
          </a:p>
          <a:p>
            <a:r>
              <a:rPr lang="uk-UA" dirty="0" smtClean="0"/>
              <a:t>                                             2) у платформи</a:t>
            </a:r>
          </a:p>
          <a:p>
            <a:r>
              <a:rPr lang="uk-UA" dirty="0" smtClean="0"/>
              <a:t>Після взаємодії імпульс був у платформи зі спортсменом на ній</a:t>
            </a:r>
            <a:endParaRPr lang="en-US" dirty="0" smtClean="0"/>
          </a:p>
          <a:p>
            <a:endParaRPr lang="en-US" dirty="0" smtClean="0"/>
          </a:p>
          <a:p>
            <a:r>
              <a:rPr lang="uk-UA" dirty="0" smtClean="0"/>
              <a:t>Запишемо закон збереження імпульсу в векторній формі:</a:t>
            </a:r>
          </a:p>
          <a:p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589240"/>
            <a:ext cx="5866922" cy="634948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D:\рабочий стол\мои к.р\дистанционное обучение\9Г 10.04\91878712_820790031764714_717752553432940544_n.jpg"/>
          <p:cNvPicPr>
            <a:picLocks noChangeAspect="1" noChangeArrowheads="1"/>
          </p:cNvPicPr>
          <p:nvPr/>
        </p:nvPicPr>
        <p:blipFill>
          <a:blip r:embed="rId3" cstate="print"/>
          <a:srcRect l="1281" t="38257" b="35222"/>
          <a:stretch>
            <a:fillRect/>
          </a:stretch>
        </p:blipFill>
        <p:spPr bwMode="auto">
          <a:xfrm rot="10800000">
            <a:off x="1331640" y="260648"/>
            <a:ext cx="6009668" cy="2152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768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Направимо вісь ОХ вправо (тому що вправо напрямлено більше  швидкостей, і до, і після взаємодії)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55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D:\рабочий стол\мои к.р\дистанционное обучение\9Г 10.04\91806322_772549993280168_5557304965078188032_n.jpg"/>
          <p:cNvPicPr>
            <a:picLocks noChangeAspect="1" noChangeArrowheads="1"/>
          </p:cNvPicPr>
          <p:nvPr/>
        </p:nvPicPr>
        <p:blipFill>
          <a:blip r:embed="rId2" cstate="print"/>
          <a:srcRect l="680" t="29648" b="34486"/>
          <a:stretch>
            <a:fillRect/>
          </a:stretch>
        </p:blipFill>
        <p:spPr bwMode="auto">
          <a:xfrm rot="10800000">
            <a:off x="1331640" y="3212976"/>
            <a:ext cx="658042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36912"/>
            <a:ext cx="8291264" cy="3687688"/>
          </a:xfrm>
        </p:spPr>
        <p:txBody>
          <a:bodyPr/>
          <a:lstStyle/>
          <a:p>
            <a:r>
              <a:rPr lang="uk-UA" dirty="0" smtClean="0"/>
              <a:t>Запишемо закон збереження імпульсу в проекції на цю вісь. Так як 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uk-UA" dirty="0" smtClean="0"/>
              <a:t> направлена проти вісі ОХ, то вона буде зі знаком мінус, всі інші зі знаком плюс: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sz="1500" dirty="0" smtClean="0"/>
          </a:p>
          <a:p>
            <a:r>
              <a:rPr lang="uk-UA" dirty="0" smtClean="0"/>
              <a:t>Звідси знайдемо </a:t>
            </a:r>
            <a:r>
              <a:rPr lang="en-US" dirty="0" smtClean="0"/>
              <a:t>v</a:t>
            </a:r>
            <a:r>
              <a:rPr lang="uk-UA" dirty="0" smtClean="0"/>
              <a:t>: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933056"/>
            <a:ext cx="5328592" cy="576687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D:\рабочий стол\мои к.р\дистанционное обучение\9Г 10.04\91806322_772549993280168_5557304965078188032_n.jpg"/>
          <p:cNvPicPr>
            <a:picLocks noChangeAspect="1" noChangeArrowheads="1"/>
          </p:cNvPicPr>
          <p:nvPr/>
        </p:nvPicPr>
        <p:blipFill>
          <a:blip r:embed="rId3" cstate="print"/>
          <a:srcRect l="680" t="43505" b="34486"/>
          <a:stretch>
            <a:fillRect/>
          </a:stretch>
        </p:blipFill>
        <p:spPr bwMode="auto">
          <a:xfrm rot="10800000">
            <a:off x="1115616" y="476672"/>
            <a:ext cx="6580424" cy="1944216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509120"/>
            <a:ext cx="5322831" cy="576064"/>
          </a:xfrm>
          <a:prstGeom prst="rect">
            <a:avLst/>
          </a:prstGeom>
          <a:noFill/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5733256"/>
            <a:ext cx="6245592" cy="72008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1162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Одну із запропонованих задач коротко запишіть у зошит</a:t>
            </a:r>
          </a:p>
          <a:p>
            <a:r>
              <a:rPr lang="uk-UA" dirty="0" smtClean="0"/>
              <a:t>Повторіть параграф 36</a:t>
            </a:r>
          </a:p>
          <a:p>
            <a:r>
              <a:rPr lang="uk-UA" smtClean="0"/>
              <a:t>Виконайте вправу </a:t>
            </a:r>
            <a:r>
              <a:rPr lang="uk-UA" dirty="0" smtClean="0"/>
              <a:t>36 (6)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930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/>
          </a:bodyPr>
          <a:lstStyle/>
          <a:p>
            <a:r>
              <a:rPr lang="uk-UA" dirty="0" smtClean="0"/>
              <a:t>Імпульс тіла – це добуток маси тіла на його швидкість.</a:t>
            </a:r>
          </a:p>
          <a:p>
            <a:r>
              <a:rPr lang="uk-UA" dirty="0" smtClean="0"/>
              <a:t>Позначається буквою р</a:t>
            </a:r>
          </a:p>
          <a:p>
            <a:endParaRPr lang="uk-UA" dirty="0" smtClean="0"/>
          </a:p>
          <a:p>
            <a:r>
              <a:rPr lang="uk-UA" dirty="0" smtClean="0"/>
              <a:t>Формула імпульсу: </a:t>
            </a:r>
          </a:p>
          <a:p>
            <a:endParaRPr lang="uk-UA" dirty="0" smtClean="0"/>
          </a:p>
          <a:p>
            <a:r>
              <a:rPr lang="uk-UA" dirty="0" smtClean="0"/>
              <a:t>Одиниця вимірювання імпульсу: </a:t>
            </a:r>
          </a:p>
          <a:p>
            <a:endParaRPr lang="uk-UA" dirty="0" smtClean="0"/>
          </a:p>
          <a:p>
            <a:r>
              <a:rPr lang="uk-UA" dirty="0" smtClean="0"/>
              <a:t>Імпульс – векторна величина. Імпульс напрямлений туди ж, куди і швидкість тіла.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uk-UA" dirty="0" smtClean="0"/>
              <a:t>Повторення: Імпульс тіла</a:t>
            </a:r>
            <a:endParaRPr lang="ru-RU" dirty="0"/>
          </a:p>
        </p:txBody>
      </p:sp>
      <p:pic>
        <p:nvPicPr>
          <p:cNvPr id="13314" name="Picture 2" descr="2.2.2. Маса, імпульс, закон збереження імпуль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33056"/>
            <a:ext cx="1363651" cy="1296144"/>
          </a:xfrm>
          <a:prstGeom prst="rect">
            <a:avLst/>
          </a:prstGeom>
          <a:noFill/>
        </p:spPr>
      </p:pic>
      <p:pic>
        <p:nvPicPr>
          <p:cNvPr id="13316" name="Picture 4" descr="Импульс материальной точки. Другая формулировка второго закона ..."/>
          <p:cNvPicPr>
            <a:picLocks noChangeAspect="1" noChangeArrowheads="1"/>
          </p:cNvPicPr>
          <p:nvPr/>
        </p:nvPicPr>
        <p:blipFill>
          <a:blip r:embed="rId3" cstate="print"/>
          <a:srcRect r="43536" b="5501"/>
          <a:stretch>
            <a:fillRect/>
          </a:stretch>
        </p:blipFill>
        <p:spPr bwMode="auto">
          <a:xfrm>
            <a:off x="3635896" y="3212976"/>
            <a:ext cx="2592288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Закон збереження імпульсу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r>
              <a:rPr lang="uk-UA" dirty="0" smtClean="0"/>
              <a:t>У замкненій системі тіл векторна сума імпульсів тіл залишається незмінною</a:t>
            </a:r>
          </a:p>
          <a:p>
            <a:endParaRPr lang="uk-UA" dirty="0" smtClean="0"/>
          </a:p>
          <a:p>
            <a:r>
              <a:rPr lang="uk-UA" dirty="0" smtClean="0"/>
              <a:t>У замкненій системі, де тіла взаємодіють лише між собою, векторна сума імпульсів до взаємодії тіл і після їх взаємодії рівні між собою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Пружній і </a:t>
            </a:r>
            <a:r>
              <a:rPr lang="uk-UA" dirty="0" err="1" smtClean="0"/>
              <a:t>непружній</a:t>
            </a:r>
            <a:r>
              <a:rPr lang="uk-UA" dirty="0" smtClean="0"/>
              <a:t> удар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1173832"/>
          </a:xfrm>
        </p:spPr>
        <p:txBody>
          <a:bodyPr/>
          <a:lstStyle/>
          <a:p>
            <a:pPr algn="ctr"/>
            <a:r>
              <a:rPr lang="ru-RU" dirty="0" err="1" smtClean="0"/>
              <a:t>Пружній</a:t>
            </a:r>
            <a:r>
              <a:rPr lang="ru-RU" dirty="0" smtClean="0"/>
              <a:t> удар. </a:t>
            </a:r>
          </a:p>
          <a:p>
            <a:pPr algn="ctr"/>
            <a:r>
              <a:rPr lang="uk-UA" dirty="0" smtClean="0"/>
              <a:t>Як два гумові м'ячики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484785"/>
            <a:ext cx="4041775" cy="1029816"/>
          </a:xfrm>
        </p:spPr>
        <p:txBody>
          <a:bodyPr>
            <a:normAutofit fontScale="92500"/>
          </a:bodyPr>
          <a:lstStyle/>
          <a:p>
            <a:pPr algn="ctr"/>
            <a:r>
              <a:rPr lang="uk-UA" sz="2600" dirty="0" err="1" smtClean="0"/>
              <a:t>Непружній</a:t>
            </a:r>
            <a:r>
              <a:rPr lang="uk-UA" sz="2600" dirty="0" smtClean="0"/>
              <a:t> удар</a:t>
            </a:r>
            <a:r>
              <a:rPr lang="ru-RU" sz="2600" dirty="0" smtClean="0"/>
              <a:t> </a:t>
            </a:r>
          </a:p>
          <a:p>
            <a:pPr algn="ctr"/>
            <a:r>
              <a:rPr lang="uk-UA" dirty="0" smtClean="0"/>
              <a:t>Як дві пластилінові кульки</a:t>
            </a:r>
          </a:p>
        </p:txBody>
      </p:sp>
      <p:pic>
        <p:nvPicPr>
          <p:cNvPr id="1027" name="Picture 3" descr="D:\рабочий стол\мои к.р\дистанционное обучение\9Г 10.04\91813276_826075181233399_9096618034302287872_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851" y="2514600"/>
            <a:ext cx="2884885" cy="3846513"/>
          </a:xfrm>
          <a:prstGeom prst="rect">
            <a:avLst/>
          </a:prstGeom>
          <a:noFill/>
        </p:spPr>
      </p:pic>
      <p:pic>
        <p:nvPicPr>
          <p:cNvPr id="1028" name="Picture 4" descr="D:\рабочий стол\мои к.р\дистанционное обучение\9Г 10.04\91887019_576011023008222_1367529819113259008_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470" y="2514600"/>
            <a:ext cx="2884885" cy="3846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Алгоритм розв'язування задач на закон збереження імпульсу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1. Зробити рисунок до і після взаємодії, на якому вказати взаємне розташування тіл.</a:t>
            </a:r>
          </a:p>
          <a:p>
            <a:r>
              <a:rPr lang="uk-UA" dirty="0" smtClean="0"/>
              <a:t>2. Показати напрямок руху тіл до і після взаємодії на рисунку.</a:t>
            </a:r>
          </a:p>
          <a:p>
            <a:r>
              <a:rPr lang="uk-UA" dirty="0" smtClean="0"/>
              <a:t>3. На рисунку знизу вказати маси тіл, зверху швидкості</a:t>
            </a:r>
          </a:p>
          <a:p>
            <a:r>
              <a:rPr lang="uk-UA" dirty="0" smtClean="0"/>
              <a:t>4. Записати закон збереження імпульсу в векторній формі: векторна сума імпульсів до взаємодії рівна векторній сумі імпульсів після взаємодії </a:t>
            </a:r>
          </a:p>
          <a:p>
            <a:r>
              <a:rPr lang="uk-UA" dirty="0" smtClean="0"/>
              <a:t>5. Зобразити вісь туди, куди більшість векторів</a:t>
            </a:r>
          </a:p>
          <a:p>
            <a:r>
              <a:rPr lang="uk-UA" dirty="0" smtClean="0"/>
              <a:t>6. Записати закон збереження імпульсу в проекції на цю вісь (за потреби на дві вісі)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35480"/>
            <a:ext cx="8640960" cy="4389120"/>
          </a:xfrm>
        </p:spPr>
        <p:txBody>
          <a:bodyPr/>
          <a:lstStyle/>
          <a:p>
            <a:pPr algn="just"/>
            <a:r>
              <a:rPr lang="ru-RU" dirty="0" smtClean="0"/>
              <a:t>Платформа </a:t>
            </a:r>
            <a:r>
              <a:rPr lang="ru-RU" dirty="0" err="1" smtClean="0"/>
              <a:t>масою</a:t>
            </a:r>
            <a:r>
              <a:rPr lang="ru-RU" dirty="0" smtClean="0"/>
              <a:t> 140 кг </a:t>
            </a:r>
            <a:r>
              <a:rPr lang="ru-RU" dirty="0" err="1" smtClean="0"/>
              <a:t>р</a:t>
            </a:r>
            <a:r>
              <a:rPr lang="uk-UA" dirty="0" smtClean="0"/>
              <a:t>ухається зі швидкістю 1 м/с. Спортсмен масою 60 кг наздоганяє платформу зі швидкістю 5 м/с і </a:t>
            </a:r>
            <a:r>
              <a:rPr lang="uk-UA" dirty="0" err="1" smtClean="0"/>
              <a:t>застрибує</a:t>
            </a:r>
            <a:r>
              <a:rPr lang="uk-UA" dirty="0" smtClean="0"/>
              <a:t> на неї. Визначити швидкість платформи після того, як спортсмен </a:t>
            </a:r>
            <a:r>
              <a:rPr lang="uk-UA" dirty="0" err="1" smtClean="0"/>
              <a:t>застрибнув</a:t>
            </a:r>
            <a:r>
              <a:rPr lang="uk-UA" dirty="0" smtClean="0"/>
              <a:t> на неї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Розв'язання на наступному слайді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779096" cy="1872208"/>
          </a:xfrm>
        </p:spPr>
        <p:txBody>
          <a:bodyPr>
            <a:noAutofit/>
          </a:bodyPr>
          <a:lstStyle/>
          <a:p>
            <a:r>
              <a:rPr lang="en-US" sz="2500" dirty="0" smtClean="0"/>
              <a:t>m</a:t>
            </a:r>
            <a:r>
              <a:rPr lang="en-US" sz="2500" baseline="-25000" dirty="0" smtClean="0"/>
              <a:t>1</a:t>
            </a:r>
            <a:r>
              <a:rPr lang="uk-UA" sz="2500" baseline="-25000" dirty="0" smtClean="0"/>
              <a:t> </a:t>
            </a:r>
            <a:r>
              <a:rPr lang="en-US" sz="2500" dirty="0" smtClean="0"/>
              <a:t>=</a:t>
            </a:r>
            <a:r>
              <a:rPr lang="uk-UA" sz="2500" dirty="0" smtClean="0"/>
              <a:t> 140 кг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en-US" sz="2500" dirty="0" smtClean="0"/>
              <a:t>v</a:t>
            </a:r>
            <a:r>
              <a:rPr lang="en-US" sz="2500" baseline="-25000" dirty="0" smtClean="0"/>
              <a:t>1</a:t>
            </a:r>
            <a:r>
              <a:rPr lang="uk-UA" sz="2500" baseline="-25000" dirty="0" smtClean="0"/>
              <a:t> </a:t>
            </a:r>
            <a:r>
              <a:rPr lang="en-US" sz="2500" dirty="0" smtClean="0"/>
              <a:t>=</a:t>
            </a:r>
            <a:r>
              <a:rPr lang="uk-UA" sz="2500" dirty="0" smtClean="0"/>
              <a:t> 1 м/с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en-US" sz="2500" dirty="0" smtClean="0"/>
              <a:t>m</a:t>
            </a:r>
            <a:r>
              <a:rPr lang="en-US" sz="2500" baseline="-25000" dirty="0" smtClean="0"/>
              <a:t>2</a:t>
            </a:r>
            <a:r>
              <a:rPr lang="uk-UA" sz="2500" baseline="-25000" dirty="0" smtClean="0"/>
              <a:t> </a:t>
            </a:r>
            <a:r>
              <a:rPr lang="en-US" sz="2500" dirty="0" smtClean="0"/>
              <a:t>=</a:t>
            </a:r>
            <a:r>
              <a:rPr lang="uk-UA" sz="2500" dirty="0" smtClean="0"/>
              <a:t> 60 кг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en-US" sz="2500" dirty="0" smtClean="0"/>
              <a:t>v</a:t>
            </a:r>
            <a:r>
              <a:rPr lang="en-US" sz="2500" baseline="-25000" dirty="0" smtClean="0"/>
              <a:t>2</a:t>
            </a:r>
            <a:r>
              <a:rPr lang="uk-UA" sz="2500" baseline="-25000" dirty="0" smtClean="0"/>
              <a:t> </a:t>
            </a:r>
            <a:r>
              <a:rPr lang="en-US" sz="2500" dirty="0" smtClean="0"/>
              <a:t>=</a:t>
            </a:r>
            <a:r>
              <a:rPr lang="uk-UA" sz="2500" dirty="0" smtClean="0"/>
              <a:t> 5 м/с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en-US" sz="2500" dirty="0" smtClean="0"/>
              <a:t>v</a:t>
            </a:r>
            <a:r>
              <a:rPr lang="uk-UA" sz="2500" dirty="0" smtClean="0"/>
              <a:t> - ?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r>
              <a:rPr lang="uk-UA" dirty="0" smtClean="0"/>
              <a:t>Спочатку зобразимо, як рухались тіла до взаємодії</a:t>
            </a:r>
            <a:endParaRPr lang="ru-RU" dirty="0" smtClean="0"/>
          </a:p>
          <a:p>
            <a:r>
              <a:rPr lang="uk-UA" dirty="0" smtClean="0"/>
              <a:t>За умовою, до взаємодії спортсмен наздоганяв платформу, отже, вони рухались в одну сторону</a:t>
            </a:r>
            <a:endParaRPr lang="ru-RU" dirty="0"/>
          </a:p>
        </p:txBody>
      </p:sp>
      <p:pic>
        <p:nvPicPr>
          <p:cNvPr id="2051" name="Picture 3" descr="D:\рабочий стол\мои к.р\дистанционное обучение\9Г 10.04\91912637_1885599791739022_5425668937624846336_n.jpg"/>
          <p:cNvPicPr>
            <a:picLocks noChangeAspect="1" noChangeArrowheads="1"/>
          </p:cNvPicPr>
          <p:nvPr/>
        </p:nvPicPr>
        <p:blipFill>
          <a:blip r:embed="rId2" cstate="print"/>
          <a:srcRect l="2915" t="21860" b="30049"/>
          <a:stretch>
            <a:fillRect/>
          </a:stretch>
        </p:blipFill>
        <p:spPr bwMode="auto">
          <a:xfrm>
            <a:off x="2195736" y="3861048"/>
            <a:ext cx="4231230" cy="2794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Потім зобразимо, як рухались тіла після взаємодії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 умовою, після взаємодії спортсмен заскочив на платформу</a:t>
            </a:r>
            <a:endParaRPr lang="ru-RU" dirty="0"/>
          </a:p>
        </p:txBody>
      </p:sp>
      <p:pic>
        <p:nvPicPr>
          <p:cNvPr id="3074" name="Picture 2" descr="D:\рабочий стол\мои к.р\дистанционное обучение\9Г 10.04\91567198_2467753466807087_7203085125226070016_n.jpg"/>
          <p:cNvPicPr>
            <a:picLocks noChangeAspect="1" noChangeArrowheads="1"/>
          </p:cNvPicPr>
          <p:nvPr/>
        </p:nvPicPr>
        <p:blipFill>
          <a:blip r:embed="rId2" cstate="print"/>
          <a:srcRect l="15804" t="25188" r="1224" b="30363"/>
          <a:stretch>
            <a:fillRect/>
          </a:stretch>
        </p:blipFill>
        <p:spPr bwMode="auto">
          <a:xfrm>
            <a:off x="2627784" y="3212976"/>
            <a:ext cx="423407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</TotalTime>
  <Words>674</Words>
  <Application>Microsoft Office PowerPoint</Application>
  <PresentationFormat>Екран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Поток</vt:lpstr>
      <vt:lpstr>Розв’язування задач на закон збереження імпульсу</vt:lpstr>
      <vt:lpstr>Повторення  Замкнена система</vt:lpstr>
      <vt:lpstr>Повторення: Імпульс тіла</vt:lpstr>
      <vt:lpstr>Закон збереження імпульсу</vt:lpstr>
      <vt:lpstr>Пружній і непружній удар</vt:lpstr>
      <vt:lpstr>Алгоритм розв'язування задач на закон збереження імпульсу</vt:lpstr>
      <vt:lpstr>Задача 1</vt:lpstr>
      <vt:lpstr>m1 = 140 кг v1 = 1 м/с m2 = 60 кг v2 = 5 м/с v - ?</vt:lpstr>
      <vt:lpstr>Потім зобразимо, як рухались тіла після взаємодії</vt:lpstr>
      <vt:lpstr>Тобто, рисунок до задачі:</vt:lpstr>
      <vt:lpstr>Підпишемо знизу маси, зверху швидкості</vt:lpstr>
      <vt:lpstr>Презентація PowerPoint</vt:lpstr>
      <vt:lpstr>Направимо вісь ОХ вправо (тому що вправо напрямлені всі швидкості, і до, і після взаємодії)</vt:lpstr>
      <vt:lpstr>Презентація PowerPoint</vt:lpstr>
      <vt:lpstr>Задача 2</vt:lpstr>
      <vt:lpstr>m1 = 140 кг v1 = 1 м/с m2 = 60 кг v2 = 5 м/с v - ?</vt:lpstr>
      <vt:lpstr>Куди поїде платформа зі спортсменом???</vt:lpstr>
      <vt:lpstr>Презентація PowerPoint</vt:lpstr>
      <vt:lpstr>Підпишемо знизу маси, зверху швидкості</vt:lpstr>
      <vt:lpstr>Презентація PowerPoint</vt:lpstr>
      <vt:lpstr>Направимо вісь ОХ вправо (тому що вправо напрямлено більше  швидкостей, і до, і після взаємодії)</vt:lpstr>
      <vt:lpstr>Презентація PowerPoint</vt:lpstr>
      <vt:lpstr>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збереження імпульса</dc:title>
  <dc:creator>Professional</dc:creator>
  <cp:lastModifiedBy>RePack by Diakov</cp:lastModifiedBy>
  <cp:revision>28</cp:revision>
  <dcterms:created xsi:type="dcterms:W3CDTF">2020-04-02T12:26:55Z</dcterms:created>
  <dcterms:modified xsi:type="dcterms:W3CDTF">2022-04-15T10:38:58Z</dcterms:modified>
</cp:coreProperties>
</file>