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409" r:id="rId2"/>
    <p:sldId id="1404" r:id="rId3"/>
    <p:sldId id="1405" r:id="rId4"/>
    <p:sldId id="1289" r:id="rId5"/>
    <p:sldId id="1340" r:id="rId6"/>
    <p:sldId id="1374" r:id="rId7"/>
    <p:sldId id="1383" r:id="rId8"/>
    <p:sldId id="1384" r:id="rId9"/>
    <p:sldId id="1396" r:id="rId10"/>
    <p:sldId id="1343" r:id="rId11"/>
    <p:sldId id="1391" r:id="rId12"/>
    <p:sldId id="1351" r:id="rId13"/>
    <p:sldId id="1350" r:id="rId14"/>
    <p:sldId id="1392" r:id="rId15"/>
    <p:sldId id="1287" r:id="rId16"/>
    <p:sldId id="32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8000"/>
    <a:srgbClr val="99FF99"/>
    <a:srgbClr val="CCECFF"/>
    <a:srgbClr val="000099"/>
    <a:srgbClr val="F3FFFF"/>
    <a:srgbClr val="D9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4580" autoAdjust="0"/>
  </p:normalViewPr>
  <p:slideViewPr>
    <p:cSldViewPr>
      <p:cViewPr varScale="1">
        <p:scale>
          <a:sx n="81" d="100"/>
          <a:sy n="81" d="100"/>
        </p:scale>
        <p:origin x="9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57B4561-34A9-4273-B168-234BE7CBB8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E63814B-D8C0-44DD-8C49-4ACE2134FB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67F10E-ED9B-4843-9055-F6591656B2A7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1A6F52C9-4165-428B-A20A-1698A8D716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18A97D1C-0808-4850-A541-9C6620919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DA7138-4601-4C7A-90B5-5C76F87DFE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A0249F3-5844-4585-9BD3-D552A55B7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A87C608-3779-4691-8DB2-C00234A57012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94405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>
            <a:extLst>
              <a:ext uri="{FF2B5EF4-FFF2-40B4-BE49-F238E27FC236}">
                <a16:creationId xmlns:a16="http://schemas.microsoft.com/office/drawing/2014/main" xmlns="" id="{E5501A48-9CDC-4891-88B0-163AD333B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xmlns="" id="{A7A05C7D-0F48-43B6-AB51-E3A438961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aa-ET"/>
              <a:t>рдинат</a:t>
            </a:r>
          </a:p>
        </p:txBody>
      </p:sp>
    </p:spTree>
    <p:extLst>
      <p:ext uri="{BB962C8B-B14F-4D97-AF65-F5344CB8AC3E}">
        <p14:creationId xmlns:p14="http://schemas.microsoft.com/office/powerpoint/2010/main" val="188052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>
            <a:extLst>
              <a:ext uri="{FF2B5EF4-FFF2-40B4-BE49-F238E27FC236}">
                <a16:creationId xmlns:a16="http://schemas.microsoft.com/office/drawing/2014/main" xmlns="" id="{E5501A48-9CDC-4891-88B0-163AD333B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xmlns="" id="{A7A05C7D-0F48-43B6-AB51-E3A438961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aa-ET" dirty="0" err="1"/>
              <a:t>рдинат</a:t>
            </a:r>
            <a:endParaRPr lang="ru-RU" altLang="aa-ET" dirty="0"/>
          </a:p>
        </p:txBody>
      </p:sp>
    </p:spTree>
    <p:extLst>
      <p:ext uri="{BB962C8B-B14F-4D97-AF65-F5344CB8AC3E}">
        <p14:creationId xmlns:p14="http://schemas.microsoft.com/office/powerpoint/2010/main" val="363136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>
            <a:extLst>
              <a:ext uri="{FF2B5EF4-FFF2-40B4-BE49-F238E27FC236}">
                <a16:creationId xmlns:a16="http://schemas.microsoft.com/office/drawing/2014/main" xmlns="" id="{E5501A48-9CDC-4891-88B0-163AD333B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xmlns="" id="{A7A05C7D-0F48-43B6-AB51-E3A438961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aa-ET"/>
              <a:t>рдинат</a:t>
            </a:r>
          </a:p>
        </p:txBody>
      </p:sp>
    </p:spTree>
    <p:extLst>
      <p:ext uri="{BB962C8B-B14F-4D97-AF65-F5344CB8AC3E}">
        <p14:creationId xmlns:p14="http://schemas.microsoft.com/office/powerpoint/2010/main" val="231569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C608-3779-4691-8DB2-C00234A57012}" type="slidenum">
              <a:rPr lang="ru-RU" altLang="aa-ET" smtClean="0"/>
              <a:pPr/>
              <a:t>16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14545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5AE1A0-5E1C-453C-A907-F83316D0B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1FB9-6F9C-4AA1-980D-659190CD85C3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22B9CF-CBE3-47B1-8F85-D2C9C049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ABC063-2B95-4245-9EB9-DDB4ED61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2C1BF-9677-458F-B5DA-1B922CC9189D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37237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FFB388-E4C2-45E6-91F8-19D78D9C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8B7B-211D-45EC-8919-0572E396BD5A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A9CAAC-7F37-4F43-87FF-4EE54282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D6E634-A5B6-4965-BF29-65E4A069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B613D-4E03-4BFA-9BBB-4E046963BE90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56107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4268DE-1C81-4F38-93C0-2E823830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ED85-C631-4609-882F-762015B03FFF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3E8E20-65C1-4A00-994D-2C4EC3B0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5C5E52-363C-4D22-9231-9C3C6950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0DECF-60E9-4822-85FC-35319CC5024F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11764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3D1041B-46D4-4E35-8A0A-67BA0681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5C0D-6AB2-445D-A487-AB02F7E1E01A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D081F741-B83B-4D38-85F5-9BDE8F7C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7174CE4C-FD73-487F-A5DE-34DFE6D9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4F679-4FFA-4F68-8651-40943317B767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237570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xmlns="" id="{22561FCC-69FF-40C4-9D7C-65101612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C114-4CF2-4C11-952D-C932F0504905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A6CDD7FD-7226-4327-8242-93C60E96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C8FDB578-7069-4F4D-A0D2-C4B03A37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6237E-A8E4-4423-8377-4288C87A1121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2379539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xmlns="" id="{00B25C71-E038-4FCD-AAB5-4204E165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C526-1BC6-4596-9E4E-6D3751E88974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376EF70C-33E9-4C15-9786-9C4B3A56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004225C2-F890-4D90-A52F-FA29550C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B87CC-D0A3-442F-AF24-197D035669C0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419087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C66A1A-4F13-4CBA-A4EF-94966D52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C3D3-DF92-460E-A754-EA83E158E2EE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1530E3-4BF1-4125-9A51-E8A10157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82821C-7C08-40ED-A4E9-2CB3572D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D39AC-517D-42D1-A041-2A2BFBC2718B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3174097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1DC89310-159D-4D96-A7B2-D0B3BC7D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1327-2789-4931-9CD7-007E88038ED2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97893F21-0C72-4C4D-9814-5E3F5278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D96E7CDC-9AE2-417F-9BEF-253E4609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16A71-7AC0-4F4A-A9D6-2B11D371375E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3228564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5F7260FA-9B2C-43D7-BCE3-C4C9E132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05E8-2945-4642-8FD1-03D79FCC43A1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2598DB03-AEB8-49A9-A0D5-7E9B0923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1066F95A-90E5-41B1-A5F3-B070DCF8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FDDA0-7AC7-4B2D-BC13-382C455CBEDA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389057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DF6C7E-895D-4023-80EC-66EAAC52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064D-02D0-4ED2-AE51-6FE951474F7F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621D01-AED5-443A-9374-F867C743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0B12A4-6861-465C-B321-5EDB56A2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5F585-C752-45B5-9442-E2C316001599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119181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87A202-4521-423B-9AAA-0674203D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928E-8BF9-47C3-9054-1644BB10DBAC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5FBBA9-A181-4B98-9F90-B2690EA1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3B5837-E11C-4441-92F3-EACA0ED9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1C866-DCF4-422C-BA9D-ED27FFE1016F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202780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CE8717A8-B3C8-40C3-85AE-134307812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993F-29C5-4DA9-9ADC-25494F5D89A9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207BDF1-C4F7-4263-9315-9EA5928A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07A4BD0-71AD-41ED-ACE8-9C9DB6F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3EAF5-DF62-453A-9262-082F9BAEDB3C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210258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7E9831A4-6D83-4F63-A7AC-EEDAA2D0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4832-097F-4414-B0E3-31776BB3361F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E920398E-83A2-4F2E-B5BC-D2F5C693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7C2CD60B-AEE1-439A-8B7B-AFBA56FA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332B3-AB05-4DC0-BAE3-A738E4304B98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181804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3F8D4FB8-C22A-4115-8B2D-A823AD92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1553-0D8C-4B4D-B39D-DEC1EBDC9437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15C244AA-36E8-4458-BEEF-AAD59582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FFB0381A-4C54-4265-A983-0FC9D454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0F8A9-26D4-4E74-BC32-E28B3A972EF4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311950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13D7C17F-0445-4DAE-93A6-D52BBD33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04C7-C4E0-4DA1-8FE7-3F981629CDA3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4D99411-B75F-495E-BD2D-C242DCF1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805D8E3F-08A2-45E5-8367-CAD99941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614B2-C4A5-4B2E-9DAA-D89907BAD8D5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319105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43CBF59F-9657-47B1-AD2F-C4538794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C23F-4292-48B7-8567-1DAE66300938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77D22F3-FE57-416C-8EE9-E57F811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3F095C7-4ABB-46A2-8865-734A8C52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74BC5-F8F3-4F2B-8E9F-32DD9B94C57D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190181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1BEF6D8-5D6E-48AF-9046-A74D4C15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B2A8-68E5-42A6-BD38-A6E40B3E843D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B328EBFA-E693-41EC-96F6-AA4ACB83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1AF0F43-BC0D-40BC-BD8C-18BB2FE9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EA837-07C9-493D-B7F9-1974FD1954C8}" type="slidenum">
              <a:rPr lang="ru-RU" altLang="aa-ET"/>
              <a:pPr/>
              <a:t>‹№›</a:t>
            </a:fld>
            <a:endParaRPr lang="ru-RU" altLang="aa-ET"/>
          </a:p>
        </p:txBody>
      </p:sp>
    </p:spTree>
    <p:extLst>
      <p:ext uri="{BB962C8B-B14F-4D97-AF65-F5344CB8AC3E}">
        <p14:creationId xmlns:p14="http://schemas.microsoft.com/office/powerpoint/2010/main" val="32318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ECC2D7FD-F674-435E-8A47-CBE88B9C37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aa-ET"/>
              <a:t>Образец заголовка</a:t>
            </a:r>
          </a:p>
        </p:txBody>
      </p:sp>
      <p:sp>
        <p:nvSpPr>
          <p:cNvPr id="4099" name="Текст 2">
            <a:extLst>
              <a:ext uri="{FF2B5EF4-FFF2-40B4-BE49-F238E27FC236}">
                <a16:creationId xmlns:a16="http://schemas.microsoft.com/office/drawing/2014/main" xmlns="" id="{E9964FA9-1F78-48F0-AA27-0798462578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aa-ET"/>
              <a:t>Образец текста</a:t>
            </a:r>
          </a:p>
          <a:p>
            <a:pPr lvl="1"/>
            <a:r>
              <a:rPr lang="ru-RU" altLang="aa-ET"/>
              <a:t>Второй уровень</a:t>
            </a:r>
          </a:p>
          <a:p>
            <a:pPr lvl="2"/>
            <a:r>
              <a:rPr lang="ru-RU" altLang="aa-ET"/>
              <a:t>Третий уровень</a:t>
            </a:r>
          </a:p>
          <a:p>
            <a:pPr lvl="3"/>
            <a:r>
              <a:rPr lang="ru-RU" altLang="aa-ET"/>
              <a:t>Четвертый уровень</a:t>
            </a:r>
          </a:p>
          <a:p>
            <a:pPr lvl="4"/>
            <a:r>
              <a:rPr lang="ru-RU" altLang="aa-ET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49CC11-05F4-41BC-A84B-338008848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00F639-76C9-4CFE-B2F5-050FBB31F9C6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F2DEFE-2696-4165-9223-226CE298F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757F5B-D603-4C17-A665-C8657AD45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D547465-C0AC-4912-B7A5-664FEA92895A}" type="slidenum">
              <a:rPr lang="ru-RU" altLang="aa-ET"/>
              <a:pPr/>
              <a:t>‹№›</a:t>
            </a:fld>
            <a:endParaRPr lang="ru-RU" altLang="aa-E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>
            <a:extLst>
              <a:ext uri="{FF2B5EF4-FFF2-40B4-BE49-F238E27FC236}">
                <a16:creationId xmlns:a16="http://schemas.microsoft.com/office/drawing/2014/main" xmlns="" id="{28972B83-CD37-4F49-83B1-66E8C5FF7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2988" y="1196975"/>
            <a:ext cx="7850187" cy="53276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uk-UA" altLang="aa-ET" dirty="0"/>
              <a:t> </a:t>
            </a:r>
            <a:r>
              <a:rPr lang="uk-UA" altLang="aa-ET" dirty="0" smtClean="0"/>
              <a:t> </a:t>
            </a:r>
            <a:r>
              <a:rPr lang="uk-UA" altLang="aa-ET" sz="4800" dirty="0" smtClean="0">
                <a:solidFill>
                  <a:srgbClr val="00B0F0"/>
                </a:solidFill>
              </a:rPr>
              <a:t>Еволюція фізичної картини    світу.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altLang="aa-ET" sz="4800" dirty="0" smtClean="0">
                <a:solidFill>
                  <a:srgbClr val="00B0F0"/>
                </a:solidFill>
              </a:rPr>
              <a:t>Розвиток уявлень про природу світла</a:t>
            </a:r>
            <a:endParaRPr lang="uk-UA" altLang="aa-ET" sz="4800" dirty="0">
              <a:solidFill>
                <a:srgbClr val="00B0F0"/>
              </a:solidFill>
            </a:endParaRP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lang="uk-UA" altLang="aa-ET" dirty="0"/>
          </a:p>
        </p:txBody>
      </p:sp>
      <p:grpSp>
        <p:nvGrpSpPr>
          <p:cNvPr id="486403" name="Группа 44">
            <a:extLst>
              <a:ext uri="{FF2B5EF4-FFF2-40B4-BE49-F238E27FC236}">
                <a16:creationId xmlns:a16="http://schemas.microsoft.com/office/drawing/2014/main" xmlns="" id="{55C57C12-C1CA-4439-80EA-EBEDE6FA6F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486404" name="Picture 2">
              <a:extLst>
                <a:ext uri="{FF2B5EF4-FFF2-40B4-BE49-F238E27FC236}">
                  <a16:creationId xmlns:a16="http://schemas.microsoft.com/office/drawing/2014/main" xmlns="" id="{F8C3A5D4-C002-448C-A78B-020275C81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6405" name="Picture 2">
              <a:extLst>
                <a:ext uri="{FF2B5EF4-FFF2-40B4-BE49-F238E27FC236}">
                  <a16:creationId xmlns:a16="http://schemas.microsoft.com/office/drawing/2014/main" xmlns="" id="{F7E07039-BAA0-4D53-A17A-6BBB5F33D4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6406" name="Picture 2">
              <a:extLst>
                <a:ext uri="{FF2B5EF4-FFF2-40B4-BE49-F238E27FC236}">
                  <a16:creationId xmlns:a16="http://schemas.microsoft.com/office/drawing/2014/main" xmlns="" id="{FE75F2F2-FA18-4312-835B-21747C2F0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6407" name="Picture 2">
              <a:extLst>
                <a:ext uri="{FF2B5EF4-FFF2-40B4-BE49-F238E27FC236}">
                  <a16:creationId xmlns:a16="http://schemas.microsoft.com/office/drawing/2014/main" xmlns="" id="{8761F389-4787-4282-A69F-DCEA4EF46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6408" name="Picture 2">
              <a:extLst>
                <a:ext uri="{FF2B5EF4-FFF2-40B4-BE49-F238E27FC236}">
                  <a16:creationId xmlns:a16="http://schemas.microsoft.com/office/drawing/2014/main" xmlns="" id="{B362B638-E1D4-4028-8452-BBA23F3BE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6409" name="Picture 2">
              <a:extLst>
                <a:ext uri="{FF2B5EF4-FFF2-40B4-BE49-F238E27FC236}">
                  <a16:creationId xmlns:a16="http://schemas.microsoft.com/office/drawing/2014/main" xmlns="" id="{F74243E5-4A69-4984-98E0-8FBE5ACD7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6410" name="Picture 2">
              <a:extLst>
                <a:ext uri="{FF2B5EF4-FFF2-40B4-BE49-F238E27FC236}">
                  <a16:creationId xmlns:a16="http://schemas.microsoft.com/office/drawing/2014/main" xmlns="" id="{740737FF-C3C1-4BBF-BD4B-858941558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6411" name="Picture 2">
              <a:extLst>
                <a:ext uri="{FF2B5EF4-FFF2-40B4-BE49-F238E27FC236}">
                  <a16:creationId xmlns:a16="http://schemas.microsoft.com/office/drawing/2014/main" xmlns="" id="{9A14D772-887B-4141-81AB-BA550E4BB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D4FA4AF5-6719-404D-8FF4-6B4E2CC0A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Фізика</a:t>
            </a:r>
            <a:r>
              <a:rPr lang="ru-RU" alt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9 </a:t>
            </a:r>
            <a:r>
              <a:rPr lang="ru-RU" altLang="ru-RU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клас</a:t>
            </a:r>
            <a:r>
              <a:rPr lang="ru-RU" alt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18.05.2022р.</a:t>
            </a:r>
            <a:endParaRPr lang="ru-RU" alt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7" name="Rectangle 3">
            <a:extLst>
              <a:ext uri="{FF2B5EF4-FFF2-40B4-BE49-F238E27FC236}">
                <a16:creationId xmlns:a16="http://schemas.microsoft.com/office/drawing/2014/main" xmlns="" id="{2AFB556D-70FE-4411-9CDC-DE31AAC6C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2988" y="981075"/>
            <a:ext cx="7921625" cy="4525963"/>
          </a:xfrm>
        </p:spPr>
        <p:txBody>
          <a:bodyPr/>
          <a:lstStyle/>
          <a:p>
            <a:pPr marL="0" indent="363538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aa-ET" sz="2400"/>
              <a:t>Проблема визначення швидкості світла стояла перед наукою дуже давно. Учені розуміли, що світло є певним фізичним об'єктом, що поширюється від джерела в просторі, і цей процес відбувається протягом певного часу. Отже, світло як фізичний об'єкт має певну скінченну швидкість, хоча й дуже велику. Інтерес учених до цієї проблеми пояснювався не тільки бажанням одержати точні значення швидкості світла, а й намірами розкрити його природу. </a:t>
            </a:r>
          </a:p>
        </p:txBody>
      </p:sp>
      <p:grpSp>
        <p:nvGrpSpPr>
          <p:cNvPr id="635908" name="Группа 44">
            <a:extLst>
              <a:ext uri="{FF2B5EF4-FFF2-40B4-BE49-F238E27FC236}">
                <a16:creationId xmlns:a16="http://schemas.microsoft.com/office/drawing/2014/main" xmlns="" id="{308DCD90-73BB-41B5-B56A-CB3189697D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635909" name="Picture 2">
              <a:extLst>
                <a:ext uri="{FF2B5EF4-FFF2-40B4-BE49-F238E27FC236}">
                  <a16:creationId xmlns:a16="http://schemas.microsoft.com/office/drawing/2014/main" xmlns="" id="{52BF2146-E6BC-4BD2-9A38-5897B1CD3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910" name="Picture 2">
              <a:extLst>
                <a:ext uri="{FF2B5EF4-FFF2-40B4-BE49-F238E27FC236}">
                  <a16:creationId xmlns:a16="http://schemas.microsoft.com/office/drawing/2014/main" xmlns="" id="{8325E9FD-5582-4169-AD06-2B14DF925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911" name="Picture 2">
              <a:extLst>
                <a:ext uri="{FF2B5EF4-FFF2-40B4-BE49-F238E27FC236}">
                  <a16:creationId xmlns:a16="http://schemas.microsoft.com/office/drawing/2014/main" xmlns="" id="{F57BD5E6-0648-4672-99B5-C0C5809A6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912" name="Picture 2">
              <a:extLst>
                <a:ext uri="{FF2B5EF4-FFF2-40B4-BE49-F238E27FC236}">
                  <a16:creationId xmlns:a16="http://schemas.microsoft.com/office/drawing/2014/main" xmlns="" id="{83312B75-68D0-464E-AB2E-F8E58B3EE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913" name="Picture 2">
              <a:extLst>
                <a:ext uri="{FF2B5EF4-FFF2-40B4-BE49-F238E27FC236}">
                  <a16:creationId xmlns:a16="http://schemas.microsoft.com/office/drawing/2014/main" xmlns="" id="{62D02F13-ED95-41F5-9A6A-BE238E619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914" name="Picture 2">
              <a:extLst>
                <a:ext uri="{FF2B5EF4-FFF2-40B4-BE49-F238E27FC236}">
                  <a16:creationId xmlns:a16="http://schemas.microsoft.com/office/drawing/2014/main" xmlns="" id="{16567F45-C81A-4087-B25C-A6244627B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915" name="Picture 2">
              <a:extLst>
                <a:ext uri="{FF2B5EF4-FFF2-40B4-BE49-F238E27FC236}">
                  <a16:creationId xmlns:a16="http://schemas.microsoft.com/office/drawing/2014/main" xmlns="" id="{E14EBFCA-1611-41F0-B0DF-742F588EB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916" name="Picture 2">
              <a:extLst>
                <a:ext uri="{FF2B5EF4-FFF2-40B4-BE49-F238E27FC236}">
                  <a16:creationId xmlns:a16="http://schemas.microsoft.com/office/drawing/2014/main" xmlns="" id="{0B1CA97A-9554-4BE4-8551-BF6041D16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FAF79EA-329A-467D-BC1B-76EC9215129F}"/>
              </a:ext>
            </a:extLst>
          </p:cNvPr>
          <p:cNvSpPr/>
          <p:nvPr/>
        </p:nvSpPr>
        <p:spPr>
          <a:xfrm>
            <a:off x="250825" y="188913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aa-ET" sz="3600" dirty="0">
                <a:solidFill>
                  <a:srgbClr val="FFFFFF"/>
                </a:solidFill>
                <a:latin typeface="Calibri" panose="020F0502020204030204" pitchFamily="34" charset="0"/>
              </a:rPr>
              <a:t>9</a:t>
            </a:r>
            <a:endParaRPr lang="ru-RU" altLang="aa-ET" sz="3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4CA93D5C-7399-4B9D-89AB-39977E753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Швидкість світла</a:t>
            </a:r>
            <a:endParaRPr lang="ru-RU" alt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9DC44FB-6AD9-4F41-B73B-6DE5E43D8A91}"/>
              </a:ext>
            </a:extLst>
          </p:cNvPr>
          <p:cNvSpPr/>
          <p:nvPr/>
        </p:nvSpPr>
        <p:spPr>
          <a:xfrm>
            <a:off x="2272135" y="3981227"/>
            <a:ext cx="6624736" cy="369332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Античні вчені вважали швидкість світла нескінченною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276" name="Группа 44">
            <a:extLst>
              <a:ext uri="{FF2B5EF4-FFF2-40B4-BE49-F238E27FC236}">
                <a16:creationId xmlns:a16="http://schemas.microsoft.com/office/drawing/2014/main" xmlns="" id="{9BAB5511-78A2-487D-879F-5F338095B6C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694277" name="Picture 2">
              <a:extLst>
                <a:ext uri="{FF2B5EF4-FFF2-40B4-BE49-F238E27FC236}">
                  <a16:creationId xmlns:a16="http://schemas.microsoft.com/office/drawing/2014/main" xmlns="" id="{578A3394-4488-4818-BA01-02D3261F0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4278" name="Picture 2">
              <a:extLst>
                <a:ext uri="{FF2B5EF4-FFF2-40B4-BE49-F238E27FC236}">
                  <a16:creationId xmlns:a16="http://schemas.microsoft.com/office/drawing/2014/main" xmlns="" id="{E57E675A-C617-4F14-B193-4EA0A92E7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4279" name="Picture 2">
              <a:extLst>
                <a:ext uri="{FF2B5EF4-FFF2-40B4-BE49-F238E27FC236}">
                  <a16:creationId xmlns:a16="http://schemas.microsoft.com/office/drawing/2014/main" xmlns="" id="{0F38AF21-74A7-444E-995E-B642EB21B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4280" name="Picture 2">
              <a:extLst>
                <a:ext uri="{FF2B5EF4-FFF2-40B4-BE49-F238E27FC236}">
                  <a16:creationId xmlns:a16="http://schemas.microsoft.com/office/drawing/2014/main" xmlns="" id="{BF1A2933-C8CC-4BDD-8D03-7913E9D48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4281" name="Picture 2">
              <a:extLst>
                <a:ext uri="{FF2B5EF4-FFF2-40B4-BE49-F238E27FC236}">
                  <a16:creationId xmlns:a16="http://schemas.microsoft.com/office/drawing/2014/main" xmlns="" id="{AE6E250C-25A6-4471-B4CC-80CF02992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4282" name="Picture 2">
              <a:extLst>
                <a:ext uri="{FF2B5EF4-FFF2-40B4-BE49-F238E27FC236}">
                  <a16:creationId xmlns:a16="http://schemas.microsoft.com/office/drawing/2014/main" xmlns="" id="{F478A410-92C1-453E-B9F5-B5FDF12DB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4283" name="Picture 2">
              <a:extLst>
                <a:ext uri="{FF2B5EF4-FFF2-40B4-BE49-F238E27FC236}">
                  <a16:creationId xmlns:a16="http://schemas.microsoft.com/office/drawing/2014/main" xmlns="" id="{3AD49ACC-CEE3-40FA-B9C5-B9454C60E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4284" name="Picture 2">
              <a:extLst>
                <a:ext uri="{FF2B5EF4-FFF2-40B4-BE49-F238E27FC236}">
                  <a16:creationId xmlns:a16="http://schemas.microsoft.com/office/drawing/2014/main" xmlns="" id="{404387B9-C809-4210-AC57-C660341F6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E34FD8F3-8FAD-43A2-9990-0A87A59E4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6610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Дослід</a:t>
            </a:r>
            <a:r>
              <a:rPr lang="ru-RU" alt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Ремера</a:t>
            </a:r>
            <a:r>
              <a:rPr lang="ru-RU" alt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1676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3566EC-8BDC-4F0A-B22F-B1F39E361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4" t="2882" r="3716" b="2673"/>
          <a:stretch/>
        </p:blipFill>
        <p:spPr>
          <a:xfrm>
            <a:off x="7062640" y="329785"/>
            <a:ext cx="1742468" cy="2037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DE43E72-1A0F-45EA-A0FD-4A42FA9535C4}"/>
              </a:ext>
            </a:extLst>
          </p:cNvPr>
          <p:cNvSpPr/>
          <p:nvPr/>
        </p:nvSpPr>
        <p:spPr>
          <a:xfrm>
            <a:off x="7171083" y="2536150"/>
            <a:ext cx="1554721" cy="36933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Олаф Ремер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9896DEE-161B-48FF-B7BE-FB2DBAB12A10}"/>
              </a:ext>
            </a:extLst>
          </p:cNvPr>
          <p:cNvSpPr/>
          <p:nvPr/>
        </p:nvSpPr>
        <p:spPr>
          <a:xfrm>
            <a:off x="1033043" y="4480379"/>
            <a:ext cx="4611221" cy="1248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n-lt"/>
              </a:rPr>
              <a:t>У 1676 р. датському вченому-астроному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n-lt"/>
              </a:rPr>
              <a:t>Олафу Ремеру вперше вдалося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n-lt"/>
              </a:rPr>
              <a:t>виміряти швидкість світла у вакуумі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5691884-8780-4346-B1BD-8DD7F612C34F}"/>
              </a:ext>
            </a:extLst>
          </p:cNvPr>
          <p:cNvSpPr/>
          <p:nvPr/>
        </p:nvSpPr>
        <p:spPr>
          <a:xfrm>
            <a:off x="5565203" y="5263832"/>
            <a:ext cx="347611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Ремер отримав, що значення швидкості світла дорівнює приблизно 220 000 км/с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94291" name="Rectangle 19">
            <a:extLst>
              <a:ext uri="{FF2B5EF4-FFF2-40B4-BE49-F238E27FC236}">
                <a16:creationId xmlns:a16="http://schemas.microsoft.com/office/drawing/2014/main" xmlns="" id="{2EEF20F9-964E-4CAE-8D83-EB38A6EFE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997200"/>
            <a:ext cx="45005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aa-ET" sz="2400">
                <a:latin typeface="Calibri" panose="020F0502020204030204" pitchFamily="34" charset="0"/>
              </a:rPr>
              <a:t>Добре знав розташування планет Сонячної системи, тому об'єктом дослідження обрав супутник Юпітера </a:t>
            </a:r>
            <a:r>
              <a:rPr lang="ru-RU" altLang="aa-ET" sz="2400" b="1">
                <a:latin typeface="Calibri" panose="020F0502020204030204" pitchFamily="34" charset="0"/>
              </a:rPr>
              <a:t>Іо</a:t>
            </a:r>
            <a:r>
              <a:rPr lang="ru-RU" altLang="aa-ET" sz="240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694292" name="Rectangle 20">
            <a:extLst>
              <a:ext uri="{FF2B5EF4-FFF2-40B4-BE49-F238E27FC236}">
                <a16:creationId xmlns:a16="http://schemas.microsoft.com/office/drawing/2014/main" xmlns="" id="{10FD6D74-CEC8-44EC-810E-1A9B4DDE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734050"/>
            <a:ext cx="4176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aa-ET" sz="2400">
                <a:latin typeface="Calibri" panose="020F0502020204030204" pitchFamily="34" charset="0"/>
              </a:rPr>
              <a:t>Запізнення становило близько 22 хвилин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0E03FBB5-DD66-48EC-85F2-6EA87152E44E}"/>
              </a:ext>
            </a:extLst>
          </p:cNvPr>
          <p:cNvSpPr/>
          <p:nvPr/>
        </p:nvSpPr>
        <p:spPr>
          <a:xfrm>
            <a:off x="250825" y="188913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aa-ET"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10</a:t>
            </a:r>
            <a:endParaRPr lang="ru-RU" altLang="aa-ET" sz="3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94295" name="Picture 23">
            <a:extLst>
              <a:ext uri="{FF2B5EF4-FFF2-40B4-BE49-F238E27FC236}">
                <a16:creationId xmlns:a16="http://schemas.microsoft.com/office/drawing/2014/main" xmlns="" id="{AD645AFF-C83E-4BF0-8C5C-E8F0777E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3529013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4173" name="Group 77">
            <a:extLst>
              <a:ext uri="{FF2B5EF4-FFF2-40B4-BE49-F238E27FC236}">
                <a16:creationId xmlns:a16="http://schemas.microsoft.com/office/drawing/2014/main" xmlns="" id="{A364E92A-35EC-4D2D-AE7F-AEB87B83A931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081088" y="1341438"/>
          <a:ext cx="8062912" cy="5436555"/>
        </p:xfrm>
        <a:graphic>
          <a:graphicData uri="http://schemas.openxmlformats.org/drawingml/2006/table">
            <a:tbl>
              <a:tblPr/>
              <a:tblGrid>
                <a:gridCol w="1185862">
                  <a:extLst>
                    <a:ext uri="{9D8B030D-6E8A-4147-A177-3AD203B41FA5}">
                      <a16:colId xmlns:a16="http://schemas.microsoft.com/office/drawing/2014/main" xmlns="" val="1364369073"/>
                    </a:ext>
                  </a:extLst>
                </a:gridCol>
                <a:gridCol w="1738313">
                  <a:extLst>
                    <a:ext uri="{9D8B030D-6E8A-4147-A177-3AD203B41FA5}">
                      <a16:colId xmlns:a16="http://schemas.microsoft.com/office/drawing/2014/main" xmlns="" val="257937185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146606118"/>
                    </a:ext>
                  </a:extLst>
                </a:gridCol>
                <a:gridCol w="2014537">
                  <a:extLst>
                    <a:ext uri="{9D8B030D-6E8A-4147-A177-3AD203B41FA5}">
                      <a16:colId xmlns:a16="http://schemas.microsoft.com/office/drawing/2014/main" xmlns="" val="505881905"/>
                    </a:ext>
                  </a:extLst>
                </a:gridCol>
              </a:tblGrid>
              <a:tr h="434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Рік </a:t>
                      </a:r>
                      <a:endParaRPr kumimoji="0" lang="ru-RU" altLang="aa-ET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Вчений </a:t>
                      </a:r>
                      <a:endParaRPr kumimoji="0" lang="ru-RU" altLang="aa-ET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Метод вимірювання </a:t>
                      </a:r>
                      <a:endParaRPr kumimoji="0" lang="ru-RU" altLang="aa-ET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Значення швидкості</a:t>
                      </a:r>
                      <a:endParaRPr kumimoji="0" lang="ru-RU" altLang="aa-ET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6537580"/>
                  </a:ext>
                </a:extLst>
              </a:tr>
              <a:tr h="495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1676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Ремер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Затемнення супутника Юпітера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220000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6927647"/>
                  </a:ext>
                </a:extLst>
              </a:tr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1849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Фізо 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Зубчасте колесо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315000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93752461"/>
                  </a:ext>
                </a:extLst>
              </a:tr>
              <a:tr h="493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1862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Фуко 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Обертові дзеркала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298000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8416403"/>
                  </a:ext>
                </a:extLst>
              </a:tr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1878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Майкельсон 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Обертові дзеркала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300140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939538"/>
                  </a:ext>
                </a:extLst>
              </a:tr>
              <a:tr h="496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1880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Столетов 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Електричний метод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298000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6673356"/>
                  </a:ext>
                </a:extLst>
              </a:tr>
              <a:tr h="496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1882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Майкельсон 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Обертові дзеркала 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299853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9746678"/>
                  </a:ext>
                </a:extLst>
              </a:tr>
              <a:tr h="495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1926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Майкельсон 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Обертові дзеркала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299788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3486330"/>
                  </a:ext>
                </a:extLst>
              </a:tr>
              <a:tr h="496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1952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Карташов 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Інтерферометр 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299788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3806696"/>
                  </a:ext>
                </a:extLst>
              </a:tr>
              <a:tr h="496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1972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Інвенсон 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Лазер 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aa-E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299792,456</a:t>
                      </a:r>
                      <a:endParaRPr kumimoji="0" lang="ru-RU" altLang="aa-E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3653426"/>
                  </a:ext>
                </a:extLst>
              </a:tr>
            </a:tbl>
          </a:graphicData>
        </a:graphic>
      </p:graphicFrame>
      <p:grpSp>
        <p:nvGrpSpPr>
          <p:cNvPr id="644162" name="Группа 44">
            <a:extLst>
              <a:ext uri="{FF2B5EF4-FFF2-40B4-BE49-F238E27FC236}">
                <a16:creationId xmlns:a16="http://schemas.microsoft.com/office/drawing/2014/main" xmlns="" id="{4C605C0F-3113-47D6-BBA4-554356CB39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644163" name="Picture 2">
              <a:extLst>
                <a:ext uri="{FF2B5EF4-FFF2-40B4-BE49-F238E27FC236}">
                  <a16:creationId xmlns:a16="http://schemas.microsoft.com/office/drawing/2014/main" xmlns="" id="{DBC23F6E-0264-4D71-B990-A093AD801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164" name="Picture 2">
              <a:extLst>
                <a:ext uri="{FF2B5EF4-FFF2-40B4-BE49-F238E27FC236}">
                  <a16:creationId xmlns:a16="http://schemas.microsoft.com/office/drawing/2014/main" xmlns="" id="{3E80AF06-E81F-42BE-9E0B-65089EB9C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165" name="Picture 2">
              <a:extLst>
                <a:ext uri="{FF2B5EF4-FFF2-40B4-BE49-F238E27FC236}">
                  <a16:creationId xmlns:a16="http://schemas.microsoft.com/office/drawing/2014/main" xmlns="" id="{9E665DEE-D1FB-46D8-8C3A-904208B38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166" name="Picture 2">
              <a:extLst>
                <a:ext uri="{FF2B5EF4-FFF2-40B4-BE49-F238E27FC236}">
                  <a16:creationId xmlns:a16="http://schemas.microsoft.com/office/drawing/2014/main" xmlns="" id="{2E270457-371D-43CF-94B0-0878E465D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167" name="Picture 2">
              <a:extLst>
                <a:ext uri="{FF2B5EF4-FFF2-40B4-BE49-F238E27FC236}">
                  <a16:creationId xmlns:a16="http://schemas.microsoft.com/office/drawing/2014/main" xmlns="" id="{85CAAA4C-9FE3-423E-8906-A2030E8AB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168" name="Picture 2">
              <a:extLst>
                <a:ext uri="{FF2B5EF4-FFF2-40B4-BE49-F238E27FC236}">
                  <a16:creationId xmlns:a16="http://schemas.microsoft.com/office/drawing/2014/main" xmlns="" id="{BA72E1E7-B4F0-40B1-9478-F542A49AC4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169" name="Picture 2">
              <a:extLst>
                <a:ext uri="{FF2B5EF4-FFF2-40B4-BE49-F238E27FC236}">
                  <a16:creationId xmlns:a16="http://schemas.microsoft.com/office/drawing/2014/main" xmlns="" id="{6EFE6882-8588-4031-8DA8-BF91B0F06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4170" name="Picture 2">
              <a:extLst>
                <a:ext uri="{FF2B5EF4-FFF2-40B4-BE49-F238E27FC236}">
                  <a16:creationId xmlns:a16="http://schemas.microsoft.com/office/drawing/2014/main" xmlns="" id="{D11FF0A9-1361-46DB-B309-2C86AEAC1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ECF74FEE-D566-4347-A37D-5269CC378AE9}"/>
              </a:ext>
            </a:extLst>
          </p:cNvPr>
          <p:cNvSpPr/>
          <p:nvPr/>
        </p:nvSpPr>
        <p:spPr>
          <a:xfrm>
            <a:off x="250825" y="188913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aa-ET"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11</a:t>
            </a:r>
            <a:endParaRPr lang="ru-RU" altLang="aa-ET" sz="3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9E276F7C-153D-489D-A956-34962EE1B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Швидкість світла</a:t>
            </a:r>
            <a:endParaRPr lang="ru-RU" alt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5" name="Rectangle 3">
            <a:extLst>
              <a:ext uri="{FF2B5EF4-FFF2-40B4-BE49-F238E27FC236}">
                <a16:creationId xmlns:a16="http://schemas.microsoft.com/office/drawing/2014/main" xmlns="" id="{07AFA528-AF09-4F05-82D0-9024A688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113" y="1125538"/>
            <a:ext cx="80645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ru-RU" altLang="aa-ET" sz="2600"/>
              <a:t>Було обчислено швидкість світла й у різних прозорих речовинах. Так, у воді вона була виміряна 1856 року й виявилася в 4/3 разу меншою, ніж у вакуумі. В усіх інших, речовинах вона також менша, ніж у вакуумі.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uk-UA" altLang="aa-ET" sz="2800"/>
              <a:t>В усіх оптично прозорих речовинах вона менша, ніж у вакуумі</a:t>
            </a:r>
            <a:r>
              <a:rPr lang="uk-UA" altLang="aa-ET" b="1">
                <a:solidFill>
                  <a:schemeClr val="tx2"/>
                </a:solidFill>
              </a:rPr>
              <a:t> </a:t>
            </a:r>
            <a:endParaRPr lang="ru-RU" altLang="aa-ET" sz="2600"/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altLang="aa-ET" sz="2600"/>
              <a:t>3а сучасними даними, швидкість світла у вакуумі дорівнює 299 792 458 м/с iз точністю ±1,2м/с.</a:t>
            </a:r>
            <a:r>
              <a:rPr lang="ru-RU" altLang="aa-ET" sz="2800"/>
              <a:t> </a:t>
            </a:r>
          </a:p>
        </p:txBody>
      </p:sp>
      <p:grpSp>
        <p:nvGrpSpPr>
          <p:cNvPr id="643076" name="Группа 44">
            <a:extLst>
              <a:ext uri="{FF2B5EF4-FFF2-40B4-BE49-F238E27FC236}">
                <a16:creationId xmlns:a16="http://schemas.microsoft.com/office/drawing/2014/main" xmlns="" id="{0548D7D4-32EC-4CCA-A7DA-5703FC7DA3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643077" name="Picture 2">
              <a:extLst>
                <a:ext uri="{FF2B5EF4-FFF2-40B4-BE49-F238E27FC236}">
                  <a16:creationId xmlns:a16="http://schemas.microsoft.com/office/drawing/2014/main" xmlns="" id="{9F32D3EC-3B1A-42B8-AE49-0AEE6FE82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78" name="Picture 2">
              <a:extLst>
                <a:ext uri="{FF2B5EF4-FFF2-40B4-BE49-F238E27FC236}">
                  <a16:creationId xmlns:a16="http://schemas.microsoft.com/office/drawing/2014/main" xmlns="" id="{E2CD7BF8-5720-41B4-A46F-7CA5C0F69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79" name="Picture 2">
              <a:extLst>
                <a:ext uri="{FF2B5EF4-FFF2-40B4-BE49-F238E27FC236}">
                  <a16:creationId xmlns:a16="http://schemas.microsoft.com/office/drawing/2014/main" xmlns="" id="{91C7068E-10C8-4391-AC86-A145CFC2D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80" name="Picture 2">
              <a:extLst>
                <a:ext uri="{FF2B5EF4-FFF2-40B4-BE49-F238E27FC236}">
                  <a16:creationId xmlns:a16="http://schemas.microsoft.com/office/drawing/2014/main" xmlns="" id="{EF825C1D-2D3A-4570-9B9A-E7ACF2C90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81" name="Picture 2">
              <a:extLst>
                <a:ext uri="{FF2B5EF4-FFF2-40B4-BE49-F238E27FC236}">
                  <a16:creationId xmlns:a16="http://schemas.microsoft.com/office/drawing/2014/main" xmlns="" id="{FEA14049-6DAD-44F3-BFA6-C36ABE6A0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82" name="Picture 2">
              <a:extLst>
                <a:ext uri="{FF2B5EF4-FFF2-40B4-BE49-F238E27FC236}">
                  <a16:creationId xmlns:a16="http://schemas.microsoft.com/office/drawing/2014/main" xmlns="" id="{AFD34B9E-8648-44CE-A434-17589E880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83" name="Picture 2">
              <a:extLst>
                <a:ext uri="{FF2B5EF4-FFF2-40B4-BE49-F238E27FC236}">
                  <a16:creationId xmlns:a16="http://schemas.microsoft.com/office/drawing/2014/main" xmlns="" id="{E0D0DEDE-C02B-40BD-AFF5-815BF2CE6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84" name="Picture 2">
              <a:extLst>
                <a:ext uri="{FF2B5EF4-FFF2-40B4-BE49-F238E27FC236}">
                  <a16:creationId xmlns:a16="http://schemas.microsoft.com/office/drawing/2014/main" xmlns="" id="{A7F978C3-AC8D-4E41-9C50-4D12A58E92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E466DA65-2A57-45CA-A966-CB53135B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Швидкість світла</a:t>
            </a:r>
            <a:endParaRPr lang="ru-RU" alt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6E2DFD6-61E7-4857-8784-DD7097D54650}"/>
              </a:ext>
            </a:extLst>
          </p:cNvPr>
          <p:cNvSpPr/>
          <p:nvPr/>
        </p:nvSpPr>
        <p:spPr>
          <a:xfrm>
            <a:off x="250825" y="188913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aa-ET"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12</a:t>
            </a:r>
            <a:endParaRPr lang="ru-RU" altLang="aa-ET" sz="3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23" name="Группа 44">
            <a:extLst>
              <a:ext uri="{FF2B5EF4-FFF2-40B4-BE49-F238E27FC236}">
                <a16:creationId xmlns:a16="http://schemas.microsoft.com/office/drawing/2014/main" xmlns="" id="{FCB58DC1-5AB4-4950-A8B3-522CEA5446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696324" name="Picture 2">
              <a:extLst>
                <a:ext uri="{FF2B5EF4-FFF2-40B4-BE49-F238E27FC236}">
                  <a16:creationId xmlns:a16="http://schemas.microsoft.com/office/drawing/2014/main" xmlns="" id="{312B94B4-A650-4E2B-9DEC-AFF17897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25" name="Picture 2">
              <a:extLst>
                <a:ext uri="{FF2B5EF4-FFF2-40B4-BE49-F238E27FC236}">
                  <a16:creationId xmlns:a16="http://schemas.microsoft.com/office/drawing/2014/main" xmlns="" id="{E96EAA2C-65FF-4F30-A1E1-8C3E88669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26" name="Picture 2">
              <a:extLst>
                <a:ext uri="{FF2B5EF4-FFF2-40B4-BE49-F238E27FC236}">
                  <a16:creationId xmlns:a16="http://schemas.microsoft.com/office/drawing/2014/main" xmlns="" id="{3C1E660A-7A07-43E5-A671-3306EDFA2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27" name="Picture 2">
              <a:extLst>
                <a:ext uri="{FF2B5EF4-FFF2-40B4-BE49-F238E27FC236}">
                  <a16:creationId xmlns:a16="http://schemas.microsoft.com/office/drawing/2014/main" xmlns="" id="{414072DA-8554-4CF9-AEEB-C6AC40BFA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28" name="Picture 2">
              <a:extLst>
                <a:ext uri="{FF2B5EF4-FFF2-40B4-BE49-F238E27FC236}">
                  <a16:creationId xmlns:a16="http://schemas.microsoft.com/office/drawing/2014/main" xmlns="" id="{0B2E7262-C59A-4C39-A22A-B9363B819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29" name="Picture 2">
              <a:extLst>
                <a:ext uri="{FF2B5EF4-FFF2-40B4-BE49-F238E27FC236}">
                  <a16:creationId xmlns:a16="http://schemas.microsoft.com/office/drawing/2014/main" xmlns="" id="{A703D718-C327-45DB-82A7-F90AB171B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30" name="Picture 2">
              <a:extLst>
                <a:ext uri="{FF2B5EF4-FFF2-40B4-BE49-F238E27FC236}">
                  <a16:creationId xmlns:a16="http://schemas.microsoft.com/office/drawing/2014/main" xmlns="" id="{887132E8-31AB-4F3F-ADC9-C6E7342CE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31" name="Picture 2">
              <a:extLst>
                <a:ext uri="{FF2B5EF4-FFF2-40B4-BE49-F238E27FC236}">
                  <a16:creationId xmlns:a16="http://schemas.microsoft.com/office/drawing/2014/main" xmlns="" id="{903090D8-480C-436C-826F-93F715F4D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6C0B40C7-0E95-443C-B2B8-25AA0CBDE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Швидкість світла</a:t>
            </a:r>
            <a:endParaRPr lang="ru-RU" alt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3485662A-DC09-4F7D-96DD-C23DF0661AFD}"/>
              </a:ext>
            </a:extLst>
          </p:cNvPr>
          <p:cNvSpPr/>
          <p:nvPr/>
        </p:nvSpPr>
        <p:spPr>
          <a:xfrm>
            <a:off x="250825" y="188913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aa-ET" sz="3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13</a:t>
            </a:r>
            <a:endParaRPr lang="ru-RU" altLang="aa-ET" sz="3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96337" name="Прямоугольник 1">
            <a:extLst>
              <a:ext uri="{FF2B5EF4-FFF2-40B4-BE49-F238E27FC236}">
                <a16:creationId xmlns:a16="http://schemas.microsoft.com/office/drawing/2014/main" xmlns="" id="{06B11896-D355-4DC2-B00D-F8064B4C5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557338"/>
            <a:ext cx="374491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aa-ET" sz="2800">
                <a:solidFill>
                  <a:schemeClr val="tx2"/>
                </a:solidFill>
                <a:latin typeface="Calibri" panose="020F0502020204030204" pitchFamily="34" charset="0"/>
              </a:rPr>
              <a:t>Виявилось, що жодне тіло у світі не може мати швидкість більшу за швидкість світла у вакуумі.</a:t>
            </a:r>
            <a:endParaRPr lang="ru-RU" altLang="aa-ET" sz="28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EDEAF83-0E74-4167-9331-4CBD773F7E04}"/>
              </a:ext>
            </a:extLst>
          </p:cNvPr>
          <p:cNvSpPr/>
          <p:nvPr/>
        </p:nvSpPr>
        <p:spPr>
          <a:xfrm>
            <a:off x="1479459" y="4700594"/>
            <a:ext cx="6971484" cy="5580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Швидкість світла  у вакуумі приблизно   </a:t>
            </a:r>
            <a:r>
              <a:rPr lang="uk-UA" sz="20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</a:t>
            </a:r>
            <a:r>
              <a:rPr lang="uk-UA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= 3∙10</a:t>
            </a:r>
            <a:r>
              <a:rPr lang="uk-UA" b="1" cap="all" baseline="30000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8</a:t>
            </a:r>
            <a:r>
              <a:rPr lang="uk-UA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м/с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5" name="Rectangle 3">
            <a:extLst>
              <a:ext uri="{FF2B5EF4-FFF2-40B4-BE49-F238E27FC236}">
                <a16:creationId xmlns:a16="http://schemas.microsoft.com/office/drawing/2014/main" xmlns="" id="{AB23F97F-F072-40DA-8D27-17A2EA12C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524125"/>
            <a:ext cx="409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a-ET" altLang="aa-ET"/>
          </a:p>
        </p:txBody>
      </p:sp>
      <p:sp>
        <p:nvSpPr>
          <p:cNvPr id="566278" name="Rectangle 6">
            <a:extLst>
              <a:ext uri="{FF2B5EF4-FFF2-40B4-BE49-F238E27FC236}">
                <a16:creationId xmlns:a16="http://schemas.microsoft.com/office/drawing/2014/main" xmlns="" id="{E5E0F220-5E6C-4E1D-88EF-D510C1EF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254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aa-ET" altLang="aa-ET" sz="3200" b="1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566281" name="Rectangle 9">
            <a:extLst>
              <a:ext uri="{FF2B5EF4-FFF2-40B4-BE49-F238E27FC236}">
                <a16:creationId xmlns:a16="http://schemas.microsoft.com/office/drawing/2014/main" xmlns="" id="{8F88E8A5-FC55-498C-918F-167DB649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31358"/>
            <a:ext cx="838835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1813" indent="-352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1913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542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76488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3368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9088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4808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5288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Aft>
                <a:spcPts val="600"/>
              </a:spcAft>
              <a:buFontTx/>
              <a:buAutoNum type="arabicPeriod"/>
            </a:pPr>
            <a:r>
              <a:rPr lang="uk-UA" altLang="aa-ET" sz="2400" dirty="0">
                <a:latin typeface="Calibri" panose="020F0502020204030204" pitchFamily="34" charset="0"/>
              </a:rPr>
              <a:t>Що таке світло? Які об</a:t>
            </a:r>
            <a:r>
              <a:rPr lang="en-US" altLang="aa-ET" sz="2400" dirty="0">
                <a:latin typeface="Calibri" panose="020F0502020204030204" pitchFamily="34" charset="0"/>
              </a:rPr>
              <a:t>’</a:t>
            </a:r>
            <a:r>
              <a:rPr lang="uk-UA" altLang="aa-ET" sz="2400" dirty="0" err="1">
                <a:latin typeface="Calibri" panose="020F0502020204030204" pitchFamily="34" charset="0"/>
              </a:rPr>
              <a:t>єкти</a:t>
            </a:r>
            <a:r>
              <a:rPr lang="uk-UA" altLang="aa-ET" sz="2400" dirty="0">
                <a:latin typeface="Calibri" panose="020F0502020204030204" pitchFamily="34" charset="0"/>
              </a:rPr>
              <a:t> випромінюють світло?</a:t>
            </a:r>
          </a:p>
          <a:p>
            <a:pPr lvl="1" eaLnBrk="1" hangingPunct="1">
              <a:spcAft>
                <a:spcPts val="600"/>
              </a:spcAft>
              <a:buFontTx/>
              <a:buAutoNum type="arabicPeriod"/>
            </a:pPr>
            <a:r>
              <a:rPr lang="uk-UA" altLang="aa-ET" sz="2400" dirty="0">
                <a:latin typeface="Calibri" panose="020F0502020204030204" pitchFamily="34" charset="0"/>
              </a:rPr>
              <a:t>Хто є засновником корпускулярної теорії світла? Які її основні положення?</a:t>
            </a:r>
          </a:p>
          <a:p>
            <a:pPr lvl="1" eaLnBrk="1" hangingPunct="1">
              <a:spcAft>
                <a:spcPts val="600"/>
              </a:spcAft>
              <a:buFontTx/>
              <a:buAutoNum type="arabicPeriod"/>
            </a:pPr>
            <a:r>
              <a:rPr lang="uk-UA" altLang="aa-ET" sz="2400" dirty="0">
                <a:latin typeface="Calibri" panose="020F0502020204030204" pitchFamily="34" charset="0"/>
              </a:rPr>
              <a:t>Які оптичні явища не можна було описати на основі корпускулярної теорії світла?</a:t>
            </a:r>
          </a:p>
          <a:p>
            <a:pPr lvl="1" eaLnBrk="1" hangingPunct="1">
              <a:spcAft>
                <a:spcPts val="600"/>
              </a:spcAft>
              <a:buFontTx/>
              <a:buAutoNum type="arabicPeriod"/>
            </a:pPr>
            <a:r>
              <a:rPr lang="uk-UA" altLang="aa-ET" sz="2400" dirty="0">
                <a:latin typeface="Calibri" panose="020F0502020204030204" pitchFamily="34" charset="0"/>
              </a:rPr>
              <a:t>Хто є засновником хвильової теорії світла? Які її основні положення?</a:t>
            </a:r>
          </a:p>
          <a:p>
            <a:pPr lvl="1" eaLnBrk="1" hangingPunct="1">
              <a:spcAft>
                <a:spcPts val="600"/>
              </a:spcAft>
              <a:buFontTx/>
              <a:buAutoNum type="arabicPeriod"/>
            </a:pPr>
            <a:r>
              <a:rPr lang="uk-UA" altLang="aa-ET" sz="2400" dirty="0">
                <a:latin typeface="Calibri" panose="020F0502020204030204" pitchFamily="34" charset="0"/>
              </a:rPr>
              <a:t>Чому дорівнює швидкість поширення світла? Як її було виміряно?</a:t>
            </a:r>
          </a:p>
          <a:p>
            <a:pPr lvl="1" eaLnBrk="1" hangingPunct="1">
              <a:spcAft>
                <a:spcPts val="600"/>
              </a:spcAft>
              <a:buFontTx/>
              <a:buAutoNum type="arabicPeriod"/>
            </a:pPr>
            <a:r>
              <a:rPr lang="uk-UA" altLang="aa-ET" sz="2400" dirty="0">
                <a:latin typeface="Calibri" panose="020F0502020204030204" pitchFamily="34" charset="0"/>
              </a:rPr>
              <a:t>Які сучасні уявлення про природу світла?</a:t>
            </a:r>
          </a:p>
          <a:p>
            <a:pPr lvl="1" eaLnBrk="1" hangingPunct="1">
              <a:spcAft>
                <a:spcPts val="600"/>
              </a:spcAft>
              <a:buFontTx/>
              <a:buAutoNum type="arabicPeriod"/>
            </a:pPr>
            <a:r>
              <a:rPr lang="uk-UA" altLang="aa-ET" sz="2400" dirty="0">
                <a:latin typeface="Calibri" panose="020F0502020204030204" pitchFamily="34" charset="0"/>
              </a:rPr>
              <a:t>У чому суть корпускулярно-хвильового дуалізму?</a:t>
            </a:r>
          </a:p>
        </p:txBody>
      </p: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598CC1D2-76BA-42FE-8B34-EAB1FB8E1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Дайте </a:t>
            </a:r>
            <a:r>
              <a:rPr lang="ru-RU" altLang="ru-RU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відповідь</a:t>
            </a:r>
            <a:r>
              <a:rPr lang="ru-RU" alt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на </a:t>
            </a:r>
            <a:r>
              <a:rPr lang="ru-RU" altLang="ru-RU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запитання</a:t>
            </a:r>
            <a:r>
              <a:rPr lang="ru-RU" alt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endParaRPr lang="ru-RU" alt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566283" name="Группа 44">
            <a:extLst>
              <a:ext uri="{FF2B5EF4-FFF2-40B4-BE49-F238E27FC236}">
                <a16:creationId xmlns:a16="http://schemas.microsoft.com/office/drawing/2014/main" xmlns="" id="{3370BD82-A9CF-4957-B08C-AF8B7C7249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566284" name="Picture 2">
              <a:extLst>
                <a:ext uri="{FF2B5EF4-FFF2-40B4-BE49-F238E27FC236}">
                  <a16:creationId xmlns:a16="http://schemas.microsoft.com/office/drawing/2014/main" xmlns="" id="{8A53B1B5-5A5D-4485-9E84-F69B5FEC5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6285" name="Picture 2">
              <a:extLst>
                <a:ext uri="{FF2B5EF4-FFF2-40B4-BE49-F238E27FC236}">
                  <a16:creationId xmlns:a16="http://schemas.microsoft.com/office/drawing/2014/main" xmlns="" id="{5B9287BC-5933-4839-A415-FDC0DA0F5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6286" name="Picture 2">
              <a:extLst>
                <a:ext uri="{FF2B5EF4-FFF2-40B4-BE49-F238E27FC236}">
                  <a16:creationId xmlns:a16="http://schemas.microsoft.com/office/drawing/2014/main" xmlns="" id="{FF92D14E-C8E8-42D8-A460-9BD67F0CA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6287" name="Picture 2">
              <a:extLst>
                <a:ext uri="{FF2B5EF4-FFF2-40B4-BE49-F238E27FC236}">
                  <a16:creationId xmlns:a16="http://schemas.microsoft.com/office/drawing/2014/main" xmlns="" id="{78285CCE-2B87-41C2-8C3C-19EC91612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6288" name="Picture 2">
              <a:extLst>
                <a:ext uri="{FF2B5EF4-FFF2-40B4-BE49-F238E27FC236}">
                  <a16:creationId xmlns:a16="http://schemas.microsoft.com/office/drawing/2014/main" xmlns="" id="{0403D9C6-EFC7-429E-B2C5-AAA9DE70B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6289" name="Picture 2">
              <a:extLst>
                <a:ext uri="{FF2B5EF4-FFF2-40B4-BE49-F238E27FC236}">
                  <a16:creationId xmlns:a16="http://schemas.microsoft.com/office/drawing/2014/main" xmlns="" id="{F2057FDB-79CB-4052-AF8C-85A2656AA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6290" name="Picture 2">
              <a:extLst>
                <a:ext uri="{FF2B5EF4-FFF2-40B4-BE49-F238E27FC236}">
                  <a16:creationId xmlns:a16="http://schemas.microsoft.com/office/drawing/2014/main" xmlns="" id="{6A0964D0-9A02-4DD7-B8F3-F55A87574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6291" name="Picture 2">
              <a:extLst>
                <a:ext uri="{FF2B5EF4-FFF2-40B4-BE49-F238E27FC236}">
                  <a16:creationId xmlns:a16="http://schemas.microsoft.com/office/drawing/2014/main" xmlns="" id="{14DBB3C2-18CA-4483-9434-F3458C6BF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6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6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6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6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6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6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6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xmlns="" id="{B0CD3E2C-2110-4C15-93CC-BC8B7E8B82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00413"/>
          <a:ext cx="1143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00413"/>
                        <a:ext cx="11430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5" name="Группа 44">
            <a:extLst>
              <a:ext uri="{FF2B5EF4-FFF2-40B4-BE49-F238E27FC236}">
                <a16:creationId xmlns:a16="http://schemas.microsoft.com/office/drawing/2014/main" xmlns="" id="{334B6626-3F5A-4DFA-AB6C-A57C4DF10D1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3082" name="Picture 2">
              <a:extLst>
                <a:ext uri="{FF2B5EF4-FFF2-40B4-BE49-F238E27FC236}">
                  <a16:creationId xmlns:a16="http://schemas.microsoft.com/office/drawing/2014/main" xmlns="" id="{F0E7E3C9-BF7E-48CC-8073-9CC232EB3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">
              <a:extLst>
                <a:ext uri="{FF2B5EF4-FFF2-40B4-BE49-F238E27FC236}">
                  <a16:creationId xmlns:a16="http://schemas.microsoft.com/office/drawing/2014/main" xmlns="" id="{F8782239-24D7-4C49-8632-809C50A04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">
              <a:extLst>
                <a:ext uri="{FF2B5EF4-FFF2-40B4-BE49-F238E27FC236}">
                  <a16:creationId xmlns:a16="http://schemas.microsoft.com/office/drawing/2014/main" xmlns="" id="{F82DB602-FAC5-4033-840C-2371E51B6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">
              <a:extLst>
                <a:ext uri="{FF2B5EF4-FFF2-40B4-BE49-F238E27FC236}">
                  <a16:creationId xmlns:a16="http://schemas.microsoft.com/office/drawing/2014/main" xmlns="" id="{F6952252-29AC-40CB-903F-54F014807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">
              <a:extLst>
                <a:ext uri="{FF2B5EF4-FFF2-40B4-BE49-F238E27FC236}">
                  <a16:creationId xmlns:a16="http://schemas.microsoft.com/office/drawing/2014/main" xmlns="" id="{E33A1FC4-BB4B-4C93-A0F7-F05831ECC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2">
              <a:extLst>
                <a:ext uri="{FF2B5EF4-FFF2-40B4-BE49-F238E27FC236}">
                  <a16:creationId xmlns:a16="http://schemas.microsoft.com/office/drawing/2014/main" xmlns="" id="{4995BD80-72B0-4425-9791-E0A5E576A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2">
              <a:extLst>
                <a:ext uri="{FF2B5EF4-FFF2-40B4-BE49-F238E27FC236}">
                  <a16:creationId xmlns:a16="http://schemas.microsoft.com/office/drawing/2014/main" xmlns="" id="{EC2B3AD4-02B1-49F5-8B1F-A146BA5C7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2">
              <a:extLst>
                <a:ext uri="{FF2B5EF4-FFF2-40B4-BE49-F238E27FC236}">
                  <a16:creationId xmlns:a16="http://schemas.microsoft.com/office/drawing/2014/main" xmlns="" id="{BBF3CB8D-7F84-4AA9-97C7-6634189CC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823B2194-645E-47B3-A802-D304C968C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alt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Домашнє завдання</a:t>
            </a:r>
            <a:endParaRPr lang="ru-RU" alt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7" name="Text Box 13">
            <a:extLst>
              <a:ext uri="{FF2B5EF4-FFF2-40B4-BE49-F238E27FC236}">
                <a16:creationId xmlns:a16="http://schemas.microsoft.com/office/drawing/2014/main" xmlns="" id="{A26BFD9B-98E2-44A3-8AC0-958894FE7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68413"/>
            <a:ext cx="81359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a-ET" altLang="aa-ET" sz="2800">
              <a:latin typeface="Calibri" panose="020F0502020204030204" pitchFamily="34" charset="0"/>
            </a:endParaRPr>
          </a:p>
        </p:txBody>
      </p:sp>
      <p:sp>
        <p:nvSpPr>
          <p:cNvPr id="3078" name="Text Box 14">
            <a:extLst>
              <a:ext uri="{FF2B5EF4-FFF2-40B4-BE49-F238E27FC236}">
                <a16:creationId xmlns:a16="http://schemas.microsoft.com/office/drawing/2014/main" xmlns="" id="{C4E0EF2E-31AF-496F-9B45-EF0CA645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84313"/>
            <a:ext cx="784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aa-ET" altLang="aa-ET"/>
          </a:p>
        </p:txBody>
      </p:sp>
      <p:sp>
        <p:nvSpPr>
          <p:cNvPr id="3079" name="Text Box 15">
            <a:extLst>
              <a:ext uri="{FF2B5EF4-FFF2-40B4-BE49-F238E27FC236}">
                <a16:creationId xmlns:a16="http://schemas.microsoft.com/office/drawing/2014/main" xmlns="" id="{CD7A78EB-A875-4495-B7DF-B3F3E5372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4652650"/>
            <a:ext cx="4895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uk-UA" altLang="aa-ET" sz="3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Опрацювати 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uk-UA" altLang="aa-ET" sz="3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uk-UA" altLang="aa-ET" sz="3200" dirty="0">
                <a:solidFill>
                  <a:srgbClr val="00B0F0"/>
                </a:solidFill>
                <a:latin typeface="Calibri" panose="020F0502020204030204" pitchFamily="34" charset="0"/>
              </a:rPr>
              <a:t>§</a:t>
            </a:r>
            <a:r>
              <a:rPr lang="en-US" altLang="aa-ET" sz="32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uk-UA" altLang="aa-ET" sz="3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4о (пункт 1,2 )</a:t>
            </a:r>
            <a:endParaRPr lang="uk-UA" altLang="aa-ET" sz="32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Прямоугольник 2">
            <a:extLst>
              <a:ext uri="{FF2B5EF4-FFF2-40B4-BE49-F238E27FC236}">
                <a16:creationId xmlns:a16="http://schemas.microsoft.com/office/drawing/2014/main" xmlns="" id="{DDF59565-E7F2-4CB7-AB57-2B43D79F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25538"/>
            <a:ext cx="756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aa-ET" sz="2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73448" name="Группа 44">
            <a:extLst>
              <a:ext uri="{FF2B5EF4-FFF2-40B4-BE49-F238E27FC236}">
                <a16:creationId xmlns:a16="http://schemas.microsoft.com/office/drawing/2014/main" xmlns="" id="{86C9D400-053E-48B0-84E4-72D03EF899C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573449" name="Picture 2">
              <a:extLst>
                <a:ext uri="{FF2B5EF4-FFF2-40B4-BE49-F238E27FC236}">
                  <a16:creationId xmlns:a16="http://schemas.microsoft.com/office/drawing/2014/main" xmlns="" id="{2A7E81A3-C304-465B-A480-605E4CED2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0" name="Picture 2">
              <a:extLst>
                <a:ext uri="{FF2B5EF4-FFF2-40B4-BE49-F238E27FC236}">
                  <a16:creationId xmlns:a16="http://schemas.microsoft.com/office/drawing/2014/main" xmlns="" id="{B22507DF-A6C9-4753-9A10-CB54E09A4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1" name="Picture 2">
              <a:extLst>
                <a:ext uri="{FF2B5EF4-FFF2-40B4-BE49-F238E27FC236}">
                  <a16:creationId xmlns:a16="http://schemas.microsoft.com/office/drawing/2014/main" xmlns="" id="{5D4752A6-C713-4E8A-B7EC-5F333CE72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2" name="Picture 2">
              <a:extLst>
                <a:ext uri="{FF2B5EF4-FFF2-40B4-BE49-F238E27FC236}">
                  <a16:creationId xmlns:a16="http://schemas.microsoft.com/office/drawing/2014/main" xmlns="" id="{F4E75243-6A1F-4117-9EBA-39CE2AECA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3" name="Picture 2">
              <a:extLst>
                <a:ext uri="{FF2B5EF4-FFF2-40B4-BE49-F238E27FC236}">
                  <a16:creationId xmlns:a16="http://schemas.microsoft.com/office/drawing/2014/main" xmlns="" id="{838C0F38-D9E4-4261-A272-772909AB8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4" name="Picture 2">
              <a:extLst>
                <a:ext uri="{FF2B5EF4-FFF2-40B4-BE49-F238E27FC236}">
                  <a16:creationId xmlns:a16="http://schemas.microsoft.com/office/drawing/2014/main" xmlns="" id="{5BF6ED1B-8C83-456E-96D2-BD5789137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5" name="Picture 2">
              <a:extLst>
                <a:ext uri="{FF2B5EF4-FFF2-40B4-BE49-F238E27FC236}">
                  <a16:creationId xmlns:a16="http://schemas.microsoft.com/office/drawing/2014/main" xmlns="" id="{704B4155-F6F2-4513-8F29-F53DFE64D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6" name="Picture 2">
              <a:extLst>
                <a:ext uri="{FF2B5EF4-FFF2-40B4-BE49-F238E27FC236}">
                  <a16:creationId xmlns:a16="http://schemas.microsoft.com/office/drawing/2014/main" xmlns="" id="{2B9797CE-AB1D-475A-B274-D9F0D6C2F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0B2128A-E195-40FD-958B-AD4853EA5EA6}"/>
              </a:ext>
            </a:extLst>
          </p:cNvPr>
          <p:cNvSpPr/>
          <p:nvPr/>
        </p:nvSpPr>
        <p:spPr>
          <a:xfrm>
            <a:off x="250825" y="188913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1</a:t>
            </a:r>
            <a:endParaRPr lang="ru-RU" sz="3600" dirty="0"/>
          </a:p>
        </p:txBody>
      </p: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3432ADE1-6E7E-497B-BDE2-AD38643CC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Світло</a:t>
            </a:r>
            <a:endParaRPr lang="ru-RU" alt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21" name="Групувати 9">
            <a:extLst>
              <a:ext uri="{FF2B5EF4-FFF2-40B4-BE49-F238E27FC236}">
                <a16:creationId xmlns:a16="http://schemas.microsoft.com/office/drawing/2014/main" xmlns="" id="{5FC5CDE6-3200-46AD-B348-31ED72BFA395}"/>
              </a:ext>
            </a:extLst>
          </p:cNvPr>
          <p:cNvGrpSpPr/>
          <p:nvPr/>
        </p:nvGrpSpPr>
        <p:grpSpPr>
          <a:xfrm>
            <a:off x="5076056" y="1326778"/>
            <a:ext cx="3868244" cy="5758326"/>
            <a:chOff x="8309310" y="1426164"/>
            <a:chExt cx="3868244" cy="5758326"/>
          </a:xfrm>
        </p:grpSpPr>
        <p:grpSp>
          <p:nvGrpSpPr>
            <p:cNvPr id="22" name="Группа 79">
              <a:extLst>
                <a:ext uri="{FF2B5EF4-FFF2-40B4-BE49-F238E27FC236}">
                  <a16:creationId xmlns:a16="http://schemas.microsoft.com/office/drawing/2014/main" xmlns="" id="{775138CC-A60A-40BE-B8A2-B9FDFBE79861}"/>
                </a:ext>
              </a:extLst>
            </p:cNvPr>
            <p:cNvGrpSpPr/>
            <p:nvPr/>
          </p:nvGrpSpPr>
          <p:grpSpPr>
            <a:xfrm>
              <a:off x="8309310" y="1866668"/>
              <a:ext cx="1946687" cy="5210428"/>
              <a:chOff x="4756876" y="1185418"/>
              <a:chExt cx="1236234" cy="3308857"/>
            </a:xfrm>
          </p:grpSpPr>
          <p:sp>
            <p:nvSpPr>
              <p:cNvPr id="67" name="Прямоугольник 49">
                <a:extLst>
                  <a:ext uri="{FF2B5EF4-FFF2-40B4-BE49-F238E27FC236}">
                    <a16:creationId xmlns:a16="http://schemas.microsoft.com/office/drawing/2014/main" xmlns="" id="{BAE34624-C952-44E0-889A-E7D1CFE1D5DF}"/>
                  </a:ext>
                </a:extLst>
              </p:cNvPr>
              <p:cNvSpPr/>
              <p:nvPr/>
            </p:nvSpPr>
            <p:spPr>
              <a:xfrm>
                <a:off x="4763131" y="1185418"/>
                <a:ext cx="849438" cy="243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79879"/>
                <a:r>
                  <a:rPr lang="uk-UA" sz="189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Червоний</a:t>
                </a:r>
              </a:p>
            </p:txBody>
          </p:sp>
          <p:sp>
            <p:nvSpPr>
              <p:cNvPr id="68" name="Прямоугольник 50">
                <a:extLst>
                  <a:ext uri="{FF2B5EF4-FFF2-40B4-BE49-F238E27FC236}">
                    <a16:creationId xmlns:a16="http://schemas.microsoft.com/office/drawing/2014/main" xmlns="" id="{D797C471-B85A-4702-8B02-1C33B1FA578F}"/>
                  </a:ext>
                </a:extLst>
              </p:cNvPr>
              <p:cNvSpPr/>
              <p:nvPr/>
            </p:nvSpPr>
            <p:spPr>
              <a:xfrm>
                <a:off x="4765946" y="1607470"/>
                <a:ext cx="1102650" cy="243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79879"/>
                <a:r>
                  <a:rPr lang="uk-UA" sz="189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Оранжевий</a:t>
                </a:r>
              </a:p>
            </p:txBody>
          </p:sp>
          <p:sp>
            <p:nvSpPr>
              <p:cNvPr id="69" name="Прямоугольник 51">
                <a:extLst>
                  <a:ext uri="{FF2B5EF4-FFF2-40B4-BE49-F238E27FC236}">
                    <a16:creationId xmlns:a16="http://schemas.microsoft.com/office/drawing/2014/main" xmlns="" id="{1033E4DA-8D44-4E19-8E65-BC761B760EEC}"/>
                  </a:ext>
                </a:extLst>
              </p:cNvPr>
              <p:cNvSpPr/>
              <p:nvPr/>
            </p:nvSpPr>
            <p:spPr>
              <a:xfrm>
                <a:off x="4763304" y="1965860"/>
                <a:ext cx="816812" cy="243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79879"/>
                <a:r>
                  <a:rPr lang="uk-UA" sz="189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Жовтий</a:t>
                </a:r>
              </a:p>
            </p:txBody>
          </p:sp>
          <p:sp>
            <p:nvSpPr>
              <p:cNvPr id="70" name="Прямоугольник 52">
                <a:extLst>
                  <a:ext uri="{FF2B5EF4-FFF2-40B4-BE49-F238E27FC236}">
                    <a16:creationId xmlns:a16="http://schemas.microsoft.com/office/drawing/2014/main" xmlns="" id="{966034EB-6A18-43E4-AA5C-F124FCFC6972}"/>
                  </a:ext>
                </a:extLst>
              </p:cNvPr>
              <p:cNvSpPr/>
              <p:nvPr/>
            </p:nvSpPr>
            <p:spPr>
              <a:xfrm>
                <a:off x="4763130" y="2550906"/>
                <a:ext cx="849439" cy="243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79879"/>
                <a:r>
                  <a:rPr lang="uk-UA" sz="189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Зелений</a:t>
                </a:r>
              </a:p>
            </p:txBody>
          </p:sp>
          <p:sp>
            <p:nvSpPr>
              <p:cNvPr id="71" name="Прямоугольник 53">
                <a:extLst>
                  <a:ext uri="{FF2B5EF4-FFF2-40B4-BE49-F238E27FC236}">
                    <a16:creationId xmlns:a16="http://schemas.microsoft.com/office/drawing/2014/main" xmlns="" id="{156BC51F-E9A8-4141-8EF1-9E001FC5A189}"/>
                  </a:ext>
                </a:extLst>
              </p:cNvPr>
              <p:cNvSpPr/>
              <p:nvPr/>
            </p:nvSpPr>
            <p:spPr>
              <a:xfrm>
                <a:off x="4763131" y="3178351"/>
                <a:ext cx="896487" cy="243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79879"/>
                <a:r>
                  <a:rPr lang="uk-UA" sz="189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Блакитний</a:t>
                </a:r>
              </a:p>
            </p:txBody>
          </p:sp>
          <p:sp>
            <p:nvSpPr>
              <p:cNvPr id="72" name="Прямоугольник 54">
                <a:extLst>
                  <a:ext uri="{FF2B5EF4-FFF2-40B4-BE49-F238E27FC236}">
                    <a16:creationId xmlns:a16="http://schemas.microsoft.com/office/drawing/2014/main" xmlns="" id="{AF0244C6-874D-4A66-BECA-01E73EF13871}"/>
                  </a:ext>
                </a:extLst>
              </p:cNvPr>
              <p:cNvSpPr/>
              <p:nvPr/>
            </p:nvSpPr>
            <p:spPr>
              <a:xfrm>
                <a:off x="4756876" y="3749674"/>
                <a:ext cx="679672" cy="243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79879"/>
                <a:r>
                  <a:rPr lang="uk-UA" sz="189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Синій</a:t>
                </a:r>
              </a:p>
            </p:txBody>
          </p:sp>
          <p:sp>
            <p:nvSpPr>
              <p:cNvPr id="73" name="Прямоугольник 55">
                <a:extLst>
                  <a:ext uri="{FF2B5EF4-FFF2-40B4-BE49-F238E27FC236}">
                    <a16:creationId xmlns:a16="http://schemas.microsoft.com/office/drawing/2014/main" xmlns="" id="{DAEBE4BC-0BBB-42D8-B932-54401DEE7540}"/>
                  </a:ext>
                </a:extLst>
              </p:cNvPr>
              <p:cNvSpPr/>
              <p:nvPr/>
            </p:nvSpPr>
            <p:spPr>
              <a:xfrm>
                <a:off x="4763303" y="4250937"/>
                <a:ext cx="1229807" cy="243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79879"/>
                <a:r>
                  <a:rPr lang="uk-UA" sz="189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Фіолетовий</a:t>
                </a:r>
              </a:p>
            </p:txBody>
          </p:sp>
        </p:grpSp>
        <p:grpSp>
          <p:nvGrpSpPr>
            <p:cNvPr id="25" name="Группа 48">
              <a:extLst>
                <a:ext uri="{FF2B5EF4-FFF2-40B4-BE49-F238E27FC236}">
                  <a16:creationId xmlns:a16="http://schemas.microsoft.com/office/drawing/2014/main" xmlns="" id="{CE32FADA-DD21-4F03-8172-7866C3CB4224}"/>
                </a:ext>
              </a:extLst>
            </p:cNvPr>
            <p:cNvGrpSpPr/>
            <p:nvPr/>
          </p:nvGrpSpPr>
          <p:grpSpPr>
            <a:xfrm>
              <a:off x="9461634" y="1426164"/>
              <a:ext cx="2715920" cy="5758326"/>
              <a:chOff x="5756189" y="905678"/>
              <a:chExt cx="1724732" cy="36567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xmlns="" id="{A2038009-1675-4B2F-8201-C665C39FB73A}"/>
                      </a:ext>
                    </a:extLst>
                  </p:cNvPr>
                  <p:cNvSpPr txBox="1"/>
                  <p:nvPr/>
                </p:nvSpPr>
                <p:spPr>
                  <a:xfrm>
                    <a:off x="5897790" y="1175349"/>
                    <a:ext cx="513265" cy="3040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43984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51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760</m:t>
                          </m:r>
                        </m:oMath>
                      </m:oMathPara>
                    </a14:m>
                    <a:endParaRPr lang="ru-RU" sz="251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21C615A-5B92-4B81-BE83-6ADA04849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7790" y="1175349"/>
                    <a:ext cx="513265" cy="30400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xmlns="" id="{B4FA56E4-736B-4E26-B6B9-A4EF2EEEEBCE}"/>
                      </a:ext>
                    </a:extLst>
                  </p:cNvPr>
                  <p:cNvSpPr txBox="1"/>
                  <p:nvPr/>
                </p:nvSpPr>
                <p:spPr>
                  <a:xfrm>
                    <a:off x="5897790" y="1593589"/>
                    <a:ext cx="513265" cy="3040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43984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51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600</m:t>
                          </m:r>
                        </m:oMath>
                      </m:oMathPara>
                    </a14:m>
                    <a:endParaRPr lang="ru-RU" sz="251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6968871-ECA8-4FCB-B073-5A01932774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7790" y="1593589"/>
                    <a:ext cx="513265" cy="30400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xmlns="" id="{4FAB955F-41C5-408C-AD0D-69B44D11C622}"/>
                      </a:ext>
                    </a:extLst>
                  </p:cNvPr>
                  <p:cNvSpPr txBox="1"/>
                  <p:nvPr/>
                </p:nvSpPr>
                <p:spPr>
                  <a:xfrm>
                    <a:off x="5897790" y="1949548"/>
                    <a:ext cx="513265" cy="3040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43984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51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580</m:t>
                          </m:r>
                        </m:oMath>
                      </m:oMathPara>
                    </a14:m>
                    <a:endParaRPr lang="ru-RU" sz="251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E2C04C5C-0D9D-42DC-A2DC-0AE1CB2D65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7790" y="1949548"/>
                    <a:ext cx="513265" cy="30400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xmlns="" id="{852387E2-CB23-473E-872E-17AFA2D6180A}"/>
                      </a:ext>
                    </a:extLst>
                  </p:cNvPr>
                  <p:cNvSpPr txBox="1"/>
                  <p:nvPr/>
                </p:nvSpPr>
                <p:spPr>
                  <a:xfrm>
                    <a:off x="5891299" y="2532434"/>
                    <a:ext cx="513265" cy="3040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43984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51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555</m:t>
                          </m:r>
                        </m:oMath>
                      </m:oMathPara>
                    </a14:m>
                    <a:endParaRPr lang="ru-RU" sz="251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2D8A6544-5078-4321-8FCF-6DE6D19BD8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1299" y="2532434"/>
                    <a:ext cx="513265" cy="3040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xmlns="" id="{E63EC35C-58FE-4F97-9767-92E6827AF189}"/>
                      </a:ext>
                    </a:extLst>
                  </p:cNvPr>
                  <p:cNvSpPr txBox="1"/>
                  <p:nvPr/>
                </p:nvSpPr>
                <p:spPr>
                  <a:xfrm>
                    <a:off x="5890162" y="3160886"/>
                    <a:ext cx="513265" cy="3040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43984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51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525</m:t>
                          </m:r>
                        </m:oMath>
                      </m:oMathPara>
                    </a14:m>
                    <a:endParaRPr lang="ru-RU" sz="251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D1A1CAC7-82DD-4679-9811-D126DE5B10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0162" y="3160886"/>
                    <a:ext cx="513265" cy="30400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xmlns="" id="{812195AA-01D7-446F-A8B9-84BC95411D42}"/>
                      </a:ext>
                    </a:extLst>
                  </p:cNvPr>
                  <p:cNvSpPr txBox="1"/>
                  <p:nvPr/>
                </p:nvSpPr>
                <p:spPr>
                  <a:xfrm>
                    <a:off x="5893926" y="3734571"/>
                    <a:ext cx="513265" cy="3040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43984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51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495</m:t>
                          </m:r>
                        </m:oMath>
                      </m:oMathPara>
                    </a14:m>
                    <a:endParaRPr lang="ru-RU" sz="251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901664A2-E16B-4988-8486-D50ADD756C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3926" y="3734571"/>
                    <a:ext cx="513265" cy="3040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xmlns="" id="{D9FB30FA-79A6-408A-B0DB-BC578EB47E41}"/>
                      </a:ext>
                    </a:extLst>
                  </p:cNvPr>
                  <p:cNvSpPr txBox="1"/>
                  <p:nvPr/>
                </p:nvSpPr>
                <p:spPr>
                  <a:xfrm>
                    <a:off x="5891799" y="4235549"/>
                    <a:ext cx="513265" cy="3040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43984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51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380</m:t>
                          </m:r>
                        </m:oMath>
                      </m:oMathPara>
                    </a14:m>
                    <a:endParaRPr lang="ru-RU" sz="2511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35126E4-BE18-42E6-A66F-88A8B535DC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1799" y="4235549"/>
                    <a:ext cx="513265" cy="30400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xmlns="" id="{6363C464-F750-4762-9790-1B20088D53C0}"/>
                      </a:ext>
                    </a:extLst>
                  </p:cNvPr>
                  <p:cNvSpPr txBox="1"/>
                  <p:nvPr/>
                </p:nvSpPr>
                <p:spPr>
                  <a:xfrm>
                    <a:off x="5756189" y="905678"/>
                    <a:ext cx="556428" cy="2741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143984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205" i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λ</m:t>
                          </m:r>
                          <m:r>
                            <a:rPr lang="ru-RU" sz="220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ru-RU" sz="2205" i="1" dirty="0" err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нм</m:t>
                          </m:r>
                        </m:oMath>
                      </m:oMathPara>
                    </a14:m>
                    <a:endParaRPr lang="ru-RU" sz="2205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4BCB254B-91B6-4597-8A50-A3BA1A85FC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6189" y="905678"/>
                    <a:ext cx="556428" cy="27412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Прямая со стрелкой 11">
                <a:extLst>
                  <a:ext uri="{FF2B5EF4-FFF2-40B4-BE49-F238E27FC236}">
                    <a16:creationId xmlns:a16="http://schemas.microsoft.com/office/drawing/2014/main" xmlns="" id="{A5928CD3-8597-425A-A9BF-3F853915267F}"/>
                  </a:ext>
                </a:extLst>
              </p:cNvPr>
              <p:cNvCxnSpPr/>
              <p:nvPr/>
            </p:nvCxnSpPr>
            <p:spPr>
              <a:xfrm flipV="1">
                <a:off x="6389706" y="975360"/>
                <a:ext cx="0" cy="358711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4406ECA4-1777-414B-8847-D420D7560160}"/>
                  </a:ext>
                </a:extLst>
              </p:cNvPr>
              <p:cNvCxnSpPr/>
              <p:nvPr/>
            </p:nvCxnSpPr>
            <p:spPr>
              <a:xfrm>
                <a:off x="6337836" y="1323975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9">
                <a:extLst>
                  <a:ext uri="{FF2B5EF4-FFF2-40B4-BE49-F238E27FC236}">
                    <a16:creationId xmlns:a16="http://schemas.microsoft.com/office/drawing/2014/main" xmlns="" id="{56501AF0-CCB9-4669-B448-D30B653E0CE2}"/>
                  </a:ext>
                </a:extLst>
              </p:cNvPr>
              <p:cNvCxnSpPr/>
              <p:nvPr/>
            </p:nvCxnSpPr>
            <p:spPr>
              <a:xfrm>
                <a:off x="6337836" y="1754663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0BE62445-641B-4A67-B7CE-134E18B59A74}"/>
                  </a:ext>
                </a:extLst>
              </p:cNvPr>
              <p:cNvCxnSpPr/>
              <p:nvPr/>
            </p:nvCxnSpPr>
            <p:spPr>
              <a:xfrm>
                <a:off x="6337836" y="2103437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43">
                <a:extLst>
                  <a:ext uri="{FF2B5EF4-FFF2-40B4-BE49-F238E27FC236}">
                    <a16:creationId xmlns:a16="http://schemas.microsoft.com/office/drawing/2014/main" xmlns="" id="{9DBBD6D9-1FF0-41EB-8698-79319BDF1939}"/>
                  </a:ext>
                </a:extLst>
              </p:cNvPr>
              <p:cNvCxnSpPr/>
              <p:nvPr/>
            </p:nvCxnSpPr>
            <p:spPr>
              <a:xfrm>
                <a:off x="6337836" y="2690812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44">
                <a:extLst>
                  <a:ext uri="{FF2B5EF4-FFF2-40B4-BE49-F238E27FC236}">
                    <a16:creationId xmlns:a16="http://schemas.microsoft.com/office/drawing/2014/main" xmlns="" id="{21E59D58-8602-4A2D-9B51-23119195B48C}"/>
                  </a:ext>
                </a:extLst>
              </p:cNvPr>
              <p:cNvCxnSpPr/>
              <p:nvPr/>
            </p:nvCxnSpPr>
            <p:spPr>
              <a:xfrm>
                <a:off x="6337836" y="3319462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45">
                <a:extLst>
                  <a:ext uri="{FF2B5EF4-FFF2-40B4-BE49-F238E27FC236}">
                    <a16:creationId xmlns:a16="http://schemas.microsoft.com/office/drawing/2014/main" xmlns="" id="{795B5D02-58DB-42B8-8E91-62DD4CDF26D6}"/>
                  </a:ext>
                </a:extLst>
              </p:cNvPr>
              <p:cNvCxnSpPr/>
              <p:nvPr/>
            </p:nvCxnSpPr>
            <p:spPr>
              <a:xfrm>
                <a:off x="6337836" y="3884612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6">
                <a:extLst>
                  <a:ext uri="{FF2B5EF4-FFF2-40B4-BE49-F238E27FC236}">
                    <a16:creationId xmlns:a16="http://schemas.microsoft.com/office/drawing/2014/main" xmlns="" id="{CABC2F86-573A-46FF-95C9-0956C7225912}"/>
                  </a:ext>
                </a:extLst>
              </p:cNvPr>
              <p:cNvCxnSpPr/>
              <p:nvPr/>
            </p:nvCxnSpPr>
            <p:spPr>
              <a:xfrm>
                <a:off x="6337836" y="4386263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72">
                <a:extLst>
                  <a:ext uri="{FF2B5EF4-FFF2-40B4-BE49-F238E27FC236}">
                    <a16:creationId xmlns:a16="http://schemas.microsoft.com/office/drawing/2014/main" xmlns="" id="{8613F433-17BA-483F-BD60-C150B943A009}"/>
                  </a:ext>
                </a:extLst>
              </p:cNvPr>
              <p:cNvCxnSpPr/>
              <p:nvPr/>
            </p:nvCxnSpPr>
            <p:spPr>
              <a:xfrm>
                <a:off x="7382238" y="1323975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73">
                <a:extLst>
                  <a:ext uri="{FF2B5EF4-FFF2-40B4-BE49-F238E27FC236}">
                    <a16:creationId xmlns:a16="http://schemas.microsoft.com/office/drawing/2014/main" xmlns="" id="{3DA40A3F-D125-4A06-A423-C515EA4B3CCE}"/>
                  </a:ext>
                </a:extLst>
              </p:cNvPr>
              <p:cNvCxnSpPr/>
              <p:nvPr/>
            </p:nvCxnSpPr>
            <p:spPr>
              <a:xfrm>
                <a:off x="7382238" y="1754663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74">
                <a:extLst>
                  <a:ext uri="{FF2B5EF4-FFF2-40B4-BE49-F238E27FC236}">
                    <a16:creationId xmlns:a16="http://schemas.microsoft.com/office/drawing/2014/main" xmlns="" id="{5101B7E2-A549-4381-A4BB-6F89F60C0418}"/>
                  </a:ext>
                </a:extLst>
              </p:cNvPr>
              <p:cNvCxnSpPr/>
              <p:nvPr/>
            </p:nvCxnSpPr>
            <p:spPr>
              <a:xfrm>
                <a:off x="7382238" y="2103437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75">
                <a:extLst>
                  <a:ext uri="{FF2B5EF4-FFF2-40B4-BE49-F238E27FC236}">
                    <a16:creationId xmlns:a16="http://schemas.microsoft.com/office/drawing/2014/main" xmlns="" id="{E1631586-EFD3-4A3B-B275-250873F46B5B}"/>
                  </a:ext>
                </a:extLst>
              </p:cNvPr>
              <p:cNvCxnSpPr/>
              <p:nvPr/>
            </p:nvCxnSpPr>
            <p:spPr>
              <a:xfrm>
                <a:off x="7382238" y="2690812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76">
                <a:extLst>
                  <a:ext uri="{FF2B5EF4-FFF2-40B4-BE49-F238E27FC236}">
                    <a16:creationId xmlns:a16="http://schemas.microsoft.com/office/drawing/2014/main" xmlns="" id="{043036CD-F0C5-43DD-BEFA-20AFD196BBB1}"/>
                  </a:ext>
                </a:extLst>
              </p:cNvPr>
              <p:cNvCxnSpPr/>
              <p:nvPr/>
            </p:nvCxnSpPr>
            <p:spPr>
              <a:xfrm>
                <a:off x="7382238" y="3319462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77">
                <a:extLst>
                  <a:ext uri="{FF2B5EF4-FFF2-40B4-BE49-F238E27FC236}">
                    <a16:creationId xmlns:a16="http://schemas.microsoft.com/office/drawing/2014/main" xmlns="" id="{94FFAC8A-6BB4-4D82-A9C4-976B47BD2EAB}"/>
                  </a:ext>
                </a:extLst>
              </p:cNvPr>
              <p:cNvCxnSpPr/>
              <p:nvPr/>
            </p:nvCxnSpPr>
            <p:spPr>
              <a:xfrm>
                <a:off x="7382238" y="3884612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78">
                <a:extLst>
                  <a:ext uri="{FF2B5EF4-FFF2-40B4-BE49-F238E27FC236}">
                    <a16:creationId xmlns:a16="http://schemas.microsoft.com/office/drawing/2014/main" xmlns="" id="{D210E248-F584-4DEE-89D6-81839FB8D7FC}"/>
                  </a:ext>
                </a:extLst>
              </p:cNvPr>
              <p:cNvCxnSpPr/>
              <p:nvPr/>
            </p:nvCxnSpPr>
            <p:spPr>
              <a:xfrm>
                <a:off x="7382238" y="4387057"/>
                <a:ext cx="9868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Прямоугольник 38">
                <a:extLst>
                  <a:ext uri="{FF2B5EF4-FFF2-40B4-BE49-F238E27FC236}">
                    <a16:creationId xmlns:a16="http://schemas.microsoft.com/office/drawing/2014/main" xmlns="" id="{69FB4FA5-22EB-4857-8C83-4C5C87D05D2C}"/>
                  </a:ext>
                </a:extLst>
              </p:cNvPr>
              <p:cNvSpPr/>
              <p:nvPr/>
            </p:nvSpPr>
            <p:spPr>
              <a:xfrm>
                <a:off x="6395186" y="1316831"/>
                <a:ext cx="1038225" cy="3074194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/>
                  </a:gs>
                  <a:gs pos="16000">
                    <a:srgbClr val="FFC000"/>
                  </a:gs>
                  <a:gs pos="83000">
                    <a:srgbClr val="0070C0"/>
                  </a:gs>
                  <a:gs pos="65000">
                    <a:srgbClr val="00B0F0"/>
                  </a:gs>
                  <a:gs pos="48000">
                    <a:srgbClr val="00B050"/>
                  </a:gs>
                  <a:gs pos="32000">
                    <a:srgbClr val="FFFF00"/>
                  </a:gs>
                  <a:gs pos="100000">
                    <a:srgbClr val="7030A0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879"/>
                <a:endParaRPr lang="ru-RU" sz="251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4" name="Button Color - Down">
            <a:extLst>
              <a:ext uri="{FF2B5EF4-FFF2-40B4-BE49-F238E27FC236}">
                <a16:creationId xmlns:a16="http://schemas.microsoft.com/office/drawing/2014/main" xmlns="" id="{7CD32A1C-9BAF-4C21-AD97-BEF54F8B5D7E}"/>
              </a:ext>
            </a:extLst>
          </p:cNvPr>
          <p:cNvSpPr/>
          <p:nvPr/>
        </p:nvSpPr>
        <p:spPr>
          <a:xfrm>
            <a:off x="821917" y="1373183"/>
            <a:ext cx="3796568" cy="44320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Світло </a:t>
            </a:r>
            <a:r>
              <a:rPr lang="uk-U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електромагнітні хвилі, які сприймає око людини, тобто хвилі довжиною від 380 нм до 760 нм</a:t>
            </a:r>
            <a:endParaRPr lang="uk-U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8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Прямоугольник 2">
            <a:extLst>
              <a:ext uri="{FF2B5EF4-FFF2-40B4-BE49-F238E27FC236}">
                <a16:creationId xmlns:a16="http://schemas.microsoft.com/office/drawing/2014/main" xmlns="" id="{DDF59565-E7F2-4CB7-AB57-2B43D79F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25538"/>
            <a:ext cx="756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aa-ET" sz="2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73448" name="Группа 44">
            <a:extLst>
              <a:ext uri="{FF2B5EF4-FFF2-40B4-BE49-F238E27FC236}">
                <a16:creationId xmlns:a16="http://schemas.microsoft.com/office/drawing/2014/main" xmlns="" id="{86C9D400-053E-48B0-84E4-72D03EF899C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573449" name="Picture 2">
              <a:extLst>
                <a:ext uri="{FF2B5EF4-FFF2-40B4-BE49-F238E27FC236}">
                  <a16:creationId xmlns:a16="http://schemas.microsoft.com/office/drawing/2014/main" xmlns="" id="{2A7E81A3-C304-465B-A480-605E4CED2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0" name="Picture 2">
              <a:extLst>
                <a:ext uri="{FF2B5EF4-FFF2-40B4-BE49-F238E27FC236}">
                  <a16:creationId xmlns:a16="http://schemas.microsoft.com/office/drawing/2014/main" xmlns="" id="{B22507DF-A6C9-4753-9A10-CB54E09A4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1" name="Picture 2">
              <a:extLst>
                <a:ext uri="{FF2B5EF4-FFF2-40B4-BE49-F238E27FC236}">
                  <a16:creationId xmlns:a16="http://schemas.microsoft.com/office/drawing/2014/main" xmlns="" id="{5D4752A6-C713-4E8A-B7EC-5F333CE72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2" name="Picture 2">
              <a:extLst>
                <a:ext uri="{FF2B5EF4-FFF2-40B4-BE49-F238E27FC236}">
                  <a16:creationId xmlns:a16="http://schemas.microsoft.com/office/drawing/2014/main" xmlns="" id="{F4E75243-6A1F-4117-9EBA-39CE2AECA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3" name="Picture 2">
              <a:extLst>
                <a:ext uri="{FF2B5EF4-FFF2-40B4-BE49-F238E27FC236}">
                  <a16:creationId xmlns:a16="http://schemas.microsoft.com/office/drawing/2014/main" xmlns="" id="{838C0F38-D9E4-4261-A272-772909AB8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4" name="Picture 2">
              <a:extLst>
                <a:ext uri="{FF2B5EF4-FFF2-40B4-BE49-F238E27FC236}">
                  <a16:creationId xmlns:a16="http://schemas.microsoft.com/office/drawing/2014/main" xmlns="" id="{5BF6ED1B-8C83-456E-96D2-BD5789137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5" name="Picture 2">
              <a:extLst>
                <a:ext uri="{FF2B5EF4-FFF2-40B4-BE49-F238E27FC236}">
                  <a16:creationId xmlns:a16="http://schemas.microsoft.com/office/drawing/2014/main" xmlns="" id="{704B4155-F6F2-4513-8F29-F53DFE64D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6" name="Picture 2">
              <a:extLst>
                <a:ext uri="{FF2B5EF4-FFF2-40B4-BE49-F238E27FC236}">
                  <a16:creationId xmlns:a16="http://schemas.microsoft.com/office/drawing/2014/main" xmlns="" id="{2B9797CE-AB1D-475A-B274-D9F0D6C2F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0B2128A-E195-40FD-958B-AD4853EA5EA6}"/>
              </a:ext>
            </a:extLst>
          </p:cNvPr>
          <p:cNvSpPr/>
          <p:nvPr/>
        </p:nvSpPr>
        <p:spPr>
          <a:xfrm>
            <a:off x="250825" y="188913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2</a:t>
            </a:r>
            <a:endParaRPr lang="ru-RU" sz="3600" dirty="0"/>
          </a:p>
        </p:txBody>
      </p: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3432ADE1-6E7E-497B-BDE2-AD38643CC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Світло</a:t>
            </a:r>
            <a:endParaRPr lang="ru-RU" alt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9" name="Button Color - Down">
            <a:extLst>
              <a:ext uri="{FF2B5EF4-FFF2-40B4-BE49-F238E27FC236}">
                <a16:creationId xmlns:a16="http://schemas.microsoft.com/office/drawing/2014/main" xmlns="" id="{95FB8470-335F-443D-A131-CD787C5E512C}"/>
              </a:ext>
            </a:extLst>
          </p:cNvPr>
          <p:cNvSpPr/>
          <p:nvPr/>
        </p:nvSpPr>
        <p:spPr>
          <a:xfrm>
            <a:off x="914400" y="1143000"/>
            <a:ext cx="8152744" cy="8371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Світло випромінюється внаслідок процесів, які відбуваються всередині атомів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Button Color - Down">
            <a:extLst>
              <a:ext uri="{FF2B5EF4-FFF2-40B4-BE49-F238E27FC236}">
                <a16:creationId xmlns:a16="http://schemas.microsoft.com/office/drawing/2014/main" xmlns="" id="{833922F8-0E4C-4467-B56B-FA4E8A2F9187}"/>
              </a:ext>
            </a:extLst>
          </p:cNvPr>
          <p:cNvSpPr/>
          <p:nvPr/>
        </p:nvSpPr>
        <p:spPr>
          <a:xfrm>
            <a:off x="914400" y="2167511"/>
            <a:ext cx="8152744" cy="8371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Джерела світла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– це фізичні тіла, атоми яких випромінюють світло</a:t>
            </a:r>
            <a:endParaRPr lang="uk-UA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Button Color - Down">
            <a:extLst>
              <a:ext uri="{FF2B5EF4-FFF2-40B4-BE49-F238E27FC236}">
                <a16:creationId xmlns:a16="http://schemas.microsoft.com/office/drawing/2014/main" xmlns="" id="{82628DBC-2149-43A1-98EF-2B88B5B03297}"/>
              </a:ext>
            </a:extLst>
          </p:cNvPr>
          <p:cNvSpPr/>
          <p:nvPr/>
        </p:nvSpPr>
        <p:spPr>
          <a:xfrm>
            <a:off x="1907704" y="3141108"/>
            <a:ext cx="2020509" cy="57578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Природні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Button Color - Down">
            <a:extLst>
              <a:ext uri="{FF2B5EF4-FFF2-40B4-BE49-F238E27FC236}">
                <a16:creationId xmlns:a16="http://schemas.microsoft.com/office/drawing/2014/main" xmlns="" id="{A77B504B-E8B1-46D7-BB58-F947202F80FD}"/>
              </a:ext>
            </a:extLst>
          </p:cNvPr>
          <p:cNvSpPr/>
          <p:nvPr/>
        </p:nvSpPr>
        <p:spPr>
          <a:xfrm>
            <a:off x="6012160" y="3196214"/>
            <a:ext cx="2020509" cy="57578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Штучні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4" descr="http://h6.img.mediacache.rugion.ru/_i/forum/files/88/85/80/8885809_2s308_1308241732.gif">
            <a:extLst>
              <a:ext uri="{FF2B5EF4-FFF2-40B4-BE49-F238E27FC236}">
                <a16:creationId xmlns:a16="http://schemas.microsoft.com/office/drawing/2014/main" xmlns="" id="{D7D19398-D9B6-4DCC-A52D-6B59BBCE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20" y="3853352"/>
            <a:ext cx="1291768" cy="12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Результат пошуку зображень за запитом &quot;лава&quot;">
            <a:extLst>
              <a:ext uri="{FF2B5EF4-FFF2-40B4-BE49-F238E27FC236}">
                <a16:creationId xmlns:a16="http://schemas.microsoft.com/office/drawing/2014/main" xmlns="" id="{279431D9-BB44-43A4-B442-EDFEDF5C6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7" b="6382"/>
          <a:stretch/>
        </p:blipFill>
        <p:spPr bwMode="auto">
          <a:xfrm>
            <a:off x="2801154" y="3853352"/>
            <a:ext cx="2022465" cy="12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1C76170D-C7AF-4FD7-9A2A-9A12C00E96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6" y="5317038"/>
            <a:ext cx="1858892" cy="122648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4" name="Picture 6" descr="Результат пошуку зображень за запитом &quot;светлячок&quot;">
            <a:extLst>
              <a:ext uri="{FF2B5EF4-FFF2-40B4-BE49-F238E27FC236}">
                <a16:creationId xmlns:a16="http://schemas.microsoft.com/office/drawing/2014/main" xmlns="" id="{B26B74A7-9E23-42F8-A3B1-6E149B9F2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5" t="25927" r="43492" b="27014"/>
          <a:stretch/>
        </p:blipFill>
        <p:spPr bwMode="auto">
          <a:xfrm>
            <a:off x="3210260" y="5229200"/>
            <a:ext cx="1529556" cy="126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http://im8-tub-ua.yandex.net/i?id=398661733-27-72&amp;n=21">
            <a:extLst>
              <a:ext uri="{FF2B5EF4-FFF2-40B4-BE49-F238E27FC236}">
                <a16:creationId xmlns:a16="http://schemas.microsoft.com/office/drawing/2014/main" xmlns="" id="{F64C37AD-F207-4B86-AB7F-0F1C9BA2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98769"/>
            <a:ext cx="1737646" cy="130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http://im6-tub-ua.yandex.net/i?id=470808909-36-72&amp;n=21">
            <a:extLst>
              <a:ext uri="{FF2B5EF4-FFF2-40B4-BE49-F238E27FC236}">
                <a16:creationId xmlns:a16="http://schemas.microsoft.com/office/drawing/2014/main" xmlns="" id="{82077C2C-63F7-4AB9-ABC5-2404EB23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46" y="3848060"/>
            <a:ext cx="1291768" cy="13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http://www.yastalker.com/uploads_user/3000/2038/120138.jpg">
            <a:extLst>
              <a:ext uri="{FF2B5EF4-FFF2-40B4-BE49-F238E27FC236}">
                <a16:creationId xmlns:a16="http://schemas.microsoft.com/office/drawing/2014/main" xmlns="" id="{5651D210-029F-4139-A997-E6B5C6FE9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18" y="5229200"/>
            <a:ext cx="1291768" cy="12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Результат пошуку зображень за запитом &quot;samsung galaxy s8&quot;">
            <a:extLst>
              <a:ext uri="{FF2B5EF4-FFF2-40B4-BE49-F238E27FC236}">
                <a16:creationId xmlns:a16="http://schemas.microsoft.com/office/drawing/2014/main" xmlns="" id="{F20FF096-DF33-4D3E-96E7-6572634FA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r="27177"/>
          <a:stretch/>
        </p:blipFill>
        <p:spPr bwMode="auto">
          <a:xfrm>
            <a:off x="6668275" y="5251282"/>
            <a:ext cx="1223958" cy="13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http://im4-tub-ua.yandex.net/i?id=344073543-14-72&amp;n=21">
            <a:extLst>
              <a:ext uri="{FF2B5EF4-FFF2-40B4-BE49-F238E27FC236}">
                <a16:creationId xmlns:a16="http://schemas.microsoft.com/office/drawing/2014/main" xmlns="" id="{301B10A8-05DE-45DF-ADB2-07D9E3AD9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5" r="14960"/>
          <a:stretch/>
        </p:blipFill>
        <p:spPr bwMode="auto">
          <a:xfrm>
            <a:off x="7999341" y="5229200"/>
            <a:ext cx="1134983" cy="130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8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Прямоугольник 2">
            <a:extLst>
              <a:ext uri="{FF2B5EF4-FFF2-40B4-BE49-F238E27FC236}">
                <a16:creationId xmlns:a16="http://schemas.microsoft.com/office/drawing/2014/main" xmlns="" id="{DDF59565-E7F2-4CB7-AB57-2B43D79F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25538"/>
            <a:ext cx="756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aa-ET" sz="2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73448" name="Группа 44">
            <a:extLst>
              <a:ext uri="{FF2B5EF4-FFF2-40B4-BE49-F238E27FC236}">
                <a16:creationId xmlns:a16="http://schemas.microsoft.com/office/drawing/2014/main" xmlns="" id="{86C9D400-053E-48B0-84E4-72D03EF899C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573449" name="Picture 2">
              <a:extLst>
                <a:ext uri="{FF2B5EF4-FFF2-40B4-BE49-F238E27FC236}">
                  <a16:creationId xmlns:a16="http://schemas.microsoft.com/office/drawing/2014/main" xmlns="" id="{2A7E81A3-C304-465B-A480-605E4CED2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0" name="Picture 2">
              <a:extLst>
                <a:ext uri="{FF2B5EF4-FFF2-40B4-BE49-F238E27FC236}">
                  <a16:creationId xmlns:a16="http://schemas.microsoft.com/office/drawing/2014/main" xmlns="" id="{B22507DF-A6C9-4753-9A10-CB54E09A4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1" name="Picture 2">
              <a:extLst>
                <a:ext uri="{FF2B5EF4-FFF2-40B4-BE49-F238E27FC236}">
                  <a16:creationId xmlns:a16="http://schemas.microsoft.com/office/drawing/2014/main" xmlns="" id="{5D4752A6-C713-4E8A-B7EC-5F333CE72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2" name="Picture 2">
              <a:extLst>
                <a:ext uri="{FF2B5EF4-FFF2-40B4-BE49-F238E27FC236}">
                  <a16:creationId xmlns:a16="http://schemas.microsoft.com/office/drawing/2014/main" xmlns="" id="{F4E75243-6A1F-4117-9EBA-39CE2AECA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3" name="Picture 2">
              <a:extLst>
                <a:ext uri="{FF2B5EF4-FFF2-40B4-BE49-F238E27FC236}">
                  <a16:creationId xmlns:a16="http://schemas.microsoft.com/office/drawing/2014/main" xmlns="" id="{838C0F38-D9E4-4261-A272-772909AB8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4" name="Picture 2">
              <a:extLst>
                <a:ext uri="{FF2B5EF4-FFF2-40B4-BE49-F238E27FC236}">
                  <a16:creationId xmlns:a16="http://schemas.microsoft.com/office/drawing/2014/main" xmlns="" id="{5BF6ED1B-8C83-456E-96D2-BD5789137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5" name="Picture 2">
              <a:extLst>
                <a:ext uri="{FF2B5EF4-FFF2-40B4-BE49-F238E27FC236}">
                  <a16:creationId xmlns:a16="http://schemas.microsoft.com/office/drawing/2014/main" xmlns="" id="{704B4155-F6F2-4513-8F29-F53DFE64D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56" name="Picture 2">
              <a:extLst>
                <a:ext uri="{FF2B5EF4-FFF2-40B4-BE49-F238E27FC236}">
                  <a16:creationId xmlns:a16="http://schemas.microsoft.com/office/drawing/2014/main" xmlns="" id="{2B9797CE-AB1D-475A-B274-D9F0D6C2F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20B2128A-E195-40FD-958B-AD4853EA5EA6}"/>
              </a:ext>
            </a:extLst>
          </p:cNvPr>
          <p:cNvSpPr/>
          <p:nvPr/>
        </p:nvSpPr>
        <p:spPr>
          <a:xfrm>
            <a:off x="250825" y="188913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3</a:t>
            </a:r>
            <a:endParaRPr lang="ru-RU" sz="3600" dirty="0"/>
          </a:p>
        </p:txBody>
      </p: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3432ADE1-6E7E-497B-BDE2-AD38643CC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Ідеї</a:t>
            </a:r>
            <a:r>
              <a:rPr lang="ru-RU" alt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давніх</a:t>
            </a:r>
            <a:r>
              <a:rPr lang="ru-RU" alt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altLang="ru-RU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філософів</a:t>
            </a:r>
            <a:endParaRPr lang="ru-RU" alt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73459" name="Rectangle 19">
            <a:extLst>
              <a:ext uri="{FF2B5EF4-FFF2-40B4-BE49-F238E27FC236}">
                <a16:creationId xmlns:a16="http://schemas.microsoft.com/office/drawing/2014/main" xmlns="" id="{1FFDDB8F-D138-442D-A39C-CD19D1B2E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052513"/>
            <a:ext cx="5761038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aa-ET" sz="2200">
                <a:latin typeface="Calibri" panose="020F0502020204030204" pitchFamily="34" charset="0"/>
              </a:rPr>
              <a:t>Перші уявлення про природу світла були закладені ще з давніх-давен. Грецький філософ Платон (427–327 рр до н.е.) створив одну з перших теорій світла. </a:t>
            </a:r>
          </a:p>
          <a:p>
            <a:r>
              <a:rPr lang="ru-RU" altLang="aa-ET" sz="2200">
                <a:latin typeface="Calibri" panose="020F0502020204030204" pitchFamily="34" charset="0"/>
              </a:rPr>
              <a:t>Евклід і Арістотель (300–250 рр до н.е.) дослідним шляхом установили такі основні закони оптичних явищ, як прямолінійне поширення світла й незалежність світлових пучків, відбиття й заломлення. Арістотель уперше пояснив сутність зору.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835" name="Picture 3">
            <a:extLst>
              <a:ext uri="{FF2B5EF4-FFF2-40B4-BE49-F238E27FC236}">
                <a16:creationId xmlns:a16="http://schemas.microsoft.com/office/drawing/2014/main" xmlns="" id="{A76319E8-9BEA-460E-B35E-775EBB55B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268413"/>
            <a:ext cx="22923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836" name="Picture 4">
            <a:extLst>
              <a:ext uri="{FF2B5EF4-FFF2-40B4-BE49-F238E27FC236}">
                <a16:creationId xmlns:a16="http://schemas.microsoft.com/office/drawing/2014/main" xmlns="" id="{44067771-94B1-4C1A-97E2-4924BDA4F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2128838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2837" name="Picture 5">
            <a:extLst>
              <a:ext uri="{FF2B5EF4-FFF2-40B4-BE49-F238E27FC236}">
                <a16:creationId xmlns:a16="http://schemas.microsoft.com/office/drawing/2014/main" xmlns="" id="{907AF2AF-2CF2-4353-BB7C-1FE55F8F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3"/>
          <a:stretch>
            <a:fillRect/>
          </a:stretch>
        </p:blipFill>
        <p:spPr bwMode="auto">
          <a:xfrm>
            <a:off x="6443663" y="1341438"/>
            <a:ext cx="2341562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2838" name="Text Box 6">
            <a:extLst>
              <a:ext uri="{FF2B5EF4-FFF2-40B4-BE49-F238E27FC236}">
                <a16:creationId xmlns:a16="http://schemas.microsoft.com/office/drawing/2014/main" xmlns="" id="{1D79ED1F-6A78-48BB-803B-16425ABFF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581525"/>
            <a:ext cx="1387475" cy="376238"/>
          </a:xfrm>
          <a:prstGeom prst="rect">
            <a:avLst/>
          </a:prstGeom>
          <a:solidFill>
            <a:srgbClr val="D9FF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aa-ET" b="1">
                <a:latin typeface="Calibri" panose="020F0502020204030204" pitchFamily="34" charset="0"/>
                <a:cs typeface="Arial" panose="020B0604020202020204" pitchFamily="34" charset="0"/>
              </a:rPr>
              <a:t>Х.Гюйгенс</a:t>
            </a:r>
            <a:endParaRPr lang="ru-RU" altLang="aa-ET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2839" name="Text Box 7">
            <a:extLst>
              <a:ext uri="{FF2B5EF4-FFF2-40B4-BE49-F238E27FC236}">
                <a16:creationId xmlns:a16="http://schemas.microsoft.com/office/drawing/2014/main" xmlns="" id="{6339B5FF-6512-457C-A691-AE8353B96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437063"/>
            <a:ext cx="1387475" cy="376237"/>
          </a:xfrm>
          <a:prstGeom prst="rect">
            <a:avLst/>
          </a:prstGeom>
          <a:solidFill>
            <a:srgbClr val="D9FF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aa-ET" b="1">
                <a:latin typeface="Calibri" panose="020F0502020204030204" pitchFamily="34" charset="0"/>
                <a:cs typeface="Arial" panose="020B0604020202020204" pitchFamily="34" charset="0"/>
              </a:rPr>
              <a:t>І.Ньютон</a:t>
            </a:r>
            <a:endParaRPr lang="ru-RU" altLang="aa-ET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2840" name="Text Box 8">
            <a:extLst>
              <a:ext uri="{FF2B5EF4-FFF2-40B4-BE49-F238E27FC236}">
                <a16:creationId xmlns:a16="http://schemas.microsoft.com/office/drawing/2014/main" xmlns="" id="{85833319-1178-431C-A539-D18C73D6D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005263"/>
            <a:ext cx="1387475" cy="376237"/>
          </a:xfrm>
          <a:prstGeom prst="rect">
            <a:avLst/>
          </a:prstGeom>
          <a:solidFill>
            <a:srgbClr val="D9FF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aa-ET" b="1">
                <a:latin typeface="Calibri" panose="020F0502020204030204" pitchFamily="34" charset="0"/>
                <a:cs typeface="Arial" panose="020B0604020202020204" pitchFamily="34" charset="0"/>
              </a:rPr>
              <a:t>Демокріт</a:t>
            </a:r>
            <a:endParaRPr lang="ru-RU" altLang="aa-ET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2841" name="Rectangle 9">
            <a:extLst>
              <a:ext uri="{FF2B5EF4-FFF2-40B4-BE49-F238E27FC236}">
                <a16:creationId xmlns:a16="http://schemas.microsoft.com/office/drawing/2014/main" xmlns="" id="{71E8534D-2337-4967-9855-ADD447145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581525"/>
            <a:ext cx="2592388" cy="935038"/>
          </a:xfrm>
          <a:prstGeom prst="rect">
            <a:avLst/>
          </a:prstGeom>
          <a:solidFill>
            <a:srgbClr val="D9FF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aa-ET" sz="1800"/>
              <a:t>- бачимо ми тому, що в наші очі «надходять і залишаються там видності». </a:t>
            </a:r>
          </a:p>
        </p:txBody>
      </p:sp>
      <p:sp>
        <p:nvSpPr>
          <p:cNvPr id="632843" name="Rectangle 11">
            <a:extLst>
              <a:ext uri="{FF2B5EF4-FFF2-40B4-BE49-F238E27FC236}">
                <a16:creationId xmlns:a16="http://schemas.microsoft.com/office/drawing/2014/main" xmlns="" id="{5195126A-113E-4278-A7D1-8240484DD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013325"/>
            <a:ext cx="2627312" cy="649288"/>
          </a:xfrm>
          <a:prstGeom prst="rect">
            <a:avLst/>
          </a:prstGeom>
          <a:solidFill>
            <a:srgbClr val="D9FF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aa-ET" sz="1800"/>
              <a:t> у 1690 р. запропонував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aa-ET" sz="1800" b="1"/>
              <a:t>хвильову</a:t>
            </a:r>
            <a:r>
              <a:rPr lang="ru-RU" altLang="aa-ET" sz="1800"/>
              <a:t> теорію світла. </a:t>
            </a:r>
          </a:p>
        </p:txBody>
      </p:sp>
      <p:sp>
        <p:nvSpPr>
          <p:cNvPr id="632844" name="Rectangle 12">
            <a:extLst>
              <a:ext uri="{FF2B5EF4-FFF2-40B4-BE49-F238E27FC236}">
                <a16:creationId xmlns:a16="http://schemas.microsoft.com/office/drawing/2014/main" xmlns="" id="{601A1C20-0D90-4AB2-A418-7E0BCBAC7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734050"/>
            <a:ext cx="4176712" cy="1008063"/>
          </a:xfrm>
          <a:prstGeom prst="rect">
            <a:avLst/>
          </a:prstGeom>
          <a:solidFill>
            <a:srgbClr val="33CC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aa-ET" sz="1600">
                <a:latin typeface="Book Antiqua" panose="02040602050305030304" pitchFamily="18" charset="0"/>
              </a:rPr>
              <a:t>Сучасні уявлення про властивості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aa-ET" sz="1600">
                <a:latin typeface="Book Antiqua" panose="02040602050305030304" pitchFamily="18" charset="0"/>
              </a:rPr>
              <a:t>світла об</a:t>
            </a:r>
            <a:r>
              <a:rPr lang="en-US" altLang="aa-ET" sz="1600"/>
              <a:t>’</a:t>
            </a:r>
            <a:r>
              <a:rPr lang="ru-RU" altLang="aa-ET" sz="1600">
                <a:latin typeface="Book Antiqua" panose="02040602050305030304" pitchFamily="18" charset="0"/>
              </a:rPr>
              <a:t>єднали теорії Ньютона і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aa-ET" sz="1600">
                <a:latin typeface="Book Antiqua" panose="02040602050305030304" pitchFamily="18" charset="0"/>
              </a:rPr>
              <a:t>Гюйгенса (</a:t>
            </a:r>
            <a:r>
              <a:rPr lang="ru-RU" altLang="aa-ET" sz="1600" b="1">
                <a:latin typeface="Book Antiqua" panose="02040602050305030304" pitchFamily="18" charset="0"/>
              </a:rPr>
              <a:t>корпускулярно-хвильовий дуалізм</a:t>
            </a:r>
            <a:r>
              <a:rPr lang="ru-RU" altLang="aa-ET" sz="1600">
                <a:latin typeface="Book Antiqua" panose="02040602050305030304" pitchFamily="18" charset="0"/>
              </a:rPr>
              <a:t>)</a:t>
            </a:r>
          </a:p>
        </p:txBody>
      </p:sp>
      <p:pic>
        <p:nvPicPr>
          <p:cNvPr id="632845" name="Picture 13">
            <a:extLst>
              <a:ext uri="{FF2B5EF4-FFF2-40B4-BE49-F238E27FC236}">
                <a16:creationId xmlns:a16="http://schemas.microsoft.com/office/drawing/2014/main" xmlns="" id="{EEC528D9-ABA8-4E8B-BCCF-D463D244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744">
            <a:off x="7667625" y="5661025"/>
            <a:ext cx="630238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2847" name="Группа 44">
            <a:extLst>
              <a:ext uri="{FF2B5EF4-FFF2-40B4-BE49-F238E27FC236}">
                <a16:creationId xmlns:a16="http://schemas.microsoft.com/office/drawing/2014/main" xmlns="" id="{E828CBB5-B03A-4FD7-AD0E-B868CCAD4C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632848" name="Picture 2">
              <a:extLst>
                <a:ext uri="{FF2B5EF4-FFF2-40B4-BE49-F238E27FC236}">
                  <a16:creationId xmlns:a16="http://schemas.microsoft.com/office/drawing/2014/main" xmlns="" id="{A37605B8-E9D5-4BEF-A11A-6DE0CD545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849" name="Picture 2">
              <a:extLst>
                <a:ext uri="{FF2B5EF4-FFF2-40B4-BE49-F238E27FC236}">
                  <a16:creationId xmlns:a16="http://schemas.microsoft.com/office/drawing/2014/main" xmlns="" id="{85532055-F50E-4876-A9EF-17ED15AF9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850" name="Picture 2">
              <a:extLst>
                <a:ext uri="{FF2B5EF4-FFF2-40B4-BE49-F238E27FC236}">
                  <a16:creationId xmlns:a16="http://schemas.microsoft.com/office/drawing/2014/main" xmlns="" id="{73274E0E-70A8-44E4-8064-CBFD83879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851" name="Picture 2">
              <a:extLst>
                <a:ext uri="{FF2B5EF4-FFF2-40B4-BE49-F238E27FC236}">
                  <a16:creationId xmlns:a16="http://schemas.microsoft.com/office/drawing/2014/main" xmlns="" id="{E66B3A67-FBE7-4E91-A897-A1ADBCFF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852" name="Picture 2">
              <a:extLst>
                <a:ext uri="{FF2B5EF4-FFF2-40B4-BE49-F238E27FC236}">
                  <a16:creationId xmlns:a16="http://schemas.microsoft.com/office/drawing/2014/main" xmlns="" id="{CBB36E7E-5165-4569-B4E3-1C1428B8D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853" name="Picture 2">
              <a:extLst>
                <a:ext uri="{FF2B5EF4-FFF2-40B4-BE49-F238E27FC236}">
                  <a16:creationId xmlns:a16="http://schemas.microsoft.com/office/drawing/2014/main" xmlns="" id="{7E4CBEE7-E4A7-41BA-B785-83038C883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854" name="Picture 2">
              <a:extLst>
                <a:ext uri="{FF2B5EF4-FFF2-40B4-BE49-F238E27FC236}">
                  <a16:creationId xmlns:a16="http://schemas.microsoft.com/office/drawing/2014/main" xmlns="" id="{5FD50C94-B843-4886-875A-67E968CF3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2855" name="Picture 2">
              <a:extLst>
                <a:ext uri="{FF2B5EF4-FFF2-40B4-BE49-F238E27FC236}">
                  <a16:creationId xmlns:a16="http://schemas.microsoft.com/office/drawing/2014/main" xmlns="" id="{7888518F-D1DF-4FED-9E86-A6A806DC9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2842" name="Rectangle 10">
            <a:extLst>
              <a:ext uri="{FF2B5EF4-FFF2-40B4-BE49-F238E27FC236}">
                <a16:creationId xmlns:a16="http://schemas.microsoft.com/office/drawing/2014/main" xmlns="" id="{7CD4EB68-F786-4C91-A205-55A295A5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941888"/>
            <a:ext cx="2447925" cy="1295400"/>
          </a:xfrm>
          <a:prstGeom prst="rect">
            <a:avLst/>
          </a:prstGeom>
          <a:solidFill>
            <a:srgbClr val="D9FFFF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aa-ET" sz="1700"/>
              <a:t>У 1675 р. запропонував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aa-ET" sz="1700"/>
              <a:t>теорію, згідно з якою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aa-ET" sz="1700"/>
              <a:t>світло є потоком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aa-ET" sz="1700"/>
              <a:t>маленьких частинок –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aa-ET" sz="1700" b="1"/>
              <a:t>корпускул.</a:t>
            </a:r>
            <a:r>
              <a:rPr lang="ru-RU" altLang="aa-ET" sz="1700"/>
              <a:t> </a:t>
            </a:r>
          </a:p>
        </p:txBody>
      </p:sp>
      <p:pic>
        <p:nvPicPr>
          <p:cNvPr id="632846" name="Picture 14">
            <a:extLst>
              <a:ext uri="{FF2B5EF4-FFF2-40B4-BE49-F238E27FC236}">
                <a16:creationId xmlns:a16="http://schemas.microsoft.com/office/drawing/2014/main" xmlns="" id="{BB9EBCDA-B74F-4003-96EA-12A2CB68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7616" flipH="1">
            <a:off x="2700338" y="6021388"/>
            <a:ext cx="500062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53EC1C0D-1746-4D56-AC47-7EF84F584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Розвиток уявлень про природу світла</a:t>
            </a:r>
            <a:endParaRPr lang="ru-RU" alt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156E6DCD-B470-4D19-8FED-BD83252AD89D}"/>
              </a:ext>
            </a:extLst>
          </p:cNvPr>
          <p:cNvSpPr/>
          <p:nvPr/>
        </p:nvSpPr>
        <p:spPr>
          <a:xfrm>
            <a:off x="250825" y="188913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aa-ET" sz="3600" dirty="0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  <a:endParaRPr lang="ru-RU" altLang="aa-ET" sz="3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675" name="Группа 44">
            <a:extLst>
              <a:ext uri="{FF2B5EF4-FFF2-40B4-BE49-F238E27FC236}">
                <a16:creationId xmlns:a16="http://schemas.microsoft.com/office/drawing/2014/main" xmlns="" id="{830F1724-F68B-4EC3-A0A7-957550E23A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668676" name="Picture 2">
              <a:extLst>
                <a:ext uri="{FF2B5EF4-FFF2-40B4-BE49-F238E27FC236}">
                  <a16:creationId xmlns:a16="http://schemas.microsoft.com/office/drawing/2014/main" xmlns="" id="{827BB3DF-A060-41FD-A400-DA69FD3B9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677" name="Picture 2">
              <a:extLst>
                <a:ext uri="{FF2B5EF4-FFF2-40B4-BE49-F238E27FC236}">
                  <a16:creationId xmlns:a16="http://schemas.microsoft.com/office/drawing/2014/main" xmlns="" id="{6EA16F61-CDDE-46EC-B28F-E9D4E5EB4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678" name="Picture 2">
              <a:extLst>
                <a:ext uri="{FF2B5EF4-FFF2-40B4-BE49-F238E27FC236}">
                  <a16:creationId xmlns:a16="http://schemas.microsoft.com/office/drawing/2014/main" xmlns="" id="{D47350D2-70D3-4452-BF18-CFDC2F8F4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679" name="Picture 2">
              <a:extLst>
                <a:ext uri="{FF2B5EF4-FFF2-40B4-BE49-F238E27FC236}">
                  <a16:creationId xmlns:a16="http://schemas.microsoft.com/office/drawing/2014/main" xmlns="" id="{44B05717-80B7-432C-A146-87F3735F0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680" name="Picture 2">
              <a:extLst>
                <a:ext uri="{FF2B5EF4-FFF2-40B4-BE49-F238E27FC236}">
                  <a16:creationId xmlns:a16="http://schemas.microsoft.com/office/drawing/2014/main" xmlns="" id="{E3E86309-3337-4AB5-9AFB-FB79DD46E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681" name="Picture 2">
              <a:extLst>
                <a:ext uri="{FF2B5EF4-FFF2-40B4-BE49-F238E27FC236}">
                  <a16:creationId xmlns:a16="http://schemas.microsoft.com/office/drawing/2014/main" xmlns="" id="{39E508D7-D1D5-4FED-8C2B-19AC9ADF9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682" name="Picture 2">
              <a:extLst>
                <a:ext uri="{FF2B5EF4-FFF2-40B4-BE49-F238E27FC236}">
                  <a16:creationId xmlns:a16="http://schemas.microsoft.com/office/drawing/2014/main" xmlns="" id="{698BEB34-E096-430C-835E-6B32CDE91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683" name="Picture 2">
              <a:extLst>
                <a:ext uri="{FF2B5EF4-FFF2-40B4-BE49-F238E27FC236}">
                  <a16:creationId xmlns:a16="http://schemas.microsoft.com/office/drawing/2014/main" xmlns="" id="{0C78A9D8-FD83-434A-BFF5-56444608D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CF5DABFC-8F42-4867-B104-14E79B42B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Корпускулярна теорія світла</a:t>
            </a:r>
            <a:endParaRPr lang="ru-RU" alt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35D1EE3B-9B86-486A-9AEF-9BEA40EFA123}"/>
              </a:ext>
            </a:extLst>
          </p:cNvPr>
          <p:cNvSpPr/>
          <p:nvPr/>
        </p:nvSpPr>
        <p:spPr>
          <a:xfrm>
            <a:off x="250825" y="188913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aa-ET" sz="3600" dirty="0">
                <a:solidFill>
                  <a:srgbClr val="FFFFFF"/>
                </a:solidFill>
                <a:latin typeface="Calibri" panose="020F0502020204030204" pitchFamily="34" charset="0"/>
              </a:rPr>
              <a:t>5</a:t>
            </a:r>
            <a:endParaRPr lang="ru-RU" altLang="aa-ET" sz="3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68687" name="Rectangle 15">
            <a:extLst>
              <a:ext uri="{FF2B5EF4-FFF2-40B4-BE49-F238E27FC236}">
                <a16:creationId xmlns:a16="http://schemas.microsoft.com/office/drawing/2014/main" xmlns="" id="{9CED0A20-94FF-42B2-B3E2-BA07953F1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6013" y="981075"/>
            <a:ext cx="7704137" cy="1008063"/>
          </a:xfrm>
        </p:spPr>
        <p:txBody>
          <a:bodyPr/>
          <a:lstStyle/>
          <a:p>
            <a:pPr marL="0" indent="355600">
              <a:buFont typeface="Arial" panose="020B0604020202020204" pitchFamily="34" charset="0"/>
              <a:buNone/>
            </a:pPr>
            <a:r>
              <a:rPr lang="uk-UA" altLang="aa-ET" sz="2800" dirty="0"/>
              <a:t>Два погляду на світло на початку Х</a:t>
            </a:r>
            <a:r>
              <a:rPr lang="en-US" altLang="aa-ET" sz="2800" dirty="0"/>
              <a:t>V</a:t>
            </a:r>
            <a:r>
              <a:rPr lang="uk-UA" altLang="aa-ET" sz="2800" dirty="0"/>
              <a:t>ІІІ століття:</a:t>
            </a:r>
            <a:endParaRPr lang="ru-RU" altLang="aa-ET" sz="2800" dirty="0"/>
          </a:p>
        </p:txBody>
      </p:sp>
      <p:sp>
        <p:nvSpPr>
          <p:cNvPr id="668693" name="Text Box 21">
            <a:extLst>
              <a:ext uri="{FF2B5EF4-FFF2-40B4-BE49-F238E27FC236}">
                <a16:creationId xmlns:a16="http://schemas.microsoft.com/office/drawing/2014/main" xmlns="" id="{D510EEDD-1A21-4DD4-A4C0-FCEEA5EA1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060575"/>
            <a:ext cx="568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aa-ET" sz="2800">
                <a:latin typeface="Calibri" panose="020F0502020204030204" pitchFamily="34" charset="0"/>
              </a:rPr>
              <a:t>Світло – це потік частинок у пустоті (перенесення речовини).</a:t>
            </a:r>
            <a:endParaRPr lang="ru-RU" altLang="aa-ET" sz="2800">
              <a:latin typeface="Calibri" panose="020F0502020204030204" pitchFamily="34" charset="0"/>
            </a:endParaRPr>
          </a:p>
        </p:txBody>
      </p:sp>
      <p:sp>
        <p:nvSpPr>
          <p:cNvPr id="668695" name="Text Box 23">
            <a:extLst>
              <a:ext uri="{FF2B5EF4-FFF2-40B4-BE49-F238E27FC236}">
                <a16:creationId xmlns:a16="http://schemas.microsoft.com/office/drawing/2014/main" xmlns="" id="{056305EB-CE59-42A5-8AED-6FDBD64B5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068638"/>
            <a:ext cx="324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a-ET" altLang="aa-ET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67E1CFE-242B-482B-90BD-F1843FDEB39E}"/>
              </a:ext>
            </a:extLst>
          </p:cNvPr>
          <p:cNvSpPr/>
          <p:nvPr/>
        </p:nvSpPr>
        <p:spPr>
          <a:xfrm>
            <a:off x="3358852" y="4628678"/>
            <a:ext cx="3882088" cy="36933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прямолінійне поширення світла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E7CC0FA-7EF8-4E04-B5D3-FDF1B34672ED}"/>
              </a:ext>
            </a:extLst>
          </p:cNvPr>
          <p:cNvSpPr/>
          <p:nvPr/>
        </p:nvSpPr>
        <p:spPr>
          <a:xfrm>
            <a:off x="6596536" y="3255680"/>
            <a:ext cx="225177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відбивання світла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9E86939-0E82-41FA-8DAF-0AE543A6CCA6}"/>
              </a:ext>
            </a:extLst>
          </p:cNvPr>
          <p:cNvSpPr/>
          <p:nvPr/>
        </p:nvSpPr>
        <p:spPr>
          <a:xfrm>
            <a:off x="6325023" y="3691324"/>
            <a:ext cx="276229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утворення різких тіней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058" name="Группа 44">
            <a:extLst>
              <a:ext uri="{FF2B5EF4-FFF2-40B4-BE49-F238E27FC236}">
                <a16:creationId xmlns:a16="http://schemas.microsoft.com/office/drawing/2014/main" xmlns="" id="{F1017933-9475-4D18-B8E5-E05CCE36FA4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685059" name="Picture 2">
              <a:extLst>
                <a:ext uri="{FF2B5EF4-FFF2-40B4-BE49-F238E27FC236}">
                  <a16:creationId xmlns:a16="http://schemas.microsoft.com/office/drawing/2014/main" xmlns="" id="{FAC74783-8331-47FC-BD7A-A62104D58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5060" name="Picture 2">
              <a:extLst>
                <a:ext uri="{FF2B5EF4-FFF2-40B4-BE49-F238E27FC236}">
                  <a16:creationId xmlns:a16="http://schemas.microsoft.com/office/drawing/2014/main" xmlns="" id="{986BAFAE-6672-4D2E-B63C-64F5CF626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5061" name="Picture 2">
              <a:extLst>
                <a:ext uri="{FF2B5EF4-FFF2-40B4-BE49-F238E27FC236}">
                  <a16:creationId xmlns:a16="http://schemas.microsoft.com/office/drawing/2014/main" xmlns="" id="{976B6480-4702-481A-9396-B2589C528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5062" name="Picture 2">
              <a:extLst>
                <a:ext uri="{FF2B5EF4-FFF2-40B4-BE49-F238E27FC236}">
                  <a16:creationId xmlns:a16="http://schemas.microsoft.com/office/drawing/2014/main" xmlns="" id="{767ADBD8-E8AE-4B14-85CC-F12003B47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5063" name="Picture 2">
              <a:extLst>
                <a:ext uri="{FF2B5EF4-FFF2-40B4-BE49-F238E27FC236}">
                  <a16:creationId xmlns:a16="http://schemas.microsoft.com/office/drawing/2014/main" xmlns="" id="{93B7A7DD-A921-48E2-9C75-E86429D4A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5064" name="Picture 2">
              <a:extLst>
                <a:ext uri="{FF2B5EF4-FFF2-40B4-BE49-F238E27FC236}">
                  <a16:creationId xmlns:a16="http://schemas.microsoft.com/office/drawing/2014/main" xmlns="" id="{35C853AB-8076-4080-96FB-7532810C9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5065" name="Picture 2">
              <a:extLst>
                <a:ext uri="{FF2B5EF4-FFF2-40B4-BE49-F238E27FC236}">
                  <a16:creationId xmlns:a16="http://schemas.microsoft.com/office/drawing/2014/main" xmlns="" id="{5BBB7426-7197-46F6-890D-B3154CACF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5066" name="Picture 2">
              <a:extLst>
                <a:ext uri="{FF2B5EF4-FFF2-40B4-BE49-F238E27FC236}">
                  <a16:creationId xmlns:a16="http://schemas.microsoft.com/office/drawing/2014/main" xmlns="" id="{335E7E40-68E1-4633-A6C7-551B2FA6DF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2FBEA5A3-C380-4C4A-966E-C1FADA59C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Хвильова теорія світла</a:t>
            </a:r>
            <a:endParaRPr lang="ru-RU" alt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0C498471-5CB0-4359-97E0-FFD85A26AC19}"/>
              </a:ext>
            </a:extLst>
          </p:cNvPr>
          <p:cNvSpPr/>
          <p:nvPr/>
        </p:nvSpPr>
        <p:spPr>
          <a:xfrm>
            <a:off x="250825" y="188913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aa-ET" sz="3600" dirty="0">
                <a:solidFill>
                  <a:srgbClr val="FFFFFF"/>
                </a:solidFill>
                <a:latin typeface="Calibri" panose="020F0502020204030204" pitchFamily="34" charset="0"/>
              </a:rPr>
              <a:t>6</a:t>
            </a:r>
            <a:endParaRPr lang="ru-RU" altLang="aa-ET" sz="3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85069" name="Rectangle 13">
            <a:extLst>
              <a:ext uri="{FF2B5EF4-FFF2-40B4-BE49-F238E27FC236}">
                <a16:creationId xmlns:a16="http://schemas.microsoft.com/office/drawing/2014/main" xmlns="" id="{1AA2FC64-AB86-4A4D-8928-B2B87D0A5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6013" y="1341438"/>
            <a:ext cx="7704137" cy="1008062"/>
          </a:xfrm>
        </p:spPr>
        <p:txBody>
          <a:bodyPr/>
          <a:lstStyle/>
          <a:p>
            <a:pPr marL="0" indent="355600">
              <a:buFont typeface="Arial" panose="020B0604020202020204" pitchFamily="34" charset="0"/>
              <a:buNone/>
            </a:pPr>
            <a:r>
              <a:rPr lang="uk-UA" altLang="aa-ET" sz="2800"/>
              <a:t>Два погляду на світло на початку Х</a:t>
            </a:r>
            <a:r>
              <a:rPr lang="en-US" altLang="aa-ET" sz="2800"/>
              <a:t>V</a:t>
            </a:r>
            <a:r>
              <a:rPr lang="uk-UA" altLang="aa-ET" sz="2800"/>
              <a:t>ІІІ століття:</a:t>
            </a:r>
            <a:endParaRPr lang="ru-RU" altLang="aa-ET" sz="2800"/>
          </a:p>
        </p:txBody>
      </p:sp>
      <p:sp>
        <p:nvSpPr>
          <p:cNvPr id="685075" name="Text Box 19">
            <a:extLst>
              <a:ext uri="{FF2B5EF4-FFF2-40B4-BE49-F238E27FC236}">
                <a16:creationId xmlns:a16="http://schemas.microsoft.com/office/drawing/2014/main" xmlns="" id="{09827D7D-8F37-4D9C-850F-A0F258028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060575"/>
            <a:ext cx="547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uk-UA" altLang="aa-ET" sz="2800" dirty="0">
                <a:latin typeface="Calibri" panose="020F0502020204030204" pitchFamily="34" charset="0"/>
              </a:rPr>
              <a:t>Світло – це хвиля у ефірі.</a:t>
            </a:r>
            <a:endParaRPr lang="ru-RU" altLang="aa-ET" sz="2800" dirty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5810481-44AB-408B-B0C2-FC1F162C1F1A}"/>
              </a:ext>
            </a:extLst>
          </p:cNvPr>
          <p:cNvSpPr/>
          <p:nvPr/>
        </p:nvSpPr>
        <p:spPr>
          <a:xfrm>
            <a:off x="3494312" y="3044760"/>
            <a:ext cx="1800493" cy="923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Інтерференція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дифракція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84" name="Группа 44">
            <a:extLst>
              <a:ext uri="{FF2B5EF4-FFF2-40B4-BE49-F238E27FC236}">
                <a16:creationId xmlns:a16="http://schemas.microsoft.com/office/drawing/2014/main" xmlns="" id="{18C5DA69-BBE0-4558-BA7A-8D09214756E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686085" name="Picture 2">
              <a:extLst>
                <a:ext uri="{FF2B5EF4-FFF2-40B4-BE49-F238E27FC236}">
                  <a16:creationId xmlns:a16="http://schemas.microsoft.com/office/drawing/2014/main" xmlns="" id="{E99FBA5C-C35A-4815-8B23-CADEEF9AD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086" name="Picture 2">
              <a:extLst>
                <a:ext uri="{FF2B5EF4-FFF2-40B4-BE49-F238E27FC236}">
                  <a16:creationId xmlns:a16="http://schemas.microsoft.com/office/drawing/2014/main" xmlns="" id="{C5796E19-DC3B-447B-A1D8-047C62B13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087" name="Picture 2">
              <a:extLst>
                <a:ext uri="{FF2B5EF4-FFF2-40B4-BE49-F238E27FC236}">
                  <a16:creationId xmlns:a16="http://schemas.microsoft.com/office/drawing/2014/main" xmlns="" id="{AC87234D-062D-4EA9-B888-5C827DD4A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088" name="Picture 2">
              <a:extLst>
                <a:ext uri="{FF2B5EF4-FFF2-40B4-BE49-F238E27FC236}">
                  <a16:creationId xmlns:a16="http://schemas.microsoft.com/office/drawing/2014/main" xmlns="" id="{EE20210F-5958-4E8A-AB2A-11418A385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089" name="Picture 2">
              <a:extLst>
                <a:ext uri="{FF2B5EF4-FFF2-40B4-BE49-F238E27FC236}">
                  <a16:creationId xmlns:a16="http://schemas.microsoft.com/office/drawing/2014/main" xmlns="" id="{120E715C-0EFE-4BB7-BC7C-9AAD1775A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090" name="Picture 2">
              <a:extLst>
                <a:ext uri="{FF2B5EF4-FFF2-40B4-BE49-F238E27FC236}">
                  <a16:creationId xmlns:a16="http://schemas.microsoft.com/office/drawing/2014/main" xmlns="" id="{54D720BB-CA7D-4229-B3D7-81CE85232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091" name="Picture 2">
              <a:extLst>
                <a:ext uri="{FF2B5EF4-FFF2-40B4-BE49-F238E27FC236}">
                  <a16:creationId xmlns:a16="http://schemas.microsoft.com/office/drawing/2014/main" xmlns="" id="{EEA4BD51-EAC4-4C8C-8A4D-6CCECF2FB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092" name="Picture 2">
              <a:extLst>
                <a:ext uri="{FF2B5EF4-FFF2-40B4-BE49-F238E27FC236}">
                  <a16:creationId xmlns:a16="http://schemas.microsoft.com/office/drawing/2014/main" xmlns="" id="{353C95D6-6752-40BA-8AF9-D40AA3E12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6B24388F-9E93-46D9-A67E-00FD547A5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Розвиток уявлень про природу світла</a:t>
            </a:r>
            <a:endParaRPr lang="ru-RU" alt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6308D5-FD1C-47B0-A1A4-E1D74A01D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26" y="1122779"/>
            <a:ext cx="1688488" cy="2139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DFCC7EB-5F27-4008-B18A-EAE66F3406FC}"/>
              </a:ext>
            </a:extLst>
          </p:cNvPr>
          <p:cNvSpPr/>
          <p:nvPr/>
        </p:nvSpPr>
        <p:spPr>
          <a:xfrm>
            <a:off x="1048479" y="3405039"/>
            <a:ext cx="1415131" cy="369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Томас Юнг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C8600B-EB3D-4EFB-A8FF-6612D353A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740" y="1191103"/>
            <a:ext cx="1681533" cy="2091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A6E796C-BB9A-446E-AC0A-7A67EB0CFACF}"/>
              </a:ext>
            </a:extLst>
          </p:cNvPr>
          <p:cNvSpPr/>
          <p:nvPr/>
        </p:nvSpPr>
        <p:spPr>
          <a:xfrm>
            <a:off x="2562095" y="3476784"/>
            <a:ext cx="266034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Огюстен Жан Френель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13ED5F-5647-4516-A00B-FD8500774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024" y="1207409"/>
            <a:ext cx="1595340" cy="1990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0ACE5D7-31A8-41A4-A22F-EA8C1820AA75}"/>
              </a:ext>
            </a:extLst>
          </p:cNvPr>
          <p:cNvSpPr/>
          <p:nvPr/>
        </p:nvSpPr>
        <p:spPr>
          <a:xfrm>
            <a:off x="5153391" y="3401740"/>
            <a:ext cx="1764137" cy="369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Дж. Максвелл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963353-9D8D-4225-8257-9FAB8D9FE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996" y="1310319"/>
            <a:ext cx="1634002" cy="1893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327E2CA-5533-444B-8AB2-521F18B09FF5}"/>
              </a:ext>
            </a:extLst>
          </p:cNvPr>
          <p:cNvSpPr/>
          <p:nvPr/>
        </p:nvSpPr>
        <p:spPr>
          <a:xfrm>
            <a:off x="7532673" y="3403556"/>
            <a:ext cx="868251" cy="369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Г. Герц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42B787A-60F7-4A41-86B8-8C6F687E6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194" y="4137647"/>
            <a:ext cx="3592976" cy="2495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749A89F-B0FA-47C7-BB0F-A155983E6F48}"/>
              </a:ext>
            </a:extLst>
          </p:cNvPr>
          <p:cNvSpPr/>
          <p:nvPr/>
        </p:nvSpPr>
        <p:spPr>
          <a:xfrm>
            <a:off x="5299401" y="5996086"/>
            <a:ext cx="3314177" cy="36933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А. Ейнштейн    та   М. Планк 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DF93A562-A47F-4E2B-9B13-32F6DBE800D7}"/>
              </a:ext>
            </a:extLst>
          </p:cNvPr>
          <p:cNvSpPr/>
          <p:nvPr/>
        </p:nvSpPr>
        <p:spPr>
          <a:xfrm>
            <a:off x="250825" y="188913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aa-ET" sz="3600" dirty="0">
                <a:solidFill>
                  <a:srgbClr val="FFFFFF"/>
                </a:solidFill>
                <a:latin typeface="Calibri" panose="020F0502020204030204" pitchFamily="34" charset="0"/>
              </a:rPr>
              <a:t>7</a:t>
            </a:r>
            <a:endParaRPr lang="ru-RU" altLang="aa-ET" sz="3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074" name="Группа 44">
            <a:extLst>
              <a:ext uri="{FF2B5EF4-FFF2-40B4-BE49-F238E27FC236}">
                <a16:creationId xmlns:a16="http://schemas.microsoft.com/office/drawing/2014/main" xmlns="" id="{A45B91B7-8C45-4D03-B04F-6E71942C4A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6763" cy="6858000"/>
            <a:chOff x="0" y="-47"/>
            <a:chExt cx="767183" cy="7112794"/>
          </a:xfrm>
        </p:grpSpPr>
        <p:pic>
          <p:nvPicPr>
            <p:cNvPr id="643075" name="Picture 2">
              <a:extLst>
                <a:ext uri="{FF2B5EF4-FFF2-40B4-BE49-F238E27FC236}">
                  <a16:creationId xmlns:a16="http://schemas.microsoft.com/office/drawing/2014/main" xmlns="" id="{4241FB8C-5B69-49EC-826B-E772CB569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29501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76" name="Picture 2">
              <a:extLst>
                <a:ext uri="{FF2B5EF4-FFF2-40B4-BE49-F238E27FC236}">
                  <a16:creationId xmlns:a16="http://schemas.microsoft.com/office/drawing/2014/main" xmlns="" id="{E05AE034-43FD-4D52-9557-CEAFA4359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039842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77" name="Picture 2">
              <a:extLst>
                <a:ext uri="{FF2B5EF4-FFF2-40B4-BE49-F238E27FC236}">
                  <a16:creationId xmlns:a16="http://schemas.microsoft.com/office/drawing/2014/main" xmlns="" id="{8C2655D6-7086-42BB-9204-44D1CC044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3008414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78" name="Picture 2">
              <a:extLst>
                <a:ext uri="{FF2B5EF4-FFF2-40B4-BE49-F238E27FC236}">
                  <a16:creationId xmlns:a16="http://schemas.microsoft.com/office/drawing/2014/main" xmlns="" id="{064E4D1C-C68A-4A4A-AF28-A06F41419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233307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79" name="Picture 2">
              <a:extLst>
                <a:ext uri="{FF2B5EF4-FFF2-40B4-BE49-F238E27FC236}">
                  <a16:creationId xmlns:a16="http://schemas.microsoft.com/office/drawing/2014/main" xmlns="" id="{C6B44DDA-F0F9-4248-B577-3C537669E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60" y="4027873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80" name="Picture 2">
              <a:extLst>
                <a:ext uri="{FF2B5EF4-FFF2-40B4-BE49-F238E27FC236}">
                  <a16:creationId xmlns:a16="http://schemas.microsoft.com/office/drawing/2014/main" xmlns="" id="{4356397D-4ECA-4B6C-9C9D-B50EA062A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984249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81" name="Picture 2">
              <a:extLst>
                <a:ext uri="{FF2B5EF4-FFF2-40B4-BE49-F238E27FC236}">
                  <a16:creationId xmlns:a16="http://schemas.microsoft.com/office/drawing/2014/main" xmlns="" id="{7AFF7A2E-E195-440F-A309-E72E3AFA6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9" y="5724345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082" name="Picture 2">
              <a:extLst>
                <a:ext uri="{FF2B5EF4-FFF2-40B4-BE49-F238E27FC236}">
                  <a16:creationId xmlns:a16="http://schemas.microsoft.com/office/drawing/2014/main" xmlns="" id="{AD9E9306-828D-4092-9F2E-9EC676A0A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4" b="11574"/>
            <a:stretch>
              <a:fillRect/>
            </a:stretch>
          </p:blipFill>
          <p:spPr bwMode="auto">
            <a:xfrm rot="5400000">
              <a:off x="-295058" y="6050506"/>
              <a:ext cx="1357301" cy="767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84" name="Rectangle 7">
            <a:extLst>
              <a:ext uri="{FF2B5EF4-FFF2-40B4-BE49-F238E27FC236}">
                <a16:creationId xmlns:a16="http://schemas.microsoft.com/office/drawing/2014/main" xmlns="" id="{FB512B06-F685-4644-9EDE-90767CD1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0"/>
            <a:ext cx="6465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Корпускулярно-хвильовий дуалізм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A15C1950-BAF1-434C-8E23-B7DD608CB80B}"/>
              </a:ext>
            </a:extLst>
          </p:cNvPr>
          <p:cNvSpPr/>
          <p:nvPr/>
        </p:nvSpPr>
        <p:spPr>
          <a:xfrm>
            <a:off x="250825" y="188913"/>
            <a:ext cx="928688" cy="857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aa-ET" sz="3600" dirty="0">
                <a:solidFill>
                  <a:srgbClr val="FFFFFF"/>
                </a:solidFill>
                <a:latin typeface="Calibri" panose="020F0502020204030204" pitchFamily="34" charset="0"/>
              </a:rPr>
              <a:t>8</a:t>
            </a:r>
            <a:endParaRPr lang="ru-RU" altLang="aa-ET" sz="3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43108" name="Text Box 36">
            <a:extLst>
              <a:ext uri="{FF2B5EF4-FFF2-40B4-BE49-F238E27FC236}">
                <a16:creationId xmlns:a16="http://schemas.microsoft.com/office/drawing/2014/main" xmlns="" id="{D225F5B7-7453-4D93-97EE-E9AC66797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84313"/>
            <a:ext cx="8137525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8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aa-ET" sz="2600" b="1">
                <a:solidFill>
                  <a:srgbClr val="003399"/>
                </a:solidFill>
                <a:latin typeface="Calibri" panose="020F0502020204030204" pitchFamily="34" charset="0"/>
              </a:rPr>
              <a:t>Корпускулярно-хвильовий дуалізм</a:t>
            </a:r>
            <a:r>
              <a:rPr lang="uk-UA" altLang="aa-ET" sz="2600" b="1" i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uk-UA" altLang="aa-ET" sz="2600">
                <a:solidFill>
                  <a:srgbClr val="000000"/>
                </a:solidFill>
                <a:latin typeface="Calibri" panose="020F0502020204030204" pitchFamily="34" charset="0"/>
              </a:rPr>
              <a:t>— </a:t>
            </a:r>
            <a:br>
              <a:rPr lang="uk-UA" altLang="aa-ET" sz="26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uk-UA" altLang="aa-ET" sz="2600">
                <a:solidFill>
                  <a:srgbClr val="000000"/>
                </a:solidFill>
                <a:latin typeface="Calibri" panose="020F0502020204030204" pitchFamily="34" charset="0"/>
              </a:rPr>
              <a:t>запропонована Луї де Бройлем гіпотеза про те, що </a:t>
            </a:r>
            <a:r>
              <a:rPr lang="uk-UA" altLang="aa-ET" sz="2600" b="1">
                <a:solidFill>
                  <a:srgbClr val="003399"/>
                </a:solidFill>
                <a:latin typeface="Calibri" panose="020F0502020204030204" pitchFamily="34" charset="0"/>
              </a:rPr>
              <a:t>будь-яка елементарна частка має хвильові властивості, а будь-яка хвиля має властивості, характерні для частинки</a:t>
            </a:r>
            <a:r>
              <a:rPr lang="uk-UA" altLang="aa-ET" sz="2600">
                <a:solidFill>
                  <a:srgbClr val="003399"/>
                </a:solidFill>
                <a:latin typeface="Calibri" panose="020F0502020204030204" pitchFamily="34" charset="0"/>
              </a:rPr>
              <a:t>.</a:t>
            </a:r>
            <a:r>
              <a:rPr lang="uk-UA" altLang="aa-ET" sz="2600">
                <a:solidFill>
                  <a:srgbClr val="000000"/>
                </a:solidFill>
                <a:latin typeface="Calibri" panose="020F0502020204030204" pitchFamily="34" charset="0"/>
              </a:rPr>
              <a:t> Тобто, хвилі демонструють властивості, які раніше приписувалися лише частинкам (корпускулам).</a:t>
            </a:r>
          </a:p>
          <a:p>
            <a:pPr eaLnBrk="1" hangingPunct="1"/>
            <a:r>
              <a:rPr lang="uk-UA" altLang="aa-ET" sz="2600">
                <a:solidFill>
                  <a:srgbClr val="000000"/>
                </a:solidFill>
                <a:latin typeface="Calibri" panose="020F0502020204030204" pitchFamily="34" charset="0"/>
              </a:rPr>
              <a:t>Експериментальне відкриття в 1927 році явища дифракції електронів остаточно підтвердило справедливість корпускулярно-хвильового дуалізму.  У 1929 році Луї де Бройль отримав Нобелівську премію з фізики з формулюванням: «за відкриття хвильової природи електронів».</a:t>
            </a:r>
            <a:endParaRPr lang="ru-RU" altLang="aa-ET" sz="2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7237</TotalTime>
  <Words>690</Words>
  <Application>Microsoft Office PowerPoint</Application>
  <PresentationFormat>Екран (4:3)</PresentationFormat>
  <Paragraphs>151</Paragraphs>
  <Slides>16</Slides>
  <Notes>4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Cambria Math</vt:lpstr>
      <vt:lpstr>Verdana</vt:lpstr>
      <vt:lpstr>Wingdings</vt:lpstr>
      <vt:lpstr>Тема Office</vt:lpstr>
      <vt:lpstr>Формула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Електромагнітні хвилі</dc:title>
  <dc:creator>V</dc:creator>
  <cp:lastModifiedBy>RePack by Diakov</cp:lastModifiedBy>
  <cp:revision>638</cp:revision>
  <dcterms:created xsi:type="dcterms:W3CDTF">2014-12-08T11:44:41Z</dcterms:created>
  <dcterms:modified xsi:type="dcterms:W3CDTF">2022-05-10T13:43:12Z</dcterms:modified>
</cp:coreProperties>
</file>