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avi" ContentType="video/x-msvide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8" r:id="rId3"/>
    <p:sldMasterId id="2147483732" r:id="rId4"/>
    <p:sldMasterId id="2147483828" r:id="rId5"/>
  </p:sldMasterIdLst>
  <p:notesMasterIdLst>
    <p:notesMasterId r:id="rId23"/>
  </p:notesMasterIdLst>
  <p:sldIdLst>
    <p:sldId id="285" r:id="rId6"/>
    <p:sldId id="274" r:id="rId7"/>
    <p:sldId id="309" r:id="rId8"/>
    <p:sldId id="290" r:id="rId9"/>
    <p:sldId id="275" r:id="rId10"/>
    <p:sldId id="293" r:id="rId11"/>
    <p:sldId id="310" r:id="rId12"/>
    <p:sldId id="312" r:id="rId13"/>
    <p:sldId id="311" r:id="rId14"/>
    <p:sldId id="313" r:id="rId15"/>
    <p:sldId id="279" r:id="rId16"/>
    <p:sldId id="322" r:id="rId17"/>
    <p:sldId id="323" r:id="rId18"/>
    <p:sldId id="324" r:id="rId19"/>
    <p:sldId id="281" r:id="rId20"/>
    <p:sldId id="328" r:id="rId21"/>
    <p:sldId id="301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0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4D4D4D"/>
    <a:srgbClr val="777777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81" autoAdjust="0"/>
  </p:normalViewPr>
  <p:slideViewPr>
    <p:cSldViewPr>
      <p:cViewPr varScale="1">
        <p:scale>
          <a:sx n="79" d="100"/>
          <a:sy n="79" d="100"/>
        </p:scale>
        <p:origin x="11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59011-C7E6-4381-858E-69EA2AF3B26A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2B9E7-AA81-43C6-B8CD-E6E7744EB39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08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67000"/>
            <a:ext cx="7772400" cy="685800"/>
          </a:xfrm>
        </p:spPr>
        <p:txBody>
          <a:bodyPr/>
          <a:lstStyle>
            <a:lvl1pPr>
              <a:defRPr>
                <a:solidFill>
                  <a:srgbClr val="336699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60960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FF6600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B475981-4EDE-490D-96BC-208A22D6DD95}" type="slidenum">
              <a:rPr lang="en-US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BBE29-055B-4A0E-8C7D-AE158312588B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6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165DB-4564-435D-9DF6-66352FB5EDC3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85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3D0CD-D98F-48BE-971B-6E881CDCBCA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E7AB8B-D9F3-49A5-84EE-6F8E79ACD63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14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764C56-528D-4201-AF3B-C46A98556EA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3217BF-7308-43B2-8BDB-3D277CDFFEFB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890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ABCE53-06E4-43AA-ADA4-1CA45BAC1DB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607370-AAAD-47E2-9B1C-2647AAAC002F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006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BAC3-EA86-4E7A-B07F-E1CDF4BDEC8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985603-5A80-422A-935C-987E3F017512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12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97FFD-308D-4E1B-B929-E431ACB212E3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11FEEA-A67B-418E-9843-E36A4C87AFA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288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B2998-B191-442C-A946-01D8080135B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819FBA-858C-4DCE-AF86-32846F63320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940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5A70D1-5788-4C70-BE1B-19CDF7FC289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7B5EC7-786B-477E-98BE-85B395F816E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000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7413F-30CF-4FDD-8C4E-5D2E9CD1483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0A25D7-A3E9-4C26-A399-F0CDD1B0148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95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9229F-572B-4BC7-8C92-A4876A08E463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B14AD-57F4-4B59-A788-A38801D580C3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D66A9C-C65D-40AA-B6D5-B4FEA75264E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130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18DFD-1C54-4E48-91A9-1FA5670B6EC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54FFA6-19D1-4FE9-BF87-6C3B451B520B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12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E4790D-B36B-4EB8-941F-CF872B399E46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698E30-1580-408A-851E-139E09F932D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3219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3D0CD-D98F-48BE-971B-6E881CDCBCA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E7AB8B-D9F3-49A5-84EE-6F8E79ACD63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933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764C56-528D-4201-AF3B-C46A98556EA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3217BF-7308-43B2-8BDB-3D277CDFFEFB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218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ABCE53-06E4-43AA-ADA4-1CA45BAC1DB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607370-AAAD-47E2-9B1C-2647AAAC002F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3222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BAC3-EA86-4E7A-B07F-E1CDF4BDEC8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985603-5A80-422A-935C-987E3F017512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671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97FFD-308D-4E1B-B929-E431ACB212E3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11FEEA-A67B-418E-9843-E36A4C87AFA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199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B2998-B191-442C-A946-01D8080135B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819FBA-858C-4DCE-AF86-32846F63320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2156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5A70D1-5788-4C70-BE1B-19CDF7FC289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7B5EC7-786B-477E-98BE-85B395F816E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CF071-E435-4E8B-88C6-E07BB141DD97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008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7413F-30CF-4FDD-8C4E-5D2E9CD1483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0A25D7-A3E9-4C26-A399-F0CDD1B0148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6109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B14AD-57F4-4B59-A788-A38801D580C3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D66A9C-C65D-40AA-B6D5-B4FEA75264E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5699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18DFD-1C54-4E48-91A9-1FA5670B6EC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54FFA6-19D1-4FE9-BF87-6C3B451B520B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8711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E4790D-B36B-4EB8-941F-CF872B399E46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698E30-1580-408A-851E-139E09F932D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7806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3D0CD-D98F-48BE-971B-6E881CDCBCA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E7AB8B-D9F3-49A5-84EE-6F8E79ACD63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3687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764C56-528D-4201-AF3B-C46A98556EA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3217BF-7308-43B2-8BDB-3D277CDFFEFB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6765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ABCE53-06E4-43AA-ADA4-1CA45BAC1DB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607370-AAAD-47E2-9B1C-2647AAAC002F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7997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BAC3-EA86-4E7A-B07F-E1CDF4BDEC8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985603-5A80-422A-935C-987E3F017512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2290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97FFD-308D-4E1B-B929-E431ACB212E3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11FEEA-A67B-418E-9843-E36A4C87AFA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8382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B2998-B191-442C-A946-01D8080135B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819FBA-858C-4DCE-AF86-32846F63320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96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314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76700" y="1600200"/>
            <a:ext cx="3314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9028-69E6-4C3E-9E92-691578072AF2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599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5A70D1-5788-4C70-BE1B-19CDF7FC289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7B5EC7-786B-477E-98BE-85B395F816E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4697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7413F-30CF-4FDD-8C4E-5D2E9CD1483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0A25D7-A3E9-4C26-A399-F0CDD1B0148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8809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B14AD-57F4-4B59-A788-A38801D580C3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D66A9C-C65D-40AA-B6D5-B4FEA75264E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9024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18DFD-1C54-4E48-91A9-1FA5670B6EC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54FFA6-19D1-4FE9-BF87-6C3B451B520B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9017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E4790D-B36B-4EB8-941F-CF872B399E46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698E30-1580-408A-851E-139E09F932D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8135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3D0CD-D98F-48BE-971B-6E881CDCBCA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E7AB8B-D9F3-49A5-84EE-6F8E79ACD63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0527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764C56-528D-4201-AF3B-C46A98556EA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3217BF-7308-43B2-8BDB-3D277CDFFEFB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6382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ABCE53-06E4-43AA-ADA4-1CA45BAC1DB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607370-AAAD-47E2-9B1C-2647AAAC002F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3916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BAC3-EA86-4E7A-B07F-E1CDF4BDEC8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985603-5A80-422A-935C-987E3F017512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8022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97FFD-308D-4E1B-B929-E431ACB212E3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11FEEA-A67B-418E-9843-E36A4C87AFA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79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0C172-4667-4B49-84A9-8B4257BA8453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50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B2998-B191-442C-A946-01D8080135B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819FBA-858C-4DCE-AF86-32846F63320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8845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5A70D1-5788-4C70-BE1B-19CDF7FC289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7B5EC7-786B-477E-98BE-85B395F816E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946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7413F-30CF-4FDD-8C4E-5D2E9CD1483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0A25D7-A3E9-4C26-A399-F0CDD1B0148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9841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B14AD-57F4-4B59-A788-A38801D580C3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D66A9C-C65D-40AA-B6D5-B4FEA75264E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08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18DFD-1C54-4E48-91A9-1FA5670B6EC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54FFA6-19D1-4FE9-BF87-6C3B451B520B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5381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E4790D-B36B-4EB8-941F-CF872B399E46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698E30-1580-408A-851E-139E09F932D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546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8B3B6-DD25-447B-B1DC-E48FE7B69A90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0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B1814-CEAA-4439-97B4-D68A1F04ADC7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68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9F67D-C3CC-4433-AE47-DAA31414AD59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07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B97E6-1C22-4637-ACA0-80ED83D93610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80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6781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F15A4FD-4621-4B37-8E83-DDC4295061C8}" type="slidenum">
              <a:rPr lang="en-US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366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3366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3366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66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66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66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66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66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B5C15E-80F1-483A-96E7-9FA7A057EF23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5A5993-4368-4CC8-A6A3-C4FF4A57634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2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B5C15E-80F1-483A-96E7-9FA7A057EF23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5A5993-4368-4CC8-A6A3-C4FF4A57634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97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B5C15E-80F1-483A-96E7-9FA7A057EF23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5A5993-4368-4CC8-A6A3-C4FF4A57634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3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B5C15E-80F1-483A-96E7-9FA7A057EF23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5A5993-4368-4CC8-A6A3-C4FF4A57634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12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11" Type="http://schemas.openxmlformats.org/officeDocument/2006/relationships/image" Target="../media/image22.jpe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211562"/>
            <a:ext cx="4644008" cy="364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20" descr="Бегущие люди, спортсмены фотоклипа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3446" name="Picture 22" descr="Новый истребитель для Украины: Почему на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08338"/>
            <a:ext cx="4499992" cy="36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6" name="Picture 2" descr="Равлик — Вікіпеді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203848" cy="320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2703884" cy="3205113"/>
          </a:xfrm>
          <a:prstGeom prst="rect">
            <a:avLst/>
          </a:prstGeom>
        </p:spPr>
      </p:pic>
      <p:pic>
        <p:nvPicPr>
          <p:cNvPr id="103448" name="Picture 24" descr="Рекордсмены среди животных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0"/>
            <a:ext cx="3275856" cy="320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15950" y="-2403648"/>
            <a:ext cx="842054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US" sz="60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sz="6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Прискорення</a:t>
            </a:r>
            <a:r>
              <a:rPr lang="ru-RU" sz="6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6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Рівноприскорений</a:t>
            </a:r>
            <a:r>
              <a:rPr lang="ru-RU" sz="6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6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рух</a:t>
            </a:r>
            <a:r>
              <a:rPr lang="ru-RU" sz="6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6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Розв’язування задач</a:t>
            </a:r>
            <a:r>
              <a:rPr lang="uk-UA" sz="6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 algn="ctr">
              <a:defRPr/>
            </a:pPr>
            <a:r>
              <a:rPr kumimoji="0" lang="uk-UA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Фізика 9 клас </a:t>
            </a:r>
          </a:p>
          <a:p>
            <a:pPr lvl="0" algn="ctr">
              <a:defRPr/>
            </a:pPr>
            <a:r>
              <a:rPr lang="uk-UA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10.02.2022р.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22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321779"/>
              </p:ext>
            </p:extLst>
          </p:nvPr>
        </p:nvGraphicFramePr>
        <p:xfrm>
          <a:off x="500149" y="1511896"/>
          <a:ext cx="1446647" cy="908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64" name="Формула" r:id="rId3" imgW="660240" imgH="393480" progId="Equation.3">
                  <p:embed/>
                </p:oleObj>
              </mc:Choice>
              <mc:Fallback>
                <p:oleObj name="Формула" r:id="rId3" imgW="660240" imgH="393480" progId="Equation.3">
                  <p:embed/>
                  <p:pic>
                    <p:nvPicPr>
                      <p:cNvPr id="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149" y="1511896"/>
                        <a:ext cx="1446647" cy="90899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529560"/>
              </p:ext>
            </p:extLst>
          </p:nvPr>
        </p:nvGraphicFramePr>
        <p:xfrm>
          <a:off x="554627" y="2621658"/>
          <a:ext cx="2719388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65" name="Формула" r:id="rId5" imgW="685800" imgH="228600" progId="Equation.3">
                  <p:embed/>
                </p:oleObj>
              </mc:Choice>
              <mc:Fallback>
                <p:oleObj name="Формула" r:id="rId5" imgW="685800" imgH="228600" progId="Equation.3">
                  <p:embed/>
                  <p:pic>
                    <p:nvPicPr>
                      <p:cNvPr id="51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27" y="2621658"/>
                        <a:ext cx="2719388" cy="9064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274014" y="2708921"/>
            <a:ext cx="5258425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uk-UA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рівняння залежності швидкості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uk-UA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від часу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708921"/>
            <a:ext cx="6534472" cy="2015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uk-UA" altLang="ru-RU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uk-UA" alt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uk-UA" alt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</a:t>
            </a:r>
            <a:r>
              <a:rPr lang="uk-UA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руху тіла до зупинки можна обчислити, виходячи з умови:</a:t>
            </a:r>
          </a:p>
        </p:txBody>
      </p:sp>
      <p:graphicFrame>
        <p:nvGraphicFramePr>
          <p:cNvPr id="1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198145"/>
              </p:ext>
            </p:extLst>
          </p:nvPr>
        </p:nvGraphicFramePr>
        <p:xfrm>
          <a:off x="5760132" y="4706713"/>
          <a:ext cx="1871663" cy="136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66" name="Формула" r:id="rId7" imgW="406080" imgH="393480" progId="Equation.3">
                  <p:embed/>
                </p:oleObj>
              </mc:Choice>
              <mc:Fallback>
                <p:oleObj name="Формула" r:id="rId7" imgW="406080" imgH="393480" progId="Equation.3">
                  <p:embed/>
                  <p:pic>
                    <p:nvPicPr>
                      <p:cNvPr id="512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0132" y="4706713"/>
                        <a:ext cx="1871663" cy="13668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886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0354" name="Picture 2" descr="https://svitppt.com.ua/images/5/4506/960/img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267744" y="2857500"/>
            <a:ext cx="0" cy="2304256"/>
          </a:xfrm>
          <a:prstGeom prst="line">
            <a:avLst/>
          </a:prstGeom>
          <a:noFill/>
          <a:ln w="9525" cap="flat" cmpd="sng" algn="ctr">
            <a:solidFill>
              <a:srgbClr val="333399">
                <a:lumMod val="75000"/>
              </a:srgbClr>
            </a:solidFill>
            <a:prstDash val="solid"/>
          </a:ln>
          <a:effectLst/>
        </p:spPr>
      </p:cxnSp>
      <p:cxnSp>
        <p:nvCxnSpPr>
          <p:cNvPr id="5" name="Прямая соединительная линия 4"/>
          <p:cNvCxnSpPr/>
          <p:nvPr/>
        </p:nvCxnSpPr>
        <p:spPr>
          <a:xfrm>
            <a:off x="3563888" y="2852936"/>
            <a:ext cx="0" cy="2304256"/>
          </a:xfrm>
          <a:prstGeom prst="line">
            <a:avLst/>
          </a:prstGeom>
          <a:noFill/>
          <a:ln w="9525" cap="flat" cmpd="sng" algn="ctr">
            <a:solidFill>
              <a:srgbClr val="333399">
                <a:lumMod val="75000"/>
              </a:srgb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45069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980727"/>
            <a:ext cx="7992888" cy="1224137"/>
          </a:xfrm>
        </p:spPr>
        <p:txBody>
          <a:bodyPr/>
          <a:lstStyle/>
          <a:p>
            <a:pPr marL="0" lvl="0" indent="0" algn="ctr">
              <a:spcBef>
                <a:spcPct val="0"/>
              </a:spcBef>
              <a:buNone/>
              <a:tabLst>
                <a:tab pos="227013" algn="l"/>
              </a:tabLst>
              <a:defRPr/>
            </a:pPr>
            <a:r>
              <a:rPr lang="uk-UA" altLang="ru-RU" sz="32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№1 </a:t>
            </a:r>
            <a:endParaRPr lang="ru-RU" altLang="ru-RU" sz="32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altLang="ru-RU" sz="2800" kern="12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Автомобіль через 10 с від початку руху </a:t>
            </a:r>
            <a:endParaRPr lang="uk-UA" altLang="ru-RU" sz="28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altLang="ru-RU" sz="2800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набрав </a:t>
            </a:r>
            <a:r>
              <a:rPr lang="uk-UA" altLang="ru-RU" sz="2800" kern="12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швидкість 72 км/год.</a:t>
            </a:r>
            <a:br>
              <a:rPr lang="uk-UA" altLang="ru-RU" sz="2800" kern="12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uk-UA" altLang="ru-RU" sz="2800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 </a:t>
            </a:r>
            <a:r>
              <a:rPr lang="uk-UA" altLang="ru-RU" sz="2800" kern="12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яким прискоренням він рухався?</a:t>
            </a:r>
            <a:r>
              <a:rPr lang="ru-RU" altLang="ru-RU" sz="2800" kern="12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altLang="ru-RU" sz="2800" kern="12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uk-UA" altLang="ru-RU" kern="1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Дано</a:t>
            </a:r>
            <a:r>
              <a:rPr lang="uk-UA" altLang="ru-RU" kern="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</a:t>
            </a:r>
            <a:r>
              <a:rPr lang="en-US" altLang="ru-RU" kern="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altLang="ru-RU" kern="1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kern="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         </a:t>
            </a:r>
            <a:r>
              <a:rPr lang="en-US" altLang="ru-RU" kern="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altLang="ru-RU" kern="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kern="1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</a:t>
            </a:r>
            <a:r>
              <a:rPr lang="en-US" altLang="ru-RU" kern="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altLang="ru-RU" kern="1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язання</a:t>
            </a:r>
            <a:r>
              <a:rPr lang="ru-RU" altLang="ru-RU" sz="3200" kern="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kern="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altLang="ru-RU" b="1" kern="1200" dirty="0" smtClean="0">
              <a:solidFill>
                <a:srgbClr val="333399"/>
              </a:solidFill>
              <a:ea typeface="+mj-ea"/>
              <a:cs typeface="+mj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051720" y="2996952"/>
            <a:ext cx="0" cy="230425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39552" y="4509120"/>
            <a:ext cx="1512168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419872" y="2996952"/>
            <a:ext cx="0" cy="230425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91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8680"/>
            <a:ext cx="8532440" cy="1656185"/>
          </a:xfrm>
        </p:spPr>
        <p:txBody>
          <a:bodyPr/>
          <a:lstStyle/>
          <a:p>
            <a:pPr marL="0" lvl="0" indent="0" algn="ctr">
              <a:spcBef>
                <a:spcPct val="0"/>
              </a:spcBef>
              <a:buNone/>
              <a:tabLst>
                <a:tab pos="227013" algn="l"/>
              </a:tabLst>
              <a:defRPr/>
            </a:pPr>
            <a:r>
              <a:rPr lang="uk-UA" altLang="ru-RU" sz="32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uk-UA" altLang="ru-RU" sz="3200" b="1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</a:p>
          <a:p>
            <a:pPr marL="457200" lvl="1" indent="0">
              <a:spcBef>
                <a:spcPct val="0"/>
              </a:spcBef>
              <a:buNone/>
              <a:tabLst>
                <a:tab pos="914400" algn="l"/>
              </a:tabLst>
              <a:defRPr/>
            </a:pPr>
            <a:endParaRPr lang="uk-UA" altLang="ru-RU" sz="32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1" indent="0">
              <a:spcBef>
                <a:spcPct val="0"/>
              </a:spcBef>
              <a:buNone/>
              <a:tabLst>
                <a:tab pos="914400" algn="l"/>
              </a:tabLst>
              <a:defRPr/>
            </a:pPr>
            <a:r>
              <a:rPr lang="uk-UA" altLang="ru-RU" sz="2800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Потяг вирушає від станції метро. </a:t>
            </a:r>
          </a:p>
          <a:p>
            <a:pPr marL="457200" lvl="1" indent="0">
              <a:spcBef>
                <a:spcPct val="0"/>
              </a:spcBef>
              <a:buNone/>
              <a:tabLst>
                <a:tab pos="914400" algn="l"/>
              </a:tabLst>
              <a:defRPr/>
            </a:pPr>
            <a:r>
              <a:rPr lang="uk-UA" altLang="ru-RU" sz="2800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який час він досягне швидкості 90 км/год, якщо розганяється з прискоренням 1 м/с</a:t>
            </a:r>
            <a:r>
              <a:rPr lang="uk-UA" altLang="ru-RU" sz="2800" kern="12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uk-UA" altLang="ru-RU" sz="2800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lang="uk-UA" altLang="ru-RU" sz="2800" kern="1200" dirty="0" smtClean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ru-RU" kern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altLang="ru-RU" kern="1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Дано</a:t>
            </a:r>
            <a:r>
              <a:rPr lang="uk-UA" altLang="ru-RU" kern="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</a:t>
            </a:r>
            <a:r>
              <a:rPr lang="en-US" altLang="ru-RU" kern="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kern="1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kern="1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         </a:t>
            </a:r>
            <a:r>
              <a:rPr lang="en-US" altLang="ru-RU" kern="1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altLang="ru-RU" kern="1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kern="1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</a:t>
            </a:r>
            <a:r>
              <a:rPr lang="en-US" altLang="ru-RU" kern="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altLang="ru-RU" kern="1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язання</a:t>
            </a:r>
            <a:r>
              <a:rPr lang="ru-RU" altLang="ru-RU" sz="3200" kern="1200" dirty="0" smtClean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altLang="ru-RU" sz="3200" kern="1200" dirty="0" smtClean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uk-UA" altLang="ru-RU" sz="3200" b="1" kern="1200" dirty="0" smtClean="0">
              <a:solidFill>
                <a:srgbClr val="00B0F0"/>
              </a:solidFill>
              <a:ea typeface="+mj-ea"/>
              <a:cs typeface="+mj-cs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051720" y="3212976"/>
            <a:ext cx="0" cy="230425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3635896" y="3212976"/>
            <a:ext cx="0" cy="230425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539552" y="4725144"/>
            <a:ext cx="1512168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06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332656"/>
            <a:ext cx="8208912" cy="1872209"/>
          </a:xfrm>
        </p:spPr>
        <p:txBody>
          <a:bodyPr/>
          <a:lstStyle/>
          <a:p>
            <a:pPr marL="0" lvl="0" indent="0" algn="ctr">
              <a:spcBef>
                <a:spcPct val="0"/>
              </a:spcBef>
              <a:buNone/>
              <a:tabLst>
                <a:tab pos="227013" algn="l"/>
              </a:tabLst>
              <a:defRPr/>
            </a:pPr>
            <a:r>
              <a:rPr lang="uk-UA" altLang="ru-RU" sz="32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uk-UA" altLang="ru-RU" sz="3200" b="1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</a:p>
          <a:p>
            <a:pPr marL="457200" lvl="1" indent="0">
              <a:spcBef>
                <a:spcPct val="0"/>
              </a:spcBef>
              <a:buNone/>
              <a:tabLst>
                <a:tab pos="914400" algn="l"/>
              </a:tabLst>
              <a:defRPr/>
            </a:pPr>
            <a:endParaRPr lang="uk-UA" altLang="ru-RU" sz="32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uk-UA" altLang="ru-RU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Потяг через 10 с після початку </a:t>
            </a:r>
            <a:r>
              <a:rPr lang="uk-UA" altLang="ru-RU" sz="28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</a:p>
          <a:p>
            <a:pPr lvl="0">
              <a:buNone/>
            </a:pPr>
            <a:r>
              <a:rPr lang="uk-UA" altLang="ru-RU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altLang="ru-RU" sz="28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абрав швидкість </a:t>
            </a:r>
            <a:r>
              <a:rPr lang="uk-UA" altLang="ru-RU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 </a:t>
            </a:r>
            <a:r>
              <a:rPr lang="uk-UA" altLang="ru-RU" sz="28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м/с. Через </a:t>
            </a:r>
            <a:r>
              <a:rPr lang="uk-UA" altLang="ru-RU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 час </a:t>
            </a:r>
            <a:r>
              <a:rPr lang="uk-UA" altLang="ru-RU" sz="28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</a:p>
          <a:p>
            <a:pPr lvl="0">
              <a:buNone/>
            </a:pPr>
            <a:r>
              <a:rPr lang="uk-UA" altLang="ru-RU" sz="28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початку руху </a:t>
            </a:r>
            <a:r>
              <a:rPr lang="uk-UA" altLang="ru-RU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 потяга </a:t>
            </a:r>
            <a:r>
              <a:rPr lang="uk-UA" altLang="ru-RU" sz="28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дорівнюватиме 3м/с</a:t>
            </a:r>
            <a:r>
              <a:rPr lang="uk-UA" altLang="ru-RU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altLang="ru-RU" sz="28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ru-RU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kern="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Дано:          </a:t>
            </a:r>
            <a:r>
              <a:rPr lang="en-US" altLang="ru-RU" kern="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altLang="ru-RU" kern="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СІ         </a:t>
            </a:r>
            <a:r>
              <a:rPr lang="en-US" altLang="ru-RU" kern="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ru-RU" kern="1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altLang="ru-RU" kern="1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kern="1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</a:t>
            </a:r>
            <a:r>
              <a:rPr lang="en-US" altLang="ru-RU" kern="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altLang="ru-RU" kern="1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язання</a:t>
            </a:r>
            <a:r>
              <a:rPr lang="ru-RU" altLang="ru-RU" sz="3200" kern="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kern="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altLang="ru-RU" sz="3200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uk-UA" altLang="ru-RU" sz="3200" b="1" kern="1200" dirty="0" smtClean="0">
              <a:solidFill>
                <a:srgbClr val="333399"/>
              </a:solidFill>
              <a:ea typeface="+mj-ea"/>
              <a:cs typeface="+mj-cs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046040" y="3356992"/>
            <a:ext cx="0" cy="230425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539552" y="4941168"/>
            <a:ext cx="1512168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635896" y="3356992"/>
            <a:ext cx="0" cy="230425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16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02" name="Picture 2" descr="https://svitppt.com.ua/images/5/4506/960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724"/>
            <a:ext cx="9143999" cy="689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24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7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396552" y="274638"/>
            <a:ext cx="8399809" cy="1143000"/>
          </a:xfrm>
        </p:spPr>
        <p:txBody>
          <a:bodyPr/>
          <a:lstStyle/>
          <a:p>
            <a:pPr algn="r"/>
            <a:r>
              <a:rPr lang="uk-UA" sz="5400" b="0" i="1" dirty="0" smtClean="0">
                <a:solidFill>
                  <a:schemeClr val="bg1"/>
                </a:solidFill>
                <a:latin typeface="Aero" pitchFamily="2" charset="0"/>
              </a:rPr>
              <a:t>Домашнє завдання.</a:t>
            </a:r>
            <a:endParaRPr lang="en-US" sz="5400" b="0" i="1" dirty="0">
              <a:solidFill>
                <a:schemeClr val="bg1"/>
              </a:solidFill>
              <a:latin typeface="Aero" pitchFamily="2" charset="0"/>
            </a:endParaRPr>
          </a:p>
        </p:txBody>
      </p:sp>
      <p:pic>
        <p:nvPicPr>
          <p:cNvPr id="5128" name="Picture 8" descr="bi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69" y="-30162"/>
            <a:ext cx="13430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bmx_bike_detail_h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87" y="-30162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Повторіть параграф 28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Зверніть увагу на пункт 5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Виконайте вправу 28 (4,5)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7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124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39752" y="3356992"/>
            <a:ext cx="53676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ДЯКУЮ ЗА УВАГУ</a:t>
            </a:r>
          </a:p>
        </p:txBody>
      </p:sp>
    </p:spTree>
    <p:extLst>
      <p:ext uri="{BB962C8B-B14F-4D97-AF65-F5344CB8AC3E}">
        <p14:creationId xmlns:p14="http://schemas.microsoft.com/office/powerpoint/2010/main" val="8135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svitppt.com.ua/images/5/4506/960/img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274638"/>
            <a:ext cx="8003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uk-UA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Повторимо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360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1" descr="прискорення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0169"/>
            <a:ext cx="9143999" cy="363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2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800" kern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Під час рівноприскореного руху швидкість може змінюватися по-різному: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1"/>
            <a:ext cx="7067872" cy="663500"/>
          </a:xfrm>
        </p:spPr>
        <p:txBody>
          <a:bodyPr/>
          <a:lstStyle/>
          <a:p>
            <a:pPr marL="0" lvl="0" indent="0" algn="ctr" fontAlgn="auto">
              <a:spcAft>
                <a:spcPts val="0"/>
              </a:spcAft>
              <a:buNone/>
              <a:defRPr/>
            </a:pPr>
            <a:r>
              <a:rPr lang="uk-UA" sz="2800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дуже стрімко            порівняно повільно</a:t>
            </a:r>
          </a:p>
          <a:p>
            <a:endParaRPr lang="ru-RU" dirty="0"/>
          </a:p>
        </p:txBody>
      </p:sp>
      <p:pic>
        <p:nvPicPr>
          <p:cNvPr id="4" name="Picture 6" descr="ff468961a8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46264"/>
            <a:ext cx="3168352" cy="325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Картинки по запросу рух потяг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2446264"/>
            <a:ext cx="3024335" cy="325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3609" y="3167390"/>
            <a:ext cx="46666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Старт </a:t>
            </a:r>
            <a:r>
              <a:rPr kumimoji="0" lang="uk-UA" alt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ракети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3167390"/>
            <a:ext cx="381642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uk-UA" alt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Початок руху потягу</a:t>
            </a:r>
            <a:endParaRPr kumimoji="0" lang="uk-UA" alt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49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6258" name="Picture 2" descr="https://svitppt.com.ua/images/5/4506/960/img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07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32" y="2132856"/>
            <a:ext cx="6579206" cy="227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81128"/>
            <a:ext cx="1304925" cy="958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4470" y="2951947"/>
            <a:ext cx="607353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uk-UA" altLang="ru-RU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uk-UA" alt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uk-UA" altLang="ru-RU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uk-UA" alt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uk-UA" altLang="ru-RU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uk-UA" alt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uk-UA" alt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Одиницею </a:t>
            </a:r>
            <a:r>
              <a:rPr lang="uk-UA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прискорення в СІ є 1 м/с</a:t>
            </a:r>
            <a:r>
              <a:rPr lang="uk-UA" altLang="ru-RU" sz="2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alt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156392"/>
              </p:ext>
            </p:extLst>
          </p:nvPr>
        </p:nvGraphicFramePr>
        <p:xfrm>
          <a:off x="3197361" y="4581127"/>
          <a:ext cx="1446647" cy="908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9" name="Формула" r:id="rId5" imgW="660240" imgH="393480" progId="Equation.3">
                  <p:embed/>
                </p:oleObj>
              </mc:Choice>
              <mc:Fallback>
                <p:oleObj name="Формула" r:id="rId5" imgW="660240" imgH="393480" progId="Equation.3">
                  <p:embed/>
                  <p:pic>
                    <p:nvPicPr>
                      <p:cNvPr id="409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361" y="4581127"/>
                        <a:ext cx="1446647" cy="90899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090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kern="1200" dirty="0">
                <a:solidFill>
                  <a:srgbClr val="333399"/>
                </a:solidFill>
              </a:rPr>
              <a:t>Проекція прискорення на вісь координат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1"/>
            <a:ext cx="6781800" cy="2692896"/>
          </a:xfrm>
        </p:spPr>
        <p:txBody>
          <a:bodyPr/>
          <a:lstStyle/>
          <a:p>
            <a:pPr marL="0" lvl="0" indent="450850" algn="just">
              <a:spcBef>
                <a:spcPct val="50000"/>
              </a:spcBef>
              <a:buNone/>
              <a:defRPr/>
            </a:pPr>
            <a:r>
              <a:rPr lang="uk-UA" altLang="ru-RU" kern="1200" dirty="0">
                <a:solidFill>
                  <a:srgbClr val="000000"/>
                </a:solidFill>
                <a:latin typeface="Arial" panose="020B0604020202020204" pitchFamily="34" charset="0"/>
              </a:rPr>
              <a:t>Проекція формули прискорення на вісь координат </a:t>
            </a:r>
            <a:r>
              <a:rPr lang="uk-UA" altLang="ru-RU" i="1" kern="1200" dirty="0">
                <a:solidFill>
                  <a:srgbClr val="000000"/>
                </a:solidFill>
                <a:latin typeface="Arial" panose="020B0604020202020204" pitchFamily="34" charset="0"/>
              </a:rPr>
              <a:t>ОХ:</a:t>
            </a:r>
            <a:endParaRPr lang="ru-RU" altLang="ru-RU" i="1" kern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32046"/>
              </p:ext>
            </p:extLst>
          </p:nvPr>
        </p:nvGraphicFramePr>
        <p:xfrm>
          <a:off x="2915816" y="2136534"/>
          <a:ext cx="2592388" cy="1038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0" name="Формула" r:id="rId3" imgW="838080" imgH="393480" progId="Equation.3">
                  <p:embed/>
                </p:oleObj>
              </mc:Choice>
              <mc:Fallback>
                <p:oleObj name="Формула" r:id="rId3" imgW="838080" imgH="393480" progId="Equation.3">
                  <p:embed/>
                  <p:pic>
                    <p:nvPicPr>
                      <p:cNvPr id="1239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2136534"/>
                        <a:ext cx="2592388" cy="103849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647052"/>
              </p:ext>
            </p:extLst>
          </p:nvPr>
        </p:nvGraphicFramePr>
        <p:xfrm>
          <a:off x="808812" y="3351630"/>
          <a:ext cx="2880320" cy="783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1" name="Формула" r:id="rId5" imgW="1054080" imgH="393480" progId="Equation.3">
                  <p:embed/>
                </p:oleObj>
              </mc:Choice>
              <mc:Fallback>
                <p:oleObj name="Формула" r:id="rId5" imgW="1054080" imgH="393480" progId="Equation.3">
                  <p:embed/>
                  <p:pic>
                    <p:nvPicPr>
                      <p:cNvPr id="1239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812" y="3351630"/>
                        <a:ext cx="2880320" cy="7838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2469" y="4673230"/>
            <a:ext cx="87471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4508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0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Якщо             ,</a:t>
            </a:r>
          </a:p>
          <a:p>
            <a:pPr marL="0" marR="0" lvl="0" indent="45085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то швидкість руху тіла збільшується;</a:t>
            </a:r>
          </a:p>
          <a:p>
            <a:pPr marL="0" marR="0" lvl="0" indent="45085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Якщо             , то швидкість руху тіла зменшується.</a:t>
            </a:r>
            <a:endParaRPr kumimoji="0" lang="ru-RU" altLang="ru-RU" sz="24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826817"/>
              </p:ext>
            </p:extLst>
          </p:nvPr>
        </p:nvGraphicFramePr>
        <p:xfrm>
          <a:off x="1475656" y="4651741"/>
          <a:ext cx="10080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2" name="Формула" r:id="rId7" imgW="457200" imgH="203040" progId="Equation.3">
                  <p:embed/>
                </p:oleObj>
              </mc:Choice>
              <mc:Fallback>
                <p:oleObj name="Формула" r:id="rId7" imgW="457200" imgH="203040" progId="Equation.3">
                  <p:embed/>
                  <p:pic>
                    <p:nvPicPr>
                      <p:cNvPr id="12391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4651741"/>
                        <a:ext cx="10080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085605"/>
              </p:ext>
            </p:extLst>
          </p:nvPr>
        </p:nvGraphicFramePr>
        <p:xfrm>
          <a:off x="1395049" y="5766841"/>
          <a:ext cx="93503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3" name="Формула" r:id="rId9" imgW="457200" imgH="203040" progId="Equation.3">
                  <p:embed/>
                </p:oleObj>
              </mc:Choice>
              <mc:Fallback>
                <p:oleObj name="Формула" r:id="rId9" imgW="457200" imgH="203040" progId="Equation.3">
                  <p:embed/>
                  <p:pic>
                    <p:nvPicPr>
                      <p:cNvPr id="1239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049" y="5766841"/>
                        <a:ext cx="935037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4" descr="http://grebenka.at.ua/_pu/17/2169677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36535"/>
            <a:ext cx="2448272" cy="32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71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8308" name="Picture 4" descr="https://svitppt.com.ua/images/5/4506/960/img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7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Прискорення_Гальмування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80312" y="4293096"/>
            <a:ext cx="864096" cy="9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3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-459432"/>
            <a:ext cx="8486704" cy="2376264"/>
          </a:xfrm>
        </p:spPr>
        <p:txBody>
          <a:bodyPr/>
          <a:lstStyle/>
          <a:p>
            <a:pPr marL="0" indent="0">
              <a:buNone/>
            </a:pPr>
            <a:endParaRPr lang="uk-UA" altLang="ru-RU" sz="4000" b="1" kern="1200" dirty="0" smtClean="0">
              <a:solidFill>
                <a:srgbClr val="333399"/>
              </a:solidFill>
              <a:ea typeface="+mj-ea"/>
              <a:cs typeface="+mj-cs"/>
            </a:endParaRP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uk-UA" altLang="ru-RU" sz="36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Миттєва швидкість. Швидкість. Рівняння залежності швидкості від часу.</a:t>
            </a:r>
            <a:br>
              <a:rPr lang="uk-UA" altLang="ru-RU" sz="36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b="1" kern="12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12776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>
              <a:spcBef>
                <a:spcPct val="50000"/>
              </a:spcBef>
              <a:defRPr/>
            </a:pPr>
            <a:endParaRPr lang="uk-UA" altLang="ru-RU" sz="2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indent="450850" algn="just">
              <a:spcBef>
                <a:spcPct val="50000"/>
              </a:spcBef>
              <a:defRPr/>
            </a:pPr>
            <a:r>
              <a:rPr lang="uk-UA" altLang="ru-R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Під </a:t>
            </a:r>
            <a:r>
              <a:rPr lang="uk-UA" alt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час рівноприскореного руху швидкість весь час змінюється.</a:t>
            </a:r>
            <a:endParaRPr lang="ru-RU" altLang="ru-RU" sz="2400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2996952"/>
            <a:ext cx="4392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uk-UA" altLang="ru-RU" sz="3200" dirty="0">
                <a:solidFill>
                  <a:srgbClr val="00B050"/>
                </a:solidFill>
                <a:latin typeface="Calibri"/>
              </a:rPr>
              <a:t>Швидкість у певній точці траєкторії в заданий момент часу називають </a:t>
            </a:r>
            <a:r>
              <a:rPr lang="uk-UA" altLang="ru-RU" sz="3200" b="1" i="1" dirty="0">
                <a:solidFill>
                  <a:srgbClr val="00B050"/>
                </a:solidFill>
                <a:latin typeface="Calibri"/>
              </a:rPr>
              <a:t>миттєвою швидкістю</a:t>
            </a:r>
            <a:endParaRPr lang="ru-RU" altLang="ru-RU" sz="3200" b="1" i="1" dirty="0">
              <a:solidFill>
                <a:srgbClr val="00B050"/>
              </a:solidFill>
              <a:latin typeface="Calibri"/>
            </a:endParaRPr>
          </a:p>
        </p:txBody>
      </p:sp>
      <p:pic>
        <p:nvPicPr>
          <p:cNvPr id="9" name="Picture 2" descr="Картинки по запросу спідомет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79877"/>
            <a:ext cx="3600400" cy="321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94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mxtreme">
  <a:themeElements>
    <a:clrScheme name="bmxtr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mxtr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mxtr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xtr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xtr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xtr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xtr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xtr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xtr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xtr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xtr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xtr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xtr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xtr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bmxtreme</Template>
  <TotalTime>684</TotalTime>
  <Words>223</Words>
  <Application>Microsoft Office PowerPoint</Application>
  <PresentationFormat>Екран (4:3)</PresentationFormat>
  <Paragraphs>63</Paragraphs>
  <Slides>17</Slides>
  <Notes>0</Notes>
  <HiddenSlides>0</HiddenSlides>
  <MMClips>1</MMClips>
  <ScaleCrop>false</ScaleCrop>
  <HeadingPairs>
    <vt:vector size="8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5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7" baseType="lpstr">
      <vt:lpstr>Aero</vt:lpstr>
      <vt:lpstr>Arial</vt:lpstr>
      <vt:lpstr>Calibri</vt:lpstr>
      <vt:lpstr>Times New Roman</vt:lpstr>
      <vt:lpstr>bmxtreme</vt:lpstr>
      <vt:lpstr>Тема Office</vt:lpstr>
      <vt:lpstr>4_Тема Office</vt:lpstr>
      <vt:lpstr>6_Тема Office</vt:lpstr>
      <vt:lpstr>11_Тема Office</vt:lpstr>
      <vt:lpstr>Формула</vt:lpstr>
      <vt:lpstr>Презентація PowerPoint</vt:lpstr>
      <vt:lpstr>Презентація PowerPoint</vt:lpstr>
      <vt:lpstr>Презентація PowerPoint</vt:lpstr>
      <vt:lpstr>Під час рівноприскореного руху швидкість може змінюватися по-різному:</vt:lpstr>
      <vt:lpstr>Презентація PowerPoint</vt:lpstr>
      <vt:lpstr>Презентація PowerPoint</vt:lpstr>
      <vt:lpstr>Проекція прискорення на вісь координат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Домашнє завдання.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maniak79</dc:creator>
  <cp:lastModifiedBy>RePack by Diakov</cp:lastModifiedBy>
  <cp:revision>56</cp:revision>
  <dcterms:created xsi:type="dcterms:W3CDTF">2013-03-08T06:58:44Z</dcterms:created>
  <dcterms:modified xsi:type="dcterms:W3CDTF">2022-02-09T12:16:59Z</dcterms:modified>
</cp:coreProperties>
</file>