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23" r:id="rId3"/>
    <p:sldId id="333" r:id="rId4"/>
    <p:sldId id="324" r:id="rId5"/>
    <p:sldId id="329" r:id="rId6"/>
    <p:sldId id="330" r:id="rId7"/>
    <p:sldId id="325" r:id="rId8"/>
    <p:sldId id="326" r:id="rId9"/>
    <p:sldId id="327" r:id="rId10"/>
    <p:sldId id="328" r:id="rId11"/>
    <p:sldId id="331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DA7"/>
    <a:srgbClr val="DC54DC"/>
    <a:srgbClr val="FF6600"/>
    <a:srgbClr val="EF4156"/>
    <a:srgbClr val="DF1F56"/>
    <a:srgbClr val="233D2E"/>
    <a:srgbClr val="FFF8C4"/>
    <a:srgbClr val="1C4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42" autoAdjust="0"/>
  </p:normalViewPr>
  <p:slideViewPr>
    <p:cSldViewPr snapToGrid="0">
      <p:cViewPr varScale="1">
        <p:scale>
          <a:sx n="79" d="100"/>
          <a:sy n="79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5AC05C-4446-4CE2-B953-2AD06DCE7088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71584C-2BEA-454A-962E-233425A0B261}">
      <dgm:prSet phldrT="[Текст]" custT="1"/>
      <dgm:spPr/>
      <dgm:t>
        <a:bodyPr/>
        <a:lstStyle/>
        <a:p>
          <a:pPr algn="ctr"/>
          <a:r>
            <a:rPr lang="ru-RU" sz="2000" b="1" dirty="0" err="1" smtClean="0">
              <a:solidFill>
                <a:srgbClr val="002060"/>
              </a:solidFill>
            </a:rPr>
            <a:t>Планети</a:t>
          </a:r>
          <a:r>
            <a:rPr lang="ru-RU" sz="2000" b="1" dirty="0" smtClean="0">
              <a:solidFill>
                <a:srgbClr val="002060"/>
              </a:solidFill>
            </a:rPr>
            <a:t>, </a:t>
          </a:r>
          <a:r>
            <a:rPr lang="ru-RU" sz="2000" b="1" dirty="0" err="1" smtClean="0">
              <a:solidFill>
                <a:srgbClr val="002060"/>
              </a:solidFill>
            </a:rPr>
            <a:t>зорі</a:t>
          </a:r>
          <a:r>
            <a:rPr lang="ru-RU" sz="2000" b="1" dirty="0" smtClean="0">
              <a:solidFill>
                <a:srgbClr val="002060"/>
              </a:solidFill>
            </a:rPr>
            <a:t>, галактики, </a:t>
          </a:r>
          <a:r>
            <a:rPr lang="ru-RU" sz="2000" b="1" dirty="0" err="1" smtClean="0">
              <a:solidFill>
                <a:srgbClr val="002060"/>
              </a:solidFill>
            </a:rPr>
            <a:t>електромагнітні</a:t>
          </a:r>
          <a:r>
            <a:rPr lang="ru-RU" sz="2000" b="1" dirty="0" smtClean="0">
              <a:solidFill>
                <a:srgbClr val="002060"/>
              </a:solidFill>
            </a:rPr>
            <a:t> поля</a:t>
          </a:r>
          <a:endParaRPr lang="ru-RU" sz="2000" b="1" dirty="0">
            <a:solidFill>
              <a:srgbClr val="002060"/>
            </a:solidFill>
          </a:endParaRPr>
        </a:p>
      </dgm:t>
    </dgm:pt>
    <dgm:pt modelId="{074D2140-7EBB-4F44-9235-8EE9EC9743A8}" type="parTrans" cxnId="{C2CE9381-3C8D-4D56-A37E-C9D4F85E49C8}">
      <dgm:prSet/>
      <dgm:spPr/>
      <dgm:t>
        <a:bodyPr/>
        <a:lstStyle/>
        <a:p>
          <a:endParaRPr lang="ru-RU"/>
        </a:p>
      </dgm:t>
    </dgm:pt>
    <dgm:pt modelId="{EB3258C2-0B3C-4AB6-9D3F-ED173C483F36}" type="sibTrans" cxnId="{C2CE9381-3C8D-4D56-A37E-C9D4F85E49C8}">
      <dgm:prSet/>
      <dgm:spPr/>
      <dgm:t>
        <a:bodyPr/>
        <a:lstStyle/>
        <a:p>
          <a:endParaRPr lang="ru-RU"/>
        </a:p>
      </dgm:t>
    </dgm:pt>
    <dgm:pt modelId="{354AA572-1377-43EC-B8E0-96A70888A284}">
      <dgm:prSet phldrT="[Текст]" custT="1"/>
      <dgm:spPr/>
      <dgm:t>
        <a:bodyPr/>
        <a:lstStyle/>
        <a:p>
          <a:pPr algn="ctr"/>
          <a:r>
            <a:rPr lang="ru-RU" sz="2000" b="1" dirty="0" err="1" smtClean="0">
              <a:solidFill>
                <a:srgbClr val="002060"/>
              </a:solidFill>
            </a:rPr>
            <a:t>Тіла</a:t>
          </a:r>
          <a:r>
            <a:rPr lang="ru-RU" sz="2000" b="1" dirty="0" smtClean="0">
              <a:solidFill>
                <a:srgbClr val="002060"/>
              </a:solidFill>
            </a:rPr>
            <a:t> на </a:t>
          </a:r>
          <a:r>
            <a:rPr lang="ru-RU" sz="2000" b="1" dirty="0" err="1" smtClean="0">
              <a:solidFill>
                <a:srgbClr val="002060"/>
              </a:solidFill>
            </a:rPr>
            <a:t>Землі</a:t>
          </a:r>
          <a:r>
            <a:rPr lang="ru-RU" sz="2000" b="1" dirty="0" smtClean="0">
              <a:solidFill>
                <a:srgbClr val="002060"/>
              </a:solidFill>
            </a:rPr>
            <a:t>,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</a:rPr>
            <a:t>сама Земля</a:t>
          </a:r>
          <a:endParaRPr lang="ru-RU" sz="2000" b="1" dirty="0">
            <a:solidFill>
              <a:srgbClr val="002060"/>
            </a:solidFill>
          </a:endParaRPr>
        </a:p>
      </dgm:t>
    </dgm:pt>
    <dgm:pt modelId="{5726EDA1-98B4-4E44-A942-B42A12263020}" type="parTrans" cxnId="{7368E70E-2C6A-4907-8351-CCEBCCA783D9}">
      <dgm:prSet/>
      <dgm:spPr/>
      <dgm:t>
        <a:bodyPr/>
        <a:lstStyle/>
        <a:p>
          <a:endParaRPr lang="ru-RU"/>
        </a:p>
      </dgm:t>
    </dgm:pt>
    <dgm:pt modelId="{FBD30DE6-F53E-410E-B48F-6F00A6B29056}" type="sibTrans" cxnId="{7368E70E-2C6A-4907-8351-CCEBCCA783D9}">
      <dgm:prSet/>
      <dgm:spPr/>
      <dgm:t>
        <a:bodyPr/>
        <a:lstStyle/>
        <a:p>
          <a:endParaRPr lang="ru-RU"/>
        </a:p>
      </dgm:t>
    </dgm:pt>
    <dgm:pt modelId="{C9A872F8-55DB-40D7-B747-5CB056E83B30}">
      <dgm:prSet phldrT="[Текст]" custT="1"/>
      <dgm:spPr/>
      <dgm:t>
        <a:bodyPr/>
        <a:lstStyle/>
        <a:p>
          <a:pPr algn="ctr"/>
          <a:r>
            <a:rPr lang="ru-RU" sz="2000" b="1" dirty="0" err="1" smtClean="0">
              <a:solidFill>
                <a:srgbClr val="002060"/>
              </a:solidFill>
            </a:rPr>
            <a:t>Молекули</a:t>
          </a:r>
          <a:r>
            <a:rPr lang="ru-RU" sz="2000" b="1" dirty="0" smtClean="0">
              <a:solidFill>
                <a:srgbClr val="002060"/>
              </a:solidFill>
            </a:rPr>
            <a:t>, </a:t>
          </a:r>
          <a:r>
            <a:rPr lang="ru-RU" sz="2000" b="1" dirty="0" err="1" smtClean="0">
              <a:solidFill>
                <a:srgbClr val="002060"/>
              </a:solidFill>
            </a:rPr>
            <a:t>атоми</a:t>
          </a:r>
          <a:r>
            <a:rPr lang="ru-RU" sz="2000" b="1" dirty="0" smtClean="0">
              <a:solidFill>
                <a:srgbClr val="002060"/>
              </a:solidFill>
            </a:rPr>
            <a:t>, </a:t>
          </a:r>
          <a:r>
            <a:rPr lang="ru-RU" sz="2000" b="1" dirty="0" err="1" smtClean="0">
              <a:solidFill>
                <a:srgbClr val="002060"/>
              </a:solidFill>
            </a:rPr>
            <a:t>елементарні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частинки</a:t>
          </a:r>
          <a:endParaRPr lang="ru-RU" sz="2000" b="1" dirty="0">
            <a:solidFill>
              <a:srgbClr val="002060"/>
            </a:solidFill>
          </a:endParaRPr>
        </a:p>
      </dgm:t>
    </dgm:pt>
    <dgm:pt modelId="{0CEE3AAF-15E9-40F5-A1A6-76EFC8489CE3}" type="parTrans" cxnId="{CDC81A1F-F15E-4989-B06F-A06E160F75CC}">
      <dgm:prSet/>
      <dgm:spPr/>
      <dgm:t>
        <a:bodyPr/>
        <a:lstStyle/>
        <a:p>
          <a:endParaRPr lang="ru-RU"/>
        </a:p>
      </dgm:t>
    </dgm:pt>
    <dgm:pt modelId="{4A5C99FF-6EFC-4A65-9834-35406B8EF543}" type="sibTrans" cxnId="{CDC81A1F-F15E-4989-B06F-A06E160F75CC}">
      <dgm:prSet/>
      <dgm:spPr/>
      <dgm:t>
        <a:bodyPr/>
        <a:lstStyle/>
        <a:p>
          <a:endParaRPr lang="ru-RU"/>
        </a:p>
      </dgm:t>
    </dgm:pt>
    <dgm:pt modelId="{14FCDFE8-E1A4-48AD-9AEC-5174EC088D5C}" type="pres">
      <dgm:prSet presAssocID="{9E5AC05C-4446-4CE2-B953-2AD06DCE70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85DAC4B-8B31-4BD5-BDF1-60C5D8271E0D}" type="pres">
      <dgm:prSet presAssocID="{9E5AC05C-4446-4CE2-B953-2AD06DCE7088}" presName="dot1" presStyleLbl="alignNode1" presStyleIdx="0" presStyleCnt="12"/>
      <dgm:spPr/>
    </dgm:pt>
    <dgm:pt modelId="{C2FDCF93-2F91-4DFC-BE9B-84A3D34FDF7B}" type="pres">
      <dgm:prSet presAssocID="{9E5AC05C-4446-4CE2-B953-2AD06DCE7088}" presName="dot2" presStyleLbl="alignNode1" presStyleIdx="1" presStyleCnt="12"/>
      <dgm:spPr/>
    </dgm:pt>
    <dgm:pt modelId="{FC7E2D30-83B1-4E6A-81D9-C7E9B2FE1F81}" type="pres">
      <dgm:prSet presAssocID="{9E5AC05C-4446-4CE2-B953-2AD06DCE7088}" presName="dot3" presStyleLbl="alignNode1" presStyleIdx="2" presStyleCnt="12"/>
      <dgm:spPr/>
    </dgm:pt>
    <dgm:pt modelId="{05FB8C06-4EF4-4E8D-96B8-99ED4002F9ED}" type="pres">
      <dgm:prSet presAssocID="{9E5AC05C-4446-4CE2-B953-2AD06DCE7088}" presName="dot4" presStyleLbl="alignNode1" presStyleIdx="3" presStyleCnt="12"/>
      <dgm:spPr/>
    </dgm:pt>
    <dgm:pt modelId="{4AD576D8-7A9C-41E0-9C22-C3EF09D7693E}" type="pres">
      <dgm:prSet presAssocID="{9E5AC05C-4446-4CE2-B953-2AD06DCE7088}" presName="dot5" presStyleLbl="alignNode1" presStyleIdx="4" presStyleCnt="12"/>
      <dgm:spPr/>
    </dgm:pt>
    <dgm:pt modelId="{1BA15E85-2E4E-41BD-8819-8CFA19038906}" type="pres">
      <dgm:prSet presAssocID="{9E5AC05C-4446-4CE2-B953-2AD06DCE7088}" presName="dotArrow1" presStyleLbl="alignNode1" presStyleIdx="5" presStyleCnt="12"/>
      <dgm:spPr/>
    </dgm:pt>
    <dgm:pt modelId="{F3F13F8B-BB9E-47F4-BDF2-4237779A1F81}" type="pres">
      <dgm:prSet presAssocID="{9E5AC05C-4446-4CE2-B953-2AD06DCE7088}" presName="dotArrow2" presStyleLbl="alignNode1" presStyleIdx="6" presStyleCnt="12"/>
      <dgm:spPr/>
    </dgm:pt>
    <dgm:pt modelId="{22851E5A-AF4A-4155-80F5-AD05C75AEE43}" type="pres">
      <dgm:prSet presAssocID="{9E5AC05C-4446-4CE2-B953-2AD06DCE7088}" presName="dotArrow3" presStyleLbl="alignNode1" presStyleIdx="7" presStyleCnt="12"/>
      <dgm:spPr/>
    </dgm:pt>
    <dgm:pt modelId="{EE07DDFC-1E41-45EF-8599-BC9BC765EDD0}" type="pres">
      <dgm:prSet presAssocID="{9E5AC05C-4446-4CE2-B953-2AD06DCE7088}" presName="dotArrow4" presStyleLbl="alignNode1" presStyleIdx="8" presStyleCnt="12"/>
      <dgm:spPr/>
    </dgm:pt>
    <dgm:pt modelId="{8CE7F63F-5A50-471E-8C68-B3B6005D3073}" type="pres">
      <dgm:prSet presAssocID="{9E5AC05C-4446-4CE2-B953-2AD06DCE7088}" presName="dotArrow5" presStyleLbl="alignNode1" presStyleIdx="9" presStyleCnt="12"/>
      <dgm:spPr/>
    </dgm:pt>
    <dgm:pt modelId="{50F68124-9576-426D-AE01-B07C5FC12287}" type="pres">
      <dgm:prSet presAssocID="{9E5AC05C-4446-4CE2-B953-2AD06DCE7088}" presName="dotArrow6" presStyleLbl="alignNode1" presStyleIdx="10" presStyleCnt="12"/>
      <dgm:spPr/>
    </dgm:pt>
    <dgm:pt modelId="{CED7DF68-0186-4E38-94C0-E4FA017414D8}" type="pres">
      <dgm:prSet presAssocID="{9E5AC05C-4446-4CE2-B953-2AD06DCE7088}" presName="dotArrow7" presStyleLbl="alignNode1" presStyleIdx="11" presStyleCnt="12"/>
      <dgm:spPr/>
    </dgm:pt>
    <dgm:pt modelId="{DFD3CA67-0108-4E75-B1DA-DC3342943D6F}" type="pres">
      <dgm:prSet presAssocID="{E371584C-2BEA-454A-962E-233425A0B261}" presName="parTx1" presStyleLbl="node1" presStyleIdx="0" presStyleCnt="3"/>
      <dgm:spPr/>
      <dgm:t>
        <a:bodyPr/>
        <a:lstStyle/>
        <a:p>
          <a:endParaRPr lang="ru-RU"/>
        </a:p>
      </dgm:t>
    </dgm:pt>
    <dgm:pt modelId="{33F3E7E6-D2BD-4734-83B7-8E02F8E56E24}" type="pres">
      <dgm:prSet presAssocID="{EB3258C2-0B3C-4AB6-9D3F-ED173C483F36}" presName="picture1" presStyleCnt="0"/>
      <dgm:spPr/>
    </dgm:pt>
    <dgm:pt modelId="{1717EAE7-3DBA-451F-93F6-E827BADC0DE9}" type="pres">
      <dgm:prSet presAssocID="{EB3258C2-0B3C-4AB6-9D3F-ED173C483F36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D3B042A9-A919-471E-9928-3379133B75CD}" type="pres">
      <dgm:prSet presAssocID="{354AA572-1377-43EC-B8E0-96A70888A284}" presName="parTx2" presStyleLbl="node1" presStyleIdx="1" presStyleCnt="3" custLinFactNeighborX="1453" custLinFactNeighborY="-30355"/>
      <dgm:spPr/>
      <dgm:t>
        <a:bodyPr/>
        <a:lstStyle/>
        <a:p>
          <a:endParaRPr lang="ru-RU"/>
        </a:p>
      </dgm:t>
    </dgm:pt>
    <dgm:pt modelId="{7D99DA37-7BAD-44B0-9C93-578153E5C2F2}" type="pres">
      <dgm:prSet presAssocID="{FBD30DE6-F53E-410E-B48F-6F00A6B29056}" presName="picture2" presStyleCnt="0"/>
      <dgm:spPr/>
    </dgm:pt>
    <dgm:pt modelId="{16C663AA-F0C4-4BFE-B09A-BD41D2D6AAFF}" type="pres">
      <dgm:prSet presAssocID="{FBD30DE6-F53E-410E-B48F-6F00A6B29056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0CE13D90-9217-4B24-9B41-CEC37C7DB37E}" type="pres">
      <dgm:prSet presAssocID="{C9A872F8-55DB-40D7-B747-5CB056E83B30}" presName="parTx3" presStyleLbl="node1" presStyleIdx="2" presStyleCnt="3"/>
      <dgm:spPr/>
      <dgm:t>
        <a:bodyPr/>
        <a:lstStyle/>
        <a:p>
          <a:endParaRPr lang="ru-RU"/>
        </a:p>
      </dgm:t>
    </dgm:pt>
    <dgm:pt modelId="{32915E26-50A7-44EE-8932-9768BB0A3FD6}" type="pres">
      <dgm:prSet presAssocID="{4A5C99FF-6EFC-4A65-9834-35406B8EF543}" presName="picture3" presStyleCnt="0"/>
      <dgm:spPr/>
    </dgm:pt>
    <dgm:pt modelId="{EB1037D0-FA51-40A1-8141-88384EA6B90F}" type="pres">
      <dgm:prSet presAssocID="{4A5C99FF-6EFC-4A65-9834-35406B8EF543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DD9EC4C6-6308-4696-855A-82EA656B5C8E}" type="presOf" srcId="{C9A872F8-55DB-40D7-B747-5CB056E83B30}" destId="{0CE13D90-9217-4B24-9B41-CEC37C7DB37E}" srcOrd="0" destOrd="0" presId="urn:microsoft.com/office/officeart/2008/layout/AscendingPictureAccentProcess"/>
    <dgm:cxn modelId="{C2CE9381-3C8D-4D56-A37E-C9D4F85E49C8}" srcId="{9E5AC05C-4446-4CE2-B953-2AD06DCE7088}" destId="{E371584C-2BEA-454A-962E-233425A0B261}" srcOrd="0" destOrd="0" parTransId="{074D2140-7EBB-4F44-9235-8EE9EC9743A8}" sibTransId="{EB3258C2-0B3C-4AB6-9D3F-ED173C483F36}"/>
    <dgm:cxn modelId="{A5831D08-276F-407E-9BB5-FFD48026DDBA}" type="presOf" srcId="{EB3258C2-0B3C-4AB6-9D3F-ED173C483F36}" destId="{1717EAE7-3DBA-451F-93F6-E827BADC0DE9}" srcOrd="0" destOrd="0" presId="urn:microsoft.com/office/officeart/2008/layout/AscendingPictureAccentProcess"/>
    <dgm:cxn modelId="{FA08A4A3-B0DE-42DD-8F27-0FF9704E3E1B}" type="presOf" srcId="{4A5C99FF-6EFC-4A65-9834-35406B8EF543}" destId="{EB1037D0-FA51-40A1-8141-88384EA6B90F}" srcOrd="0" destOrd="0" presId="urn:microsoft.com/office/officeart/2008/layout/AscendingPictureAccentProcess"/>
    <dgm:cxn modelId="{1F008A55-A210-454C-8A21-031BDFA9C339}" type="presOf" srcId="{E371584C-2BEA-454A-962E-233425A0B261}" destId="{DFD3CA67-0108-4E75-B1DA-DC3342943D6F}" srcOrd="0" destOrd="0" presId="urn:microsoft.com/office/officeart/2008/layout/AscendingPictureAccentProcess"/>
    <dgm:cxn modelId="{7368E70E-2C6A-4907-8351-CCEBCCA783D9}" srcId="{9E5AC05C-4446-4CE2-B953-2AD06DCE7088}" destId="{354AA572-1377-43EC-B8E0-96A70888A284}" srcOrd="1" destOrd="0" parTransId="{5726EDA1-98B4-4E44-A942-B42A12263020}" sibTransId="{FBD30DE6-F53E-410E-B48F-6F00A6B29056}"/>
    <dgm:cxn modelId="{24FDC434-5F89-419A-B8AC-F703FB7DFC99}" type="presOf" srcId="{FBD30DE6-F53E-410E-B48F-6F00A6B29056}" destId="{16C663AA-F0C4-4BFE-B09A-BD41D2D6AAFF}" srcOrd="0" destOrd="0" presId="urn:microsoft.com/office/officeart/2008/layout/AscendingPictureAccentProcess"/>
    <dgm:cxn modelId="{A6E67C34-9E8F-4182-84B8-F67FD9681645}" type="presOf" srcId="{354AA572-1377-43EC-B8E0-96A70888A284}" destId="{D3B042A9-A919-471E-9928-3379133B75CD}" srcOrd="0" destOrd="0" presId="urn:microsoft.com/office/officeart/2008/layout/AscendingPictureAccentProcess"/>
    <dgm:cxn modelId="{ADE93A07-6445-4112-AD81-16E3BE6B9EEE}" type="presOf" srcId="{9E5AC05C-4446-4CE2-B953-2AD06DCE7088}" destId="{14FCDFE8-E1A4-48AD-9AEC-5174EC088D5C}" srcOrd="0" destOrd="0" presId="urn:microsoft.com/office/officeart/2008/layout/AscendingPictureAccentProcess"/>
    <dgm:cxn modelId="{CDC81A1F-F15E-4989-B06F-A06E160F75CC}" srcId="{9E5AC05C-4446-4CE2-B953-2AD06DCE7088}" destId="{C9A872F8-55DB-40D7-B747-5CB056E83B30}" srcOrd="2" destOrd="0" parTransId="{0CEE3AAF-15E9-40F5-A1A6-76EFC8489CE3}" sibTransId="{4A5C99FF-6EFC-4A65-9834-35406B8EF543}"/>
    <dgm:cxn modelId="{EA250711-E20E-4891-9DED-D7B0936498DF}" type="presParOf" srcId="{14FCDFE8-E1A4-48AD-9AEC-5174EC088D5C}" destId="{785DAC4B-8B31-4BD5-BDF1-60C5D8271E0D}" srcOrd="0" destOrd="0" presId="urn:microsoft.com/office/officeart/2008/layout/AscendingPictureAccentProcess"/>
    <dgm:cxn modelId="{2CDB191F-0C2C-40EE-B8F5-832F33CAF32F}" type="presParOf" srcId="{14FCDFE8-E1A4-48AD-9AEC-5174EC088D5C}" destId="{C2FDCF93-2F91-4DFC-BE9B-84A3D34FDF7B}" srcOrd="1" destOrd="0" presId="urn:microsoft.com/office/officeart/2008/layout/AscendingPictureAccentProcess"/>
    <dgm:cxn modelId="{71B000D8-5497-482F-919D-B6EA01BC238A}" type="presParOf" srcId="{14FCDFE8-E1A4-48AD-9AEC-5174EC088D5C}" destId="{FC7E2D30-83B1-4E6A-81D9-C7E9B2FE1F81}" srcOrd="2" destOrd="0" presId="urn:microsoft.com/office/officeart/2008/layout/AscendingPictureAccentProcess"/>
    <dgm:cxn modelId="{112ED315-5C50-4952-84D1-5FA706CD6E05}" type="presParOf" srcId="{14FCDFE8-E1A4-48AD-9AEC-5174EC088D5C}" destId="{05FB8C06-4EF4-4E8D-96B8-99ED4002F9ED}" srcOrd="3" destOrd="0" presId="urn:microsoft.com/office/officeart/2008/layout/AscendingPictureAccentProcess"/>
    <dgm:cxn modelId="{0ABF9AF7-D085-4CF9-9396-E395AA7D766D}" type="presParOf" srcId="{14FCDFE8-E1A4-48AD-9AEC-5174EC088D5C}" destId="{4AD576D8-7A9C-41E0-9C22-C3EF09D7693E}" srcOrd="4" destOrd="0" presId="urn:microsoft.com/office/officeart/2008/layout/AscendingPictureAccentProcess"/>
    <dgm:cxn modelId="{3193F90F-5F9D-4055-9F33-4EF5409515D8}" type="presParOf" srcId="{14FCDFE8-E1A4-48AD-9AEC-5174EC088D5C}" destId="{1BA15E85-2E4E-41BD-8819-8CFA19038906}" srcOrd="5" destOrd="0" presId="urn:microsoft.com/office/officeart/2008/layout/AscendingPictureAccentProcess"/>
    <dgm:cxn modelId="{B9DB872D-8C70-43EC-B10D-27AA06FFD4FD}" type="presParOf" srcId="{14FCDFE8-E1A4-48AD-9AEC-5174EC088D5C}" destId="{F3F13F8B-BB9E-47F4-BDF2-4237779A1F81}" srcOrd="6" destOrd="0" presId="urn:microsoft.com/office/officeart/2008/layout/AscendingPictureAccentProcess"/>
    <dgm:cxn modelId="{8C773D2F-46F5-4526-B5D2-437DE4B669F9}" type="presParOf" srcId="{14FCDFE8-E1A4-48AD-9AEC-5174EC088D5C}" destId="{22851E5A-AF4A-4155-80F5-AD05C75AEE43}" srcOrd="7" destOrd="0" presId="urn:microsoft.com/office/officeart/2008/layout/AscendingPictureAccentProcess"/>
    <dgm:cxn modelId="{866E2A01-8638-4670-9C2B-6C5F12093E72}" type="presParOf" srcId="{14FCDFE8-E1A4-48AD-9AEC-5174EC088D5C}" destId="{EE07DDFC-1E41-45EF-8599-BC9BC765EDD0}" srcOrd="8" destOrd="0" presId="urn:microsoft.com/office/officeart/2008/layout/AscendingPictureAccentProcess"/>
    <dgm:cxn modelId="{A5DE689B-F33B-4B3A-9333-882C2363F154}" type="presParOf" srcId="{14FCDFE8-E1A4-48AD-9AEC-5174EC088D5C}" destId="{8CE7F63F-5A50-471E-8C68-B3B6005D3073}" srcOrd="9" destOrd="0" presId="urn:microsoft.com/office/officeart/2008/layout/AscendingPictureAccentProcess"/>
    <dgm:cxn modelId="{463444E9-DD0B-4508-A783-3A9A06D04DBF}" type="presParOf" srcId="{14FCDFE8-E1A4-48AD-9AEC-5174EC088D5C}" destId="{50F68124-9576-426D-AE01-B07C5FC12287}" srcOrd="10" destOrd="0" presId="urn:microsoft.com/office/officeart/2008/layout/AscendingPictureAccentProcess"/>
    <dgm:cxn modelId="{0792AD6B-0F21-49FA-94E9-BFF247A5979A}" type="presParOf" srcId="{14FCDFE8-E1A4-48AD-9AEC-5174EC088D5C}" destId="{CED7DF68-0186-4E38-94C0-E4FA017414D8}" srcOrd="11" destOrd="0" presId="urn:microsoft.com/office/officeart/2008/layout/AscendingPictureAccentProcess"/>
    <dgm:cxn modelId="{CAF41251-4508-40BE-97B9-06AF99571DE5}" type="presParOf" srcId="{14FCDFE8-E1A4-48AD-9AEC-5174EC088D5C}" destId="{DFD3CA67-0108-4E75-B1DA-DC3342943D6F}" srcOrd="12" destOrd="0" presId="urn:microsoft.com/office/officeart/2008/layout/AscendingPictureAccentProcess"/>
    <dgm:cxn modelId="{58392BD4-CF80-4CC2-81D6-94CB82F23336}" type="presParOf" srcId="{14FCDFE8-E1A4-48AD-9AEC-5174EC088D5C}" destId="{33F3E7E6-D2BD-4734-83B7-8E02F8E56E24}" srcOrd="13" destOrd="0" presId="urn:microsoft.com/office/officeart/2008/layout/AscendingPictureAccentProcess"/>
    <dgm:cxn modelId="{130208CD-0426-46BD-9A53-BA98C10C4E29}" type="presParOf" srcId="{33F3E7E6-D2BD-4734-83B7-8E02F8E56E24}" destId="{1717EAE7-3DBA-451F-93F6-E827BADC0DE9}" srcOrd="0" destOrd="0" presId="urn:microsoft.com/office/officeart/2008/layout/AscendingPictureAccentProcess"/>
    <dgm:cxn modelId="{5D89E038-406F-4FA4-A0AF-D4F04841B4FE}" type="presParOf" srcId="{14FCDFE8-E1A4-48AD-9AEC-5174EC088D5C}" destId="{D3B042A9-A919-471E-9928-3379133B75CD}" srcOrd="14" destOrd="0" presId="urn:microsoft.com/office/officeart/2008/layout/AscendingPictureAccentProcess"/>
    <dgm:cxn modelId="{45268A67-7656-47D2-90FC-81780BD06886}" type="presParOf" srcId="{14FCDFE8-E1A4-48AD-9AEC-5174EC088D5C}" destId="{7D99DA37-7BAD-44B0-9C93-578153E5C2F2}" srcOrd="15" destOrd="0" presId="urn:microsoft.com/office/officeart/2008/layout/AscendingPictureAccentProcess"/>
    <dgm:cxn modelId="{FC3132F2-222B-4812-BF00-6C463EC081BB}" type="presParOf" srcId="{7D99DA37-7BAD-44B0-9C93-578153E5C2F2}" destId="{16C663AA-F0C4-4BFE-B09A-BD41D2D6AAFF}" srcOrd="0" destOrd="0" presId="urn:microsoft.com/office/officeart/2008/layout/AscendingPictureAccentProcess"/>
    <dgm:cxn modelId="{BDCD749D-B481-48E2-8073-6A313901277E}" type="presParOf" srcId="{14FCDFE8-E1A4-48AD-9AEC-5174EC088D5C}" destId="{0CE13D90-9217-4B24-9B41-CEC37C7DB37E}" srcOrd="16" destOrd="0" presId="urn:microsoft.com/office/officeart/2008/layout/AscendingPictureAccentProcess"/>
    <dgm:cxn modelId="{25AE76C1-3063-4E46-9011-CA5BDDF09A97}" type="presParOf" srcId="{14FCDFE8-E1A4-48AD-9AEC-5174EC088D5C}" destId="{32915E26-50A7-44EE-8932-9768BB0A3FD6}" srcOrd="17" destOrd="0" presId="urn:microsoft.com/office/officeart/2008/layout/AscendingPictureAccentProcess"/>
    <dgm:cxn modelId="{0D017EF6-B957-4B65-A330-5704C6934252}" type="presParOf" srcId="{32915E26-50A7-44EE-8932-9768BB0A3FD6}" destId="{EB1037D0-FA51-40A1-8141-88384EA6B90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EF54A-67B4-44E5-A05C-8D2B2E00A9EE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26C707-7273-404B-9218-2F64649BA12A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rgbClr val="002060"/>
              </a:solidFill>
            </a:rPr>
            <a:t>Електромагнітна</a:t>
          </a:r>
          <a:endParaRPr lang="ru-RU" sz="2000" b="1" dirty="0" smtClean="0">
            <a:solidFill>
              <a:srgbClr val="002060"/>
            </a:solidFill>
          </a:endParaRPr>
        </a:p>
        <a:p>
          <a:r>
            <a:rPr lang="ru-RU" sz="2000" b="1" dirty="0" smtClean="0">
              <a:solidFill>
                <a:srgbClr val="002060"/>
              </a:solidFill>
            </a:rPr>
            <a:t>Сильна</a:t>
          </a:r>
        </a:p>
        <a:p>
          <a:r>
            <a:rPr lang="ru-RU" sz="2000" b="1" dirty="0" err="1" smtClean="0">
              <a:solidFill>
                <a:srgbClr val="002060"/>
              </a:solidFill>
            </a:rPr>
            <a:t>Слабка</a:t>
          </a:r>
          <a:endParaRPr lang="ru-RU" sz="2000" b="1" dirty="0">
            <a:solidFill>
              <a:srgbClr val="002060"/>
            </a:solidFill>
          </a:endParaRPr>
        </a:p>
      </dgm:t>
    </dgm:pt>
    <dgm:pt modelId="{B44041CD-F083-4DF5-885C-5DCD166DCE9E}" type="parTrans" cxnId="{62C2BBDD-8657-4379-9CAD-D764D53EFDA4}">
      <dgm:prSet/>
      <dgm:spPr/>
      <dgm:t>
        <a:bodyPr/>
        <a:lstStyle/>
        <a:p>
          <a:endParaRPr lang="ru-RU"/>
        </a:p>
      </dgm:t>
    </dgm:pt>
    <dgm:pt modelId="{868C1462-5673-4A2E-B7A6-E7B3F1505FEB}" type="sibTrans" cxnId="{62C2BBDD-8657-4379-9CAD-D764D53EFDA4}">
      <dgm:prSet/>
      <dgm:spPr/>
      <dgm:t>
        <a:bodyPr/>
        <a:lstStyle/>
        <a:p>
          <a:endParaRPr lang="ru-RU"/>
        </a:p>
      </dgm:t>
    </dgm:pt>
    <dgm:pt modelId="{05E1F89C-881B-4003-91D2-B853B8301AF6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rgbClr val="002060"/>
              </a:solidFill>
            </a:rPr>
            <a:t>Гравітаційна</a:t>
          </a:r>
          <a:endParaRPr lang="ru-RU" sz="2000" b="1" dirty="0" smtClean="0">
            <a:solidFill>
              <a:srgbClr val="002060"/>
            </a:solidFill>
          </a:endParaRPr>
        </a:p>
        <a:p>
          <a:r>
            <a:rPr lang="ru-RU" sz="2000" b="1" dirty="0" err="1" smtClean="0">
              <a:solidFill>
                <a:srgbClr val="002060"/>
              </a:solidFill>
            </a:rPr>
            <a:t>Електромагнітна</a:t>
          </a:r>
          <a:endParaRPr lang="ru-RU" sz="2000" b="1" dirty="0">
            <a:solidFill>
              <a:srgbClr val="002060"/>
            </a:solidFill>
          </a:endParaRPr>
        </a:p>
      </dgm:t>
    </dgm:pt>
    <dgm:pt modelId="{E2EAB87D-16BC-4667-AB5D-5EBCF31E9730}" type="parTrans" cxnId="{5DBA7423-C9E9-4894-AEC2-E91A9F251F76}">
      <dgm:prSet/>
      <dgm:spPr/>
      <dgm:t>
        <a:bodyPr/>
        <a:lstStyle/>
        <a:p>
          <a:endParaRPr lang="ru-RU"/>
        </a:p>
      </dgm:t>
    </dgm:pt>
    <dgm:pt modelId="{D581EB28-C1FC-4307-A7FE-FC2AF51F0758}" type="sibTrans" cxnId="{5DBA7423-C9E9-4894-AEC2-E91A9F251F76}">
      <dgm:prSet/>
      <dgm:spPr/>
      <dgm:t>
        <a:bodyPr/>
        <a:lstStyle/>
        <a:p>
          <a:endParaRPr lang="ru-RU"/>
        </a:p>
      </dgm:t>
    </dgm:pt>
    <dgm:pt modelId="{99265550-1CF4-4556-AB5A-A327314E9AC8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rgbClr val="002060"/>
              </a:solidFill>
            </a:rPr>
            <a:t>Гравітаційна</a:t>
          </a:r>
          <a:endParaRPr lang="ru-RU" sz="2000" b="1" dirty="0" smtClean="0">
            <a:solidFill>
              <a:srgbClr val="002060"/>
            </a:solidFill>
          </a:endParaRPr>
        </a:p>
        <a:p>
          <a:r>
            <a:rPr lang="ru-RU" sz="2000" b="1" dirty="0" err="1" smtClean="0">
              <a:solidFill>
                <a:srgbClr val="002060"/>
              </a:solidFill>
            </a:rPr>
            <a:t>Електромагнітна</a:t>
          </a:r>
          <a:endParaRPr lang="ru-RU" sz="2000" b="1" dirty="0">
            <a:solidFill>
              <a:srgbClr val="002060"/>
            </a:solidFill>
          </a:endParaRPr>
        </a:p>
      </dgm:t>
    </dgm:pt>
    <dgm:pt modelId="{3BF8E9F4-9458-4BD8-BD59-D77F9C3EF7EC}" type="parTrans" cxnId="{24BFAD64-FD64-440F-8A57-BE937F223B37}">
      <dgm:prSet/>
      <dgm:spPr/>
      <dgm:t>
        <a:bodyPr/>
        <a:lstStyle/>
        <a:p>
          <a:endParaRPr lang="ru-RU"/>
        </a:p>
      </dgm:t>
    </dgm:pt>
    <dgm:pt modelId="{583C6A08-BCD0-444C-8DEA-0C122599BA4E}" type="sibTrans" cxnId="{24BFAD64-FD64-440F-8A57-BE937F223B37}">
      <dgm:prSet/>
      <dgm:spPr/>
      <dgm:t>
        <a:bodyPr/>
        <a:lstStyle/>
        <a:p>
          <a:endParaRPr lang="ru-RU"/>
        </a:p>
      </dgm:t>
    </dgm:pt>
    <dgm:pt modelId="{C01F2FE8-9B4A-4655-AE5C-5420455685B8}" type="pres">
      <dgm:prSet presAssocID="{FF1EF54A-67B4-44E5-A05C-8D2B2E00A9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844BD7-EDCA-4EF3-A3C7-1FC9E6368645}" type="pres">
      <dgm:prSet presAssocID="{6726C707-7273-404B-9218-2F64649BA1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99AE3-1101-4230-965B-BC3CFE2F45CF}" type="pres">
      <dgm:prSet presAssocID="{868C1462-5673-4A2E-B7A6-E7B3F1505FEB}" presName="sibTrans" presStyleCnt="0"/>
      <dgm:spPr/>
    </dgm:pt>
    <dgm:pt modelId="{59E8120C-2352-4AE7-9BEB-0B81FF0434E3}" type="pres">
      <dgm:prSet presAssocID="{05E1F89C-881B-4003-91D2-B853B8301A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F99FF-9643-4E00-A744-3E6D7688D4B4}" type="pres">
      <dgm:prSet presAssocID="{D581EB28-C1FC-4307-A7FE-FC2AF51F0758}" presName="sibTrans" presStyleCnt="0"/>
      <dgm:spPr/>
    </dgm:pt>
    <dgm:pt modelId="{21EA5BBB-592B-48BF-8AE8-7E5C2919BAD2}" type="pres">
      <dgm:prSet presAssocID="{99265550-1CF4-4556-AB5A-A327314E9AC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BFAD64-FD64-440F-8A57-BE937F223B37}" srcId="{FF1EF54A-67B4-44E5-A05C-8D2B2E00A9EE}" destId="{99265550-1CF4-4556-AB5A-A327314E9AC8}" srcOrd="2" destOrd="0" parTransId="{3BF8E9F4-9458-4BD8-BD59-D77F9C3EF7EC}" sibTransId="{583C6A08-BCD0-444C-8DEA-0C122599BA4E}"/>
    <dgm:cxn modelId="{62C2BBDD-8657-4379-9CAD-D764D53EFDA4}" srcId="{FF1EF54A-67B4-44E5-A05C-8D2B2E00A9EE}" destId="{6726C707-7273-404B-9218-2F64649BA12A}" srcOrd="0" destOrd="0" parTransId="{B44041CD-F083-4DF5-885C-5DCD166DCE9E}" sibTransId="{868C1462-5673-4A2E-B7A6-E7B3F1505FEB}"/>
    <dgm:cxn modelId="{E3597DC4-9931-4D53-AF39-B1C6CF104640}" type="presOf" srcId="{05E1F89C-881B-4003-91D2-B853B8301AF6}" destId="{59E8120C-2352-4AE7-9BEB-0B81FF0434E3}" srcOrd="0" destOrd="0" presId="urn:microsoft.com/office/officeart/2005/8/layout/default"/>
    <dgm:cxn modelId="{3CF4E3CD-156E-4991-9E08-7668310F73D3}" type="presOf" srcId="{6726C707-7273-404B-9218-2F64649BA12A}" destId="{16844BD7-EDCA-4EF3-A3C7-1FC9E6368645}" srcOrd="0" destOrd="0" presId="urn:microsoft.com/office/officeart/2005/8/layout/default"/>
    <dgm:cxn modelId="{23C0DE60-CB2A-4AF3-BF37-50E681890F5B}" type="presOf" srcId="{FF1EF54A-67B4-44E5-A05C-8D2B2E00A9EE}" destId="{C01F2FE8-9B4A-4655-AE5C-5420455685B8}" srcOrd="0" destOrd="0" presId="urn:microsoft.com/office/officeart/2005/8/layout/default"/>
    <dgm:cxn modelId="{5DBA7423-C9E9-4894-AEC2-E91A9F251F76}" srcId="{FF1EF54A-67B4-44E5-A05C-8D2B2E00A9EE}" destId="{05E1F89C-881B-4003-91D2-B853B8301AF6}" srcOrd="1" destOrd="0" parTransId="{E2EAB87D-16BC-4667-AB5D-5EBCF31E9730}" sibTransId="{D581EB28-C1FC-4307-A7FE-FC2AF51F0758}"/>
    <dgm:cxn modelId="{A2AF9142-93C4-45D7-ACAC-73A39A4340E2}" type="presOf" srcId="{99265550-1CF4-4556-AB5A-A327314E9AC8}" destId="{21EA5BBB-592B-48BF-8AE8-7E5C2919BAD2}" srcOrd="0" destOrd="0" presId="urn:microsoft.com/office/officeart/2005/8/layout/default"/>
    <dgm:cxn modelId="{E8F490D8-D75B-4BC5-B48A-1D174331225B}" type="presParOf" srcId="{C01F2FE8-9B4A-4655-AE5C-5420455685B8}" destId="{16844BD7-EDCA-4EF3-A3C7-1FC9E6368645}" srcOrd="0" destOrd="0" presId="urn:microsoft.com/office/officeart/2005/8/layout/default"/>
    <dgm:cxn modelId="{C2262EE3-D23A-4ACF-9BD3-F60CF16DCB13}" type="presParOf" srcId="{C01F2FE8-9B4A-4655-AE5C-5420455685B8}" destId="{27899AE3-1101-4230-965B-BC3CFE2F45CF}" srcOrd="1" destOrd="0" presId="urn:microsoft.com/office/officeart/2005/8/layout/default"/>
    <dgm:cxn modelId="{E73A81EA-60BA-4952-A68C-3799B731C689}" type="presParOf" srcId="{C01F2FE8-9B4A-4655-AE5C-5420455685B8}" destId="{59E8120C-2352-4AE7-9BEB-0B81FF0434E3}" srcOrd="2" destOrd="0" presId="urn:microsoft.com/office/officeart/2005/8/layout/default"/>
    <dgm:cxn modelId="{B17007AE-015E-4E5F-B930-E181D2BCDB26}" type="presParOf" srcId="{C01F2FE8-9B4A-4655-AE5C-5420455685B8}" destId="{928F99FF-9643-4E00-A744-3E6D7688D4B4}" srcOrd="3" destOrd="0" presId="urn:microsoft.com/office/officeart/2005/8/layout/default"/>
    <dgm:cxn modelId="{33C4DF95-6CC8-44B7-B956-75652FD33B11}" type="presParOf" srcId="{C01F2FE8-9B4A-4655-AE5C-5420455685B8}" destId="{21EA5BBB-592B-48BF-8AE8-7E5C2919BAD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AC4B-8B31-4BD5-BDF1-60C5D8271E0D}">
      <dsp:nvSpPr>
        <dsp:cNvPr id="0" name=""/>
        <dsp:cNvSpPr/>
      </dsp:nvSpPr>
      <dsp:spPr>
        <a:xfrm>
          <a:off x="3491839" y="4731497"/>
          <a:ext cx="172999" cy="172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DCF93-2F91-4DFC-BE9B-84A3D34FDF7B}">
      <dsp:nvSpPr>
        <dsp:cNvPr id="0" name=""/>
        <dsp:cNvSpPr/>
      </dsp:nvSpPr>
      <dsp:spPr>
        <a:xfrm>
          <a:off x="3165736" y="4888480"/>
          <a:ext cx="172999" cy="172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E2D30-83B1-4E6A-81D9-C7E9B2FE1F81}">
      <dsp:nvSpPr>
        <dsp:cNvPr id="0" name=""/>
        <dsp:cNvSpPr/>
      </dsp:nvSpPr>
      <dsp:spPr>
        <a:xfrm>
          <a:off x="2824062" y="5012478"/>
          <a:ext cx="172999" cy="172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B8C06-4EF4-4E8D-96B8-99ED4002F9ED}">
      <dsp:nvSpPr>
        <dsp:cNvPr id="0" name=""/>
        <dsp:cNvSpPr/>
      </dsp:nvSpPr>
      <dsp:spPr>
        <a:xfrm>
          <a:off x="5057480" y="2914280"/>
          <a:ext cx="172999" cy="172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576D8-7A9C-41E0-9C22-C3EF09D7693E}">
      <dsp:nvSpPr>
        <dsp:cNvPr id="0" name=""/>
        <dsp:cNvSpPr/>
      </dsp:nvSpPr>
      <dsp:spPr>
        <a:xfrm>
          <a:off x="4926001" y="3233744"/>
          <a:ext cx="172999" cy="172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15E85-2E4E-41BD-8819-8CFA19038906}">
      <dsp:nvSpPr>
        <dsp:cNvPr id="0" name=""/>
        <dsp:cNvSpPr/>
      </dsp:nvSpPr>
      <dsp:spPr>
        <a:xfrm>
          <a:off x="4832581" y="509445"/>
          <a:ext cx="172999" cy="172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13F8B-BB9E-47F4-BDF2-4237779A1F81}">
      <dsp:nvSpPr>
        <dsp:cNvPr id="0" name=""/>
        <dsp:cNvSpPr/>
      </dsp:nvSpPr>
      <dsp:spPr>
        <a:xfrm>
          <a:off x="5073050" y="356738"/>
          <a:ext cx="172999" cy="172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51E5A-AF4A-4155-80F5-AD05C75AEE43}">
      <dsp:nvSpPr>
        <dsp:cNvPr id="0" name=""/>
        <dsp:cNvSpPr/>
      </dsp:nvSpPr>
      <dsp:spPr>
        <a:xfrm>
          <a:off x="5313519" y="204031"/>
          <a:ext cx="172999" cy="172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7DDFC-1E41-45EF-8599-BC9BC765EDD0}">
      <dsp:nvSpPr>
        <dsp:cNvPr id="0" name=""/>
        <dsp:cNvSpPr/>
      </dsp:nvSpPr>
      <dsp:spPr>
        <a:xfrm>
          <a:off x="5553987" y="356738"/>
          <a:ext cx="172999" cy="172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7F63F-5A50-471E-8C68-B3B6005D3073}">
      <dsp:nvSpPr>
        <dsp:cNvPr id="0" name=""/>
        <dsp:cNvSpPr/>
      </dsp:nvSpPr>
      <dsp:spPr>
        <a:xfrm>
          <a:off x="5794456" y="509445"/>
          <a:ext cx="172999" cy="172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68124-9576-426D-AE01-B07C5FC12287}">
      <dsp:nvSpPr>
        <dsp:cNvPr id="0" name=""/>
        <dsp:cNvSpPr/>
      </dsp:nvSpPr>
      <dsp:spPr>
        <a:xfrm>
          <a:off x="5313519" y="525938"/>
          <a:ext cx="172999" cy="172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7DF68-0186-4E38-94C0-E4FA017414D8}">
      <dsp:nvSpPr>
        <dsp:cNvPr id="0" name=""/>
        <dsp:cNvSpPr/>
      </dsp:nvSpPr>
      <dsp:spPr>
        <a:xfrm>
          <a:off x="5313519" y="848456"/>
          <a:ext cx="172999" cy="172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3CA67-0108-4E75-B1DA-DC3342943D6F}">
      <dsp:nvSpPr>
        <dsp:cNvPr id="0" name=""/>
        <dsp:cNvSpPr/>
      </dsp:nvSpPr>
      <dsp:spPr>
        <a:xfrm>
          <a:off x="1980692" y="5380570"/>
          <a:ext cx="3731589" cy="1000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9853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</a:rPr>
            <a:t>Планети</a:t>
          </a:r>
          <a:r>
            <a:rPr lang="ru-RU" sz="2000" b="1" kern="1200" dirty="0" smtClean="0">
              <a:solidFill>
                <a:srgbClr val="002060"/>
              </a:solidFill>
            </a:rPr>
            <a:t>, </a:t>
          </a:r>
          <a:r>
            <a:rPr lang="ru-RU" sz="2000" b="1" kern="1200" dirty="0" err="1" smtClean="0">
              <a:solidFill>
                <a:srgbClr val="002060"/>
              </a:solidFill>
            </a:rPr>
            <a:t>зорі</a:t>
          </a:r>
          <a:r>
            <a:rPr lang="ru-RU" sz="2000" b="1" kern="1200" dirty="0" smtClean="0">
              <a:solidFill>
                <a:srgbClr val="002060"/>
              </a:solidFill>
            </a:rPr>
            <a:t>, галактики, </a:t>
          </a:r>
          <a:r>
            <a:rPr lang="ru-RU" sz="2000" b="1" kern="1200" dirty="0" err="1" smtClean="0">
              <a:solidFill>
                <a:srgbClr val="002060"/>
              </a:solidFill>
            </a:rPr>
            <a:t>електромагнітні</a:t>
          </a:r>
          <a:r>
            <a:rPr lang="ru-RU" sz="2000" b="1" kern="1200" dirty="0" smtClean="0">
              <a:solidFill>
                <a:srgbClr val="002060"/>
              </a:solidFill>
            </a:rPr>
            <a:t> поля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029534" y="5429412"/>
        <a:ext cx="3633905" cy="902854"/>
      </dsp:txXfrm>
    </dsp:sp>
    <dsp:sp modelId="{1717EAE7-3DBA-451F-93F6-E827BADC0DE9}">
      <dsp:nvSpPr>
        <dsp:cNvPr id="0" name=""/>
        <dsp:cNvSpPr/>
      </dsp:nvSpPr>
      <dsp:spPr>
        <a:xfrm>
          <a:off x="946158" y="4399578"/>
          <a:ext cx="1729990" cy="172986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042A9-A919-471E-9928-3379133B75CD}">
      <dsp:nvSpPr>
        <dsp:cNvPr id="0" name=""/>
        <dsp:cNvSpPr/>
      </dsp:nvSpPr>
      <dsp:spPr>
        <a:xfrm>
          <a:off x="4435274" y="3777623"/>
          <a:ext cx="3731589" cy="1000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9853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</a:rPr>
            <a:t>Тіла</a:t>
          </a:r>
          <a:r>
            <a:rPr lang="ru-RU" sz="2000" b="1" kern="1200" dirty="0" smtClean="0">
              <a:solidFill>
                <a:srgbClr val="002060"/>
              </a:solidFill>
            </a:rPr>
            <a:t> на </a:t>
          </a:r>
          <a:r>
            <a:rPr lang="ru-RU" sz="2000" b="1" kern="1200" dirty="0" err="1" smtClean="0">
              <a:solidFill>
                <a:srgbClr val="002060"/>
              </a:solidFill>
            </a:rPr>
            <a:t>Землі</a:t>
          </a:r>
          <a:r>
            <a:rPr lang="ru-RU" sz="2000" b="1" kern="1200" dirty="0" smtClean="0">
              <a:solidFill>
                <a:srgbClr val="002060"/>
              </a:solidFill>
            </a:rPr>
            <a:t>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сама Земля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484116" y="3826465"/>
        <a:ext cx="3633905" cy="902854"/>
      </dsp:txXfrm>
    </dsp:sp>
    <dsp:sp modelId="{16C663AA-F0C4-4BFE-B09A-BD41D2D6AAFF}">
      <dsp:nvSpPr>
        <dsp:cNvPr id="0" name=""/>
        <dsp:cNvSpPr/>
      </dsp:nvSpPr>
      <dsp:spPr>
        <a:xfrm>
          <a:off x="3346520" y="3100345"/>
          <a:ext cx="1729990" cy="172986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13D90-9217-4B24-9B41-CEC37C7DB37E}">
      <dsp:nvSpPr>
        <dsp:cNvPr id="0" name=""/>
        <dsp:cNvSpPr/>
      </dsp:nvSpPr>
      <dsp:spPr>
        <a:xfrm>
          <a:off x="5483058" y="2110801"/>
          <a:ext cx="3731589" cy="1000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9853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</a:rPr>
            <a:t>Молекули</a:t>
          </a:r>
          <a:r>
            <a:rPr lang="ru-RU" sz="2000" b="1" kern="1200" dirty="0" smtClean="0">
              <a:solidFill>
                <a:srgbClr val="002060"/>
              </a:solidFill>
            </a:rPr>
            <a:t>, </a:t>
          </a:r>
          <a:r>
            <a:rPr lang="ru-RU" sz="2000" b="1" kern="1200" dirty="0" err="1" smtClean="0">
              <a:solidFill>
                <a:srgbClr val="002060"/>
              </a:solidFill>
            </a:rPr>
            <a:t>атоми</a:t>
          </a:r>
          <a:r>
            <a:rPr lang="ru-RU" sz="2000" b="1" kern="1200" dirty="0" smtClean="0">
              <a:solidFill>
                <a:srgbClr val="002060"/>
              </a:solidFill>
            </a:rPr>
            <a:t>, </a:t>
          </a:r>
          <a:r>
            <a:rPr lang="ru-RU" sz="2000" b="1" kern="1200" dirty="0" err="1" smtClean="0">
              <a:solidFill>
                <a:srgbClr val="002060"/>
              </a:solidFill>
            </a:rPr>
            <a:t>елементарні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частинки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5531900" y="2159643"/>
        <a:ext cx="3633905" cy="902854"/>
      </dsp:txXfrm>
    </dsp:sp>
    <dsp:sp modelId="{EB1037D0-FA51-40A1-8141-88384EA6B90F}">
      <dsp:nvSpPr>
        <dsp:cNvPr id="0" name=""/>
        <dsp:cNvSpPr/>
      </dsp:nvSpPr>
      <dsp:spPr>
        <a:xfrm>
          <a:off x="4448523" y="1129810"/>
          <a:ext cx="1729990" cy="172986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44BD7-EDCA-4EF3-A3C7-1FC9E6368645}">
      <dsp:nvSpPr>
        <dsp:cNvPr id="0" name=""/>
        <dsp:cNvSpPr/>
      </dsp:nvSpPr>
      <dsp:spPr>
        <a:xfrm>
          <a:off x="0" y="461527"/>
          <a:ext cx="2247806" cy="1348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</a:rPr>
            <a:t>Електромагнітна</a:t>
          </a:r>
          <a:endParaRPr lang="ru-RU" sz="2000" b="1" kern="1200" dirty="0" smtClean="0">
            <a:solidFill>
              <a:srgbClr val="00206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Сильна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</a:rPr>
            <a:t>Слабка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0" y="461527"/>
        <a:ext cx="2247806" cy="1348683"/>
      </dsp:txXfrm>
    </dsp:sp>
    <dsp:sp modelId="{59E8120C-2352-4AE7-9BEB-0B81FF0434E3}">
      <dsp:nvSpPr>
        <dsp:cNvPr id="0" name=""/>
        <dsp:cNvSpPr/>
      </dsp:nvSpPr>
      <dsp:spPr>
        <a:xfrm>
          <a:off x="0" y="2034991"/>
          <a:ext cx="2247806" cy="1348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</a:rPr>
            <a:t>Гравітаційна</a:t>
          </a:r>
          <a:endParaRPr lang="ru-RU" sz="2000" b="1" kern="1200" dirty="0" smtClean="0">
            <a:solidFill>
              <a:srgbClr val="00206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</a:rPr>
            <a:t>Електромагнітна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0" y="2034991"/>
        <a:ext cx="2247806" cy="1348683"/>
      </dsp:txXfrm>
    </dsp:sp>
    <dsp:sp modelId="{21EA5BBB-592B-48BF-8AE8-7E5C2919BAD2}">
      <dsp:nvSpPr>
        <dsp:cNvPr id="0" name=""/>
        <dsp:cNvSpPr/>
      </dsp:nvSpPr>
      <dsp:spPr>
        <a:xfrm>
          <a:off x="0" y="3608455"/>
          <a:ext cx="2247806" cy="1348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</a:rPr>
            <a:t>Гравітаційна</a:t>
          </a:r>
          <a:endParaRPr lang="ru-RU" sz="2000" b="1" kern="1200" dirty="0" smtClean="0">
            <a:solidFill>
              <a:srgbClr val="00206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</a:rPr>
            <a:t>Електромагнітна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0" y="3608455"/>
        <a:ext cx="2247806" cy="1348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8AE58-10B8-4DEC-A53D-30D56D1A605B}" type="datetimeFigureOut">
              <a:rPr lang="uk-UA" smtClean="0"/>
              <a:t>30.04.2022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88362-5555-4F0F-A3DC-15595CABCA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376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88362-5555-4F0F-A3DC-15595CABCA85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528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B5C4-BC86-4C81-B994-B6BA64A518CE}" type="datetimeFigureOut">
              <a:rPr lang="uk-UA" smtClean="0"/>
              <a:t>30.04.2022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030-3E2E-47D9-9D74-736D086B7F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520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B5C4-BC86-4C81-B994-B6BA64A518CE}" type="datetimeFigureOut">
              <a:rPr lang="uk-UA" smtClean="0"/>
              <a:t>30.04.2022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030-3E2E-47D9-9D74-736D086B7F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69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B5C4-BC86-4C81-B994-B6BA64A518CE}" type="datetimeFigureOut">
              <a:rPr lang="uk-UA" smtClean="0"/>
              <a:t>30.04.2022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030-3E2E-47D9-9D74-736D086B7F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169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B5C4-BC86-4C81-B994-B6BA64A518CE}" type="datetimeFigureOut">
              <a:rPr lang="uk-UA" smtClean="0"/>
              <a:t>30.04.2022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030-3E2E-47D9-9D74-736D086B7F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223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B5C4-BC86-4C81-B994-B6BA64A518CE}" type="datetimeFigureOut">
              <a:rPr lang="uk-UA" smtClean="0"/>
              <a:t>30.04.2022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030-3E2E-47D9-9D74-736D086B7F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455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B5C4-BC86-4C81-B994-B6BA64A518CE}" type="datetimeFigureOut">
              <a:rPr lang="uk-UA" smtClean="0"/>
              <a:t>30.04.2022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030-3E2E-47D9-9D74-736D086B7F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288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B5C4-BC86-4C81-B994-B6BA64A518CE}" type="datetimeFigureOut">
              <a:rPr lang="uk-UA" smtClean="0"/>
              <a:t>30.04.2022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030-3E2E-47D9-9D74-736D086B7F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058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B5C4-BC86-4C81-B994-B6BA64A518CE}" type="datetimeFigureOut">
              <a:rPr lang="uk-UA" smtClean="0"/>
              <a:t>30.04.2022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030-3E2E-47D9-9D74-736D086B7F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549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B5C4-BC86-4C81-B994-B6BA64A518CE}" type="datetimeFigureOut">
              <a:rPr lang="uk-UA" smtClean="0"/>
              <a:t>30.04.2022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030-3E2E-47D9-9D74-736D086B7F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07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B5C4-BC86-4C81-B994-B6BA64A518CE}" type="datetimeFigureOut">
              <a:rPr lang="uk-UA" smtClean="0"/>
              <a:t>30.04.2022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030-3E2E-47D9-9D74-736D086B7F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357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B5C4-BC86-4C81-B994-B6BA64A518CE}" type="datetimeFigureOut">
              <a:rPr lang="uk-UA" smtClean="0"/>
              <a:t>30.04.2022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030-3E2E-47D9-9D74-736D086B7F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654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F8C4"/>
          </a:fgClr>
          <a:bgClr>
            <a:srgbClr val="FFF8C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FB5C4-BC86-4C81-B994-B6BA64A518CE}" type="datetimeFigureOut">
              <a:rPr lang="uk-UA" smtClean="0"/>
              <a:t>30.04.2022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C8030-3E2E-47D9-9D74-736D086B7F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71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cern/science/physic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https://home.cern/science/experiments" TargetMode="External"/><Relationship Id="rId4" Type="http://schemas.openxmlformats.org/officeDocument/2006/relationships/hyperlink" Target="https://home.cern/science/accelerator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5" Type="http://schemas.microsoft.com/office/2007/relationships/diagramDrawing" Target="../diagrams/drawing2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Relationship Id="rId14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678" y="1179137"/>
            <a:ext cx="11108602" cy="2387600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rgbClr val="7030A0"/>
                </a:solidFill>
              </a:rPr>
              <a:t>Фундаментальний характер законів збереження в природі. Прояви законів збереження в теплових, електромагнітних, ядерних явищах</a:t>
            </a:r>
            <a:endParaRPr lang="uk-UA" sz="44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3979" y="5372105"/>
            <a:ext cx="9144000" cy="541701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D10DA7"/>
                </a:solidFill>
              </a:rPr>
              <a:t>Фізика 9 клас 06.05.2022р.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8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8"/>
    </mc:Choice>
    <mc:Fallback xmlns="">
      <p:transition spd="slow" advTm="4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08624" y="0"/>
            <a:ext cx="4936839" cy="1145623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solidFill>
                  <a:srgbClr val="7030A0"/>
                </a:solidFill>
                <a:latin typeface="+mn-lt"/>
              </a:rPr>
              <a:t>Види взаємодій у природі</a:t>
            </a:r>
            <a:endParaRPr lang="uk-UA" sz="2800" b="1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97554" y="2025346"/>
            <a:ext cx="3845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6600"/>
                </a:solidFill>
              </a:rPr>
              <a:t>Гравітаційна</a:t>
            </a:r>
            <a:endParaRPr lang="uk-UA" sz="3600" b="1" dirty="0"/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5687673" y="1114380"/>
            <a:ext cx="1086230" cy="507371"/>
          </a:xfrm>
          <a:prstGeom prst="striped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234975" y="1449474"/>
            <a:ext cx="45935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FF6600"/>
                </a:solidFill>
              </a:rPr>
              <a:t>Елементарна частинка:</a:t>
            </a:r>
          </a:p>
          <a:p>
            <a:pPr algn="ctr"/>
            <a:r>
              <a:rPr lang="uk-UA" sz="2200" b="1" dirty="0">
                <a:solidFill>
                  <a:srgbClr val="002060"/>
                </a:solidFill>
              </a:rPr>
              <a:t>г</a:t>
            </a:r>
            <a:r>
              <a:rPr lang="uk-UA" sz="2200" b="1" dirty="0" smtClean="0">
                <a:solidFill>
                  <a:srgbClr val="002060"/>
                </a:solidFill>
              </a:rPr>
              <a:t>іпотетичний гравітон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2949" y="5484298"/>
            <a:ext cx="3957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002060"/>
                </a:solidFill>
              </a:rPr>
              <a:t>Здійснюється за допомогою гравітаційного поля.</a:t>
            </a:r>
            <a:endParaRPr lang="uk-UA" sz="2200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044203" y="1409577"/>
            <a:ext cx="37492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FF6600"/>
                </a:solidFill>
              </a:rPr>
              <a:t>Частинки, що беруть участь у взаємодії: </a:t>
            </a:r>
            <a:r>
              <a:rPr lang="uk-UA" sz="2200" b="1" dirty="0" smtClean="0">
                <a:solidFill>
                  <a:srgbClr val="7030A0"/>
                </a:solidFill>
              </a:rPr>
              <a:t>притаманна усім тілам у Всесвіті.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351480" y="4038023"/>
            <a:ext cx="30503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002060"/>
                </a:solidFill>
              </a:rPr>
              <a:t>Прояв сили – </a:t>
            </a:r>
            <a:r>
              <a:rPr lang="uk-UA" sz="2200" b="1" dirty="0" smtClean="0">
                <a:solidFill>
                  <a:srgbClr val="D10DA7"/>
                </a:solidFill>
              </a:rPr>
              <a:t>стійкість планетарних та зоряних систем</a:t>
            </a:r>
            <a:endParaRPr lang="uk-UA" sz="2200" b="1" dirty="0">
              <a:solidFill>
                <a:srgbClr val="D10DA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8435872" y="2962093"/>
                <a:ext cx="2965937" cy="765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2200" b="1" dirty="0" smtClean="0">
                    <a:solidFill>
                      <a:srgbClr val="FF6600"/>
                    </a:solidFill>
                  </a:rPr>
                  <a:t>Радіус дії: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uk-UA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872" y="2962093"/>
                <a:ext cx="2965937" cy="765018"/>
              </a:xfrm>
              <a:prstGeom prst="rect">
                <a:avLst/>
              </a:prstGeom>
              <a:blipFill>
                <a:blip r:embed="rId3"/>
                <a:stretch>
                  <a:fillRect t="-56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9" y="2333080"/>
            <a:ext cx="3996223" cy="29465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83" y="2718144"/>
            <a:ext cx="3637106" cy="254597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659569" y="5456931"/>
            <a:ext cx="67692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0070C0"/>
                </a:solidFill>
              </a:rPr>
              <a:t>Гравітаційна хвиля </a:t>
            </a:r>
            <a:r>
              <a:rPr lang="uk-UA" sz="2200" b="1" dirty="0" smtClean="0">
                <a:solidFill>
                  <a:srgbClr val="002060"/>
                </a:solidFill>
              </a:rPr>
              <a:t>– поширення змінного гравітаційного поля в просторі. Відкрита в 2016 році, але її існування передбачив ще Альберт Ейнштейн.</a:t>
            </a:r>
            <a:endParaRPr lang="uk-UA" sz="2200" b="1" dirty="0">
              <a:solidFill>
                <a:srgbClr val="D10D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9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/>
      <p:bldP spid="13" grpId="0"/>
      <p:bldP spid="30" grpId="0"/>
      <p:bldP spid="38" grpId="0"/>
      <p:bldP spid="1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708624" y="0"/>
            <a:ext cx="4936839" cy="1145623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solidFill>
                  <a:srgbClr val="7030A0"/>
                </a:solidFill>
                <a:latin typeface="+mn-lt"/>
              </a:rPr>
              <a:t>ЦЕРН</a:t>
            </a:r>
            <a:endParaRPr lang="uk-UA" sz="2800" b="1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908" y="4506018"/>
            <a:ext cx="9674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ЦЕРН (</a:t>
            </a:r>
            <a:r>
              <a:rPr lang="en-US" sz="2400" b="1" i="1" dirty="0">
                <a:solidFill>
                  <a:srgbClr val="0070C0"/>
                </a:solidFill>
              </a:rPr>
              <a:t>CERN)</a:t>
            </a:r>
            <a:r>
              <a:rPr lang="en-US" sz="2400" b="1" i="1" dirty="0">
                <a:solidFill>
                  <a:srgbClr val="002060"/>
                </a:solidFill>
              </a:rPr>
              <a:t> - </a:t>
            </a:r>
            <a:r>
              <a:rPr lang="uk-UA" sz="2400" b="1" i="1" dirty="0">
                <a:solidFill>
                  <a:srgbClr val="002060"/>
                </a:solidFill>
              </a:rPr>
              <a:t>Європейська організація з ядерних досліджень, найбільша в світі лабораторія фізики високих енергій</a:t>
            </a:r>
            <a:r>
              <a:rPr lang="uk-UA" sz="2400" b="1" dirty="0">
                <a:solidFill>
                  <a:srgbClr val="002060"/>
                </a:solidFill>
              </a:rPr>
              <a:t>. Також іноді перекладається як Європейський Центр ядерних досліджень. ЦЕРН знаходиться на кордоні Швейцарії і Франції, поблизу Женеви.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8" y="870520"/>
            <a:ext cx="5867361" cy="2764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93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898753" y="2536298"/>
            <a:ext cx="9144000" cy="1002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49087" y="592681"/>
            <a:ext cx="12042913" cy="435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3200" b="1" dirty="0" smtClean="0">
                <a:solidFill>
                  <a:srgbClr val="FF6600"/>
                </a:solidFill>
              </a:rPr>
              <a:t>Домашнє завдання: </a:t>
            </a:r>
            <a:r>
              <a:rPr lang="uk-UA" sz="3200" b="1" dirty="0" smtClean="0">
                <a:solidFill>
                  <a:srgbClr val="7030A0"/>
                </a:solidFill>
              </a:rPr>
              <a:t>§39 повторити </a:t>
            </a:r>
          </a:p>
          <a:p>
            <a:pPr marL="0" indent="0">
              <a:buNone/>
            </a:pPr>
            <a:r>
              <a:rPr lang="uk-UA" sz="2400" b="1" dirty="0" smtClean="0"/>
              <a:t>підготувати повідомлення за темою (одна на вибір):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rgbClr val="D10DA7"/>
                </a:solidFill>
              </a:rPr>
              <a:t>Ресурс</a:t>
            </a:r>
            <a:r>
              <a:rPr lang="uk-UA" sz="2400" b="1" dirty="0">
                <a:solidFill>
                  <a:srgbClr val="D10DA7"/>
                </a:solidFill>
              </a:rPr>
              <a:t>: </a:t>
            </a:r>
            <a:r>
              <a:rPr lang="en-US" sz="2400" dirty="0">
                <a:hlinkClick r:id="rId3"/>
              </a:rPr>
              <a:t>https://home.cern/science/physics</a:t>
            </a:r>
            <a:r>
              <a:rPr lang="uk-UA" sz="2400" dirty="0" smtClean="0"/>
              <a:t>)</a:t>
            </a:r>
            <a:endParaRPr lang="uk-UA" sz="2400" b="1" dirty="0" smtClean="0"/>
          </a:p>
          <a:p>
            <a:pPr marL="457200" indent="-457200">
              <a:buAutoNum type="arabicParenR"/>
            </a:pPr>
            <a:r>
              <a:rPr lang="uk-UA" sz="2400" b="1" dirty="0" err="1" smtClean="0"/>
              <a:t>Бозон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Хіггса</a:t>
            </a:r>
            <a:r>
              <a:rPr lang="uk-UA" sz="2400" b="1" dirty="0" smtClean="0"/>
              <a:t>.</a:t>
            </a:r>
          </a:p>
          <a:p>
            <a:pPr marL="457200" indent="-457200">
              <a:buAutoNum type="arabicParenR"/>
            </a:pPr>
            <a:r>
              <a:rPr lang="uk-UA" sz="2400" b="1" dirty="0" smtClean="0"/>
              <a:t>Космічні промені: частинки з космосу.</a:t>
            </a:r>
          </a:p>
          <a:p>
            <a:pPr marL="457200" indent="-457200">
              <a:buAutoNum type="arabicParenR"/>
            </a:pPr>
            <a:r>
              <a:rPr lang="uk-UA" sz="2400" b="1" dirty="0" smtClean="0"/>
              <a:t>Темна матерія.</a:t>
            </a:r>
          </a:p>
          <a:p>
            <a:pPr marL="457200" indent="-457200">
              <a:buAutoNum type="arabicParenR"/>
            </a:pPr>
            <a:endParaRPr lang="uk-UA" sz="2400" b="1" dirty="0" smtClean="0"/>
          </a:p>
          <a:p>
            <a:pPr marL="0" indent="0">
              <a:buNone/>
            </a:pPr>
            <a:r>
              <a:rPr lang="uk-UA" sz="2400" b="1" dirty="0">
                <a:solidFill>
                  <a:srgbClr val="D10DA7"/>
                </a:solidFill>
              </a:rPr>
              <a:t>Р</a:t>
            </a:r>
            <a:r>
              <a:rPr lang="uk-UA" sz="2400" b="1" dirty="0" smtClean="0">
                <a:solidFill>
                  <a:srgbClr val="D10DA7"/>
                </a:solidFill>
              </a:rPr>
              <a:t>есурс</a:t>
            </a:r>
            <a:r>
              <a:rPr lang="uk-UA" sz="2400" b="1" dirty="0">
                <a:solidFill>
                  <a:srgbClr val="D10DA7"/>
                </a:solidFill>
              </a:rPr>
              <a:t>: </a:t>
            </a: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home.cern/science/accelerators</a:t>
            </a:r>
            <a:endParaRPr lang="uk-UA" sz="2400" b="1" dirty="0"/>
          </a:p>
          <a:p>
            <a:pPr marL="457200" indent="-457200">
              <a:buAutoNum type="arabicParenR"/>
            </a:pPr>
            <a:r>
              <a:rPr lang="uk-UA" sz="2400" b="1" dirty="0" smtClean="0"/>
              <a:t>Прискорювачі ЦЕРН.</a:t>
            </a:r>
          </a:p>
          <a:p>
            <a:pPr marL="457200" indent="-457200">
              <a:buAutoNum type="arabicParenR"/>
            </a:pPr>
            <a:r>
              <a:rPr lang="uk-UA" sz="2400" b="1" dirty="0" smtClean="0"/>
              <a:t>Великий </a:t>
            </a:r>
            <a:r>
              <a:rPr lang="uk-UA" sz="2400" b="1" dirty="0" err="1" smtClean="0"/>
              <a:t>адронний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колайдер</a:t>
            </a:r>
            <a:r>
              <a:rPr lang="uk-UA" sz="2400" b="1" dirty="0" smtClean="0"/>
              <a:t>.</a:t>
            </a:r>
          </a:p>
          <a:p>
            <a:pPr marL="457200" indent="-457200">
              <a:buAutoNum type="arabicParenR"/>
            </a:pPr>
            <a:endParaRPr lang="uk-UA" sz="2400" b="1" dirty="0" smtClean="0"/>
          </a:p>
          <a:p>
            <a:pPr marL="0" indent="0">
              <a:buNone/>
            </a:pPr>
            <a:r>
              <a:rPr lang="uk-UA" sz="2400" b="1" dirty="0">
                <a:solidFill>
                  <a:srgbClr val="D10DA7"/>
                </a:solidFill>
              </a:rPr>
              <a:t>Р</a:t>
            </a:r>
            <a:r>
              <a:rPr lang="uk-UA" sz="2400" b="1" dirty="0" smtClean="0">
                <a:solidFill>
                  <a:srgbClr val="D10DA7"/>
                </a:solidFill>
              </a:rPr>
              <a:t>есурс</a:t>
            </a:r>
            <a:r>
              <a:rPr lang="uk-UA" sz="2400" b="1" dirty="0">
                <a:solidFill>
                  <a:srgbClr val="D10DA7"/>
                </a:solidFill>
              </a:rPr>
              <a:t>: </a:t>
            </a:r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home.cern/science/experiments</a:t>
            </a:r>
            <a:endParaRPr lang="uk-UA" sz="2400" b="1" dirty="0" smtClean="0"/>
          </a:p>
          <a:p>
            <a:pPr marL="457200" indent="-457200">
              <a:buAutoNum type="arabicParenR"/>
            </a:pPr>
            <a:r>
              <a:rPr lang="uk-UA" sz="2400" b="1" dirty="0" smtClean="0"/>
              <a:t>Експерименти ЦЕРН (</a:t>
            </a:r>
            <a:r>
              <a:rPr lang="en-US" sz="2400" b="1" dirty="0" smtClean="0"/>
              <a:t>ATLAS, Alisa</a:t>
            </a:r>
            <a:r>
              <a:rPr lang="uk-UA" sz="2400" b="1" dirty="0" smtClean="0"/>
              <a:t>, тощо</a:t>
            </a:r>
            <a:r>
              <a:rPr lang="en-US" sz="2400" b="1" dirty="0" smtClean="0"/>
              <a:t>)</a:t>
            </a:r>
            <a:endParaRPr lang="uk-UA" sz="24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15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1"/>
    </mc:Choice>
    <mc:Fallback xmlns="">
      <p:transition spd="slow" advTm="9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5407" y="676475"/>
            <a:ext cx="28903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 smtClean="0">
                <a:solidFill>
                  <a:srgbClr val="FF6600"/>
                </a:solidFill>
              </a:rPr>
              <a:t>Пригадайте</a:t>
            </a:r>
            <a:endParaRPr lang="uk-UA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5828" y="1179717"/>
            <a:ext cx="43342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002060"/>
                </a:solidFill>
              </a:rPr>
              <a:t>Що вивчає фізика?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002060"/>
                </a:solidFill>
              </a:rPr>
              <a:t>Коли фізика виникла як наука?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002060"/>
                </a:solidFill>
              </a:rPr>
              <a:t>Що таке матерія?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69684" y="726785"/>
            <a:ext cx="709653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 smtClean="0">
                <a:solidFill>
                  <a:srgbClr val="7030A0"/>
                </a:solidFill>
              </a:rPr>
              <a:t>      Фізика </a:t>
            </a:r>
            <a:r>
              <a:rPr lang="uk-UA" sz="2200" b="1" dirty="0" smtClean="0"/>
              <a:t>(</a:t>
            </a:r>
            <a:r>
              <a:rPr lang="uk-UA" sz="2200" b="1" i="1" dirty="0" smtClean="0"/>
              <a:t>від </a:t>
            </a:r>
            <a:r>
              <a:rPr lang="uk-UA" sz="2200" b="1" i="1" dirty="0" err="1" smtClean="0"/>
              <a:t>грец</a:t>
            </a:r>
            <a:r>
              <a:rPr lang="uk-UA" sz="2200" b="1" i="1" dirty="0" smtClean="0"/>
              <a:t>. </a:t>
            </a:r>
            <a:r>
              <a:rPr lang="el-GR" sz="2200" b="1" i="1" dirty="0"/>
              <a:t>φυσικός </a:t>
            </a:r>
            <a:r>
              <a:rPr lang="uk-UA" sz="2200" b="1" i="1" dirty="0"/>
              <a:t>природний, </a:t>
            </a:r>
            <a:r>
              <a:rPr lang="el-GR" sz="2200" b="1" i="1" dirty="0"/>
              <a:t>φύσις </a:t>
            </a:r>
            <a:r>
              <a:rPr lang="uk-UA" sz="2200" b="1" i="1" dirty="0" smtClean="0"/>
              <a:t>природа</a:t>
            </a:r>
            <a:r>
              <a:rPr lang="uk-UA" sz="2200" b="1" dirty="0" smtClean="0"/>
              <a:t>) – природнича наука, яка досліджує загальні властивості матерії та явищ у ній, а також виявляє загальні закони, які керують цими явищами.</a:t>
            </a:r>
          </a:p>
          <a:p>
            <a:pPr algn="just"/>
            <a:r>
              <a:rPr lang="uk-UA" sz="2200" b="1" dirty="0" smtClean="0"/>
              <a:t>Це наука про закономірності природи. </a:t>
            </a:r>
          </a:p>
          <a:p>
            <a:pPr algn="just"/>
            <a:endParaRPr lang="uk-UA" sz="2200" b="1" dirty="0" smtClean="0"/>
          </a:p>
          <a:p>
            <a:pPr algn="just"/>
            <a:r>
              <a:rPr lang="uk-UA" sz="2200" b="1" dirty="0" smtClean="0"/>
              <a:t>      Фізику вважають </a:t>
            </a:r>
            <a:r>
              <a:rPr lang="uk-UA" sz="2200" b="1" dirty="0" smtClean="0">
                <a:solidFill>
                  <a:srgbClr val="7030A0"/>
                </a:solidFill>
              </a:rPr>
              <a:t>фундаментальною наукою</a:t>
            </a:r>
            <a:r>
              <a:rPr lang="uk-UA" sz="2200" b="1" dirty="0" smtClean="0"/>
              <a:t>, тому що всі інші природничі науки мають справу з певними різновидами матеріальних систем, які підкоряються законам фізики. Наприклад, властивості хімічних речовин визначаються властивостями молекул та атомів, які їх складають, а ці властивості досліджують в таких галузях фізики, як квантова механіка, термодинаміка та електромагнетизм.</a:t>
            </a:r>
          </a:p>
          <a:p>
            <a:pPr algn="just"/>
            <a:endParaRPr lang="uk-UA" sz="2200" b="1" dirty="0"/>
          </a:p>
        </p:txBody>
      </p:sp>
    </p:spTree>
    <p:extLst>
      <p:ext uri="{BB962C8B-B14F-4D97-AF65-F5344CB8AC3E}">
        <p14:creationId xmlns:p14="http://schemas.microsoft.com/office/powerpoint/2010/main" val="309359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37" y="771120"/>
            <a:ext cx="11313746" cy="8281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dirty="0" err="1" smtClean="0">
                <a:solidFill>
                  <a:srgbClr val="0070C0"/>
                </a:solidFill>
              </a:rPr>
              <a:t>Закони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>
                <a:solidFill>
                  <a:srgbClr val="0070C0"/>
                </a:solidFill>
              </a:rPr>
              <a:t>збереження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— </a:t>
            </a:r>
            <a:r>
              <a:rPr lang="ru-RU" sz="2200" b="1" dirty="0">
                <a:solidFill>
                  <a:srgbClr val="002060"/>
                </a:solidFill>
              </a:rPr>
              <a:t>є </a:t>
            </a:r>
            <a:r>
              <a:rPr lang="ru-RU" sz="2200" b="1" dirty="0" err="1">
                <a:solidFill>
                  <a:srgbClr val="002060"/>
                </a:solidFill>
              </a:rPr>
              <a:t>фундаментальними</a:t>
            </a:r>
            <a:r>
              <a:rPr lang="ru-RU" sz="2200" b="1" dirty="0">
                <a:solidFill>
                  <a:srgbClr val="002060"/>
                </a:solidFill>
              </a:rPr>
              <a:t> законами, </a:t>
            </a:r>
            <a:r>
              <a:rPr lang="ru-RU" sz="2200" b="1" dirty="0" err="1">
                <a:solidFill>
                  <a:srgbClr val="002060"/>
                </a:solidFill>
              </a:rPr>
              <a:t>оскільки</a:t>
            </a:r>
            <a:r>
              <a:rPr lang="ru-RU" sz="2200" b="1" dirty="0">
                <a:solidFill>
                  <a:srgbClr val="002060"/>
                </a:solidFill>
              </a:rPr>
              <a:t> вони не </a:t>
            </a:r>
            <a:r>
              <a:rPr lang="ru-RU" sz="2200" b="1" dirty="0" err="1">
                <a:solidFill>
                  <a:srgbClr val="002060"/>
                </a:solidFill>
              </a:rPr>
              <a:t>залежать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від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природи</a:t>
            </a:r>
            <a:r>
              <a:rPr lang="ru-RU" sz="2200" b="1" dirty="0">
                <a:solidFill>
                  <a:srgbClr val="002060"/>
                </a:solidFill>
              </a:rPr>
              <a:t> й характеру </a:t>
            </a:r>
            <a:r>
              <a:rPr lang="ru-RU" sz="2200" b="1" dirty="0" err="1">
                <a:solidFill>
                  <a:srgbClr val="002060"/>
                </a:solidFill>
              </a:rPr>
              <a:t>діючих</a:t>
            </a:r>
            <a:r>
              <a:rPr lang="ru-RU" sz="2200" b="1" dirty="0">
                <a:solidFill>
                  <a:srgbClr val="002060"/>
                </a:solidFill>
              </a:rPr>
              <a:t> сил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200" b="1" dirty="0" err="1">
                <a:solidFill>
                  <a:srgbClr val="0070C0"/>
                </a:solidFill>
              </a:rPr>
              <a:t>Закони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b="1" dirty="0" err="1">
                <a:solidFill>
                  <a:srgbClr val="0070C0"/>
                </a:solidFill>
              </a:rPr>
              <a:t>збереження</a:t>
            </a:r>
            <a:r>
              <a:rPr lang="ru-RU" sz="2200" b="1" dirty="0">
                <a:solidFill>
                  <a:srgbClr val="0070C0"/>
                </a:solidFill>
              </a:rPr>
              <a:t> у </a:t>
            </a:r>
            <a:r>
              <a:rPr lang="ru-RU" sz="2200" b="1" dirty="0" err="1">
                <a:solidFill>
                  <a:srgbClr val="0070C0"/>
                </a:solidFill>
              </a:rPr>
              <a:t>фізиці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b="1" dirty="0">
                <a:solidFill>
                  <a:srgbClr val="002060"/>
                </a:solidFill>
              </a:rPr>
              <a:t>— </a:t>
            </a:r>
            <a:r>
              <a:rPr lang="ru-RU" sz="2200" b="1" dirty="0" err="1">
                <a:solidFill>
                  <a:srgbClr val="002060"/>
                </a:solidFill>
              </a:rPr>
              <a:t>це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група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законів</a:t>
            </a:r>
            <a:r>
              <a:rPr lang="ru-RU" sz="2200" b="1" dirty="0">
                <a:solidFill>
                  <a:srgbClr val="002060"/>
                </a:solidFill>
              </a:rPr>
              <a:t>, </a:t>
            </a:r>
            <a:r>
              <a:rPr lang="ru-RU" sz="2200" b="1" dirty="0" err="1">
                <a:solidFill>
                  <a:srgbClr val="002060"/>
                </a:solidFill>
              </a:rPr>
              <a:t>які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стверджують</a:t>
            </a:r>
            <a:r>
              <a:rPr lang="ru-RU" sz="2200" b="1" dirty="0">
                <a:solidFill>
                  <a:srgbClr val="002060"/>
                </a:solidFill>
              </a:rPr>
              <a:t>, </a:t>
            </a:r>
            <a:r>
              <a:rPr lang="ru-RU" sz="2200" b="1" dirty="0" err="1">
                <a:solidFill>
                  <a:srgbClr val="002060"/>
                </a:solidFill>
              </a:rPr>
              <a:t>що</a:t>
            </a:r>
            <a:r>
              <a:rPr lang="ru-RU" sz="2200" b="1" dirty="0">
                <a:solidFill>
                  <a:srgbClr val="002060"/>
                </a:solidFill>
              </a:rPr>
              <a:t> за будь-</a:t>
            </a:r>
            <a:r>
              <a:rPr lang="ru-RU" sz="2200" b="1" dirty="0" err="1">
                <a:solidFill>
                  <a:srgbClr val="002060"/>
                </a:solidFill>
              </a:rPr>
              <a:t>яких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змін</a:t>
            </a:r>
            <a:r>
              <a:rPr lang="ru-RU" sz="2200" b="1" dirty="0">
                <a:solidFill>
                  <a:srgbClr val="002060"/>
                </a:solidFill>
              </a:rPr>
              <a:t> у </a:t>
            </a:r>
            <a:r>
              <a:rPr lang="ru-RU" sz="2200" b="1" dirty="0" err="1">
                <a:solidFill>
                  <a:srgbClr val="002060"/>
                </a:solidFill>
              </a:rPr>
              <a:t>замкненій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системі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значення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певних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фізичних</a:t>
            </a:r>
            <a:r>
              <a:rPr lang="ru-RU" sz="2200" b="1" dirty="0">
                <a:solidFill>
                  <a:srgbClr val="002060"/>
                </a:solidFill>
              </a:rPr>
              <a:t> величин </a:t>
            </a:r>
            <a:r>
              <a:rPr lang="ru-RU" sz="2200" b="1" dirty="0" err="1">
                <a:solidFill>
                  <a:srgbClr val="002060"/>
                </a:solidFill>
              </a:rPr>
              <a:t>залишається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незмінним</a:t>
            </a:r>
            <a:r>
              <a:rPr lang="ru-RU" sz="2200" b="1" dirty="0">
                <a:solidFill>
                  <a:srgbClr val="002060"/>
                </a:solidFill>
              </a:rPr>
              <a:t>.</a:t>
            </a:r>
            <a:endParaRPr lang="uk-UA" sz="22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5068" y="2462940"/>
            <a:ext cx="448446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FF6600"/>
                </a:solidFill>
              </a:rPr>
              <a:t>Розгляньте математичні записи законів збереження та пригадайте до якого розділу фізики вони мають відношення, які їхні межі застосування?</a:t>
            </a:r>
            <a:endParaRPr lang="uk-UA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2" t="15478" r="41499" b="71116"/>
          <a:stretch/>
        </p:blipFill>
        <p:spPr>
          <a:xfrm>
            <a:off x="5645491" y="2291111"/>
            <a:ext cx="3228121" cy="667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6" t="68850" r="20088" b="12517"/>
          <a:stretch/>
        </p:blipFill>
        <p:spPr>
          <a:xfrm>
            <a:off x="9049572" y="2340520"/>
            <a:ext cx="2673626" cy="671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32" y="3134323"/>
            <a:ext cx="4305559" cy="51028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59091" r="10123" b="9943"/>
          <a:stretch/>
        </p:blipFill>
        <p:spPr>
          <a:xfrm>
            <a:off x="6720832" y="3816444"/>
            <a:ext cx="4305559" cy="12643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65950" y="4311319"/>
            <a:ext cx="5161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7030A0"/>
                </a:solidFill>
              </a:rPr>
              <a:t>Пригадайте також рівняння теплового балансу:</a:t>
            </a:r>
            <a:endParaRPr lang="uk-UA" sz="22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16384" y="5080760"/>
                <a:ext cx="42787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…+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800" dirty="0" smtClean="0"/>
                  <a:t>= 0</a:t>
                </a:r>
                <a:endParaRPr lang="uk-UA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384" y="5080760"/>
                <a:ext cx="4278798" cy="430887"/>
              </a:xfrm>
              <a:prstGeom prst="rect">
                <a:avLst/>
              </a:prstGeom>
              <a:blipFill>
                <a:blip r:embed="rId8"/>
                <a:stretch>
                  <a:fillRect t="-23944" b="-5070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185828" y="5576317"/>
            <a:ext cx="122182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6600"/>
                </a:solidFill>
              </a:rPr>
              <a:t>Які ж частинки вступають у фундаментальні взаємодії та можуть бути описані даними співвідношеннями?</a:t>
            </a:r>
            <a:endParaRPr lang="uk-UA" sz="32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3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48316679"/>
              </p:ext>
            </p:extLst>
          </p:nvPr>
        </p:nvGraphicFramePr>
        <p:xfrm>
          <a:off x="-211736" y="288236"/>
          <a:ext cx="10160806" cy="658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flipH="1">
            <a:off x="7915240" y="3101009"/>
            <a:ext cx="1251195" cy="2350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9493" y="24041"/>
            <a:ext cx="4936839" cy="1145623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solidFill>
                  <a:srgbClr val="7030A0"/>
                </a:solidFill>
                <a:latin typeface="+mn-lt"/>
              </a:rPr>
              <a:t>Фізика зосереджена на описі матеріального світу</a:t>
            </a:r>
            <a:endParaRPr lang="uk-UA" sz="2800" b="1" i="1" dirty="0">
              <a:solidFill>
                <a:srgbClr val="7030A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20140" y="1770133"/>
                <a:ext cx="910442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uk-U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uk-U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uk-U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uk-UA" b="1" dirty="0" smtClean="0"/>
                  <a:t>м</a:t>
                </a:r>
                <a:endParaRPr lang="uk-UA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140" y="1770133"/>
                <a:ext cx="910442" cy="283219"/>
              </a:xfrm>
              <a:prstGeom prst="rect">
                <a:avLst/>
              </a:prstGeom>
              <a:blipFill>
                <a:blip r:embed="rId8"/>
                <a:stretch>
                  <a:fillRect l="-8054" t="-25532" r="-14765" b="-4893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37431" y="3124948"/>
                <a:ext cx="1336776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k-U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uk-U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uk-U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uk-UA" b="1" dirty="0" smtClean="0"/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uk-UA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sup>
                    </m:sSup>
                  </m:oMath>
                </a14:m>
                <a:r>
                  <a:rPr lang="uk-UA" b="1" dirty="0" smtClean="0"/>
                  <a:t>м</a:t>
                </a:r>
                <a:endParaRPr lang="uk-UA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431" y="3124948"/>
                <a:ext cx="1336776" cy="283219"/>
              </a:xfrm>
              <a:prstGeom prst="rect">
                <a:avLst/>
              </a:prstGeom>
              <a:blipFill>
                <a:blip r:embed="rId9"/>
                <a:stretch>
                  <a:fillRect l="-5909" t="-26087" r="-10000" b="-50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59274" y="4735618"/>
                <a:ext cx="889603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uk-U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uk-U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sup>
                    </m:sSup>
                  </m:oMath>
                </a14:m>
                <a:r>
                  <a:rPr lang="uk-UA" b="1" dirty="0" smtClean="0"/>
                  <a:t>м</a:t>
                </a:r>
                <a:endParaRPr lang="uk-UA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274" y="4735618"/>
                <a:ext cx="889603" cy="283219"/>
              </a:xfrm>
              <a:prstGeom prst="rect">
                <a:avLst/>
              </a:prstGeom>
              <a:blipFill>
                <a:blip r:embed="rId10"/>
                <a:stretch>
                  <a:fillRect l="-8219" t="-26087" r="-15753" b="-50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317493473"/>
              </p:ext>
            </p:extLst>
          </p:nvPr>
        </p:nvGraphicFramePr>
        <p:xfrm>
          <a:off x="9166435" y="1574431"/>
          <a:ext cx="224780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flipH="1">
            <a:off x="7049259" y="4550817"/>
            <a:ext cx="2117176" cy="2537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882670" y="5810580"/>
            <a:ext cx="4283765" cy="4174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9224373" y="1189710"/>
            <a:ext cx="21319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FF6600"/>
                </a:solidFill>
              </a:rPr>
              <a:t>Основний тип взаємодій</a:t>
            </a:r>
            <a:endParaRPr lang="uk-UA" sz="2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66736" y="1954873"/>
            <a:ext cx="25068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FF6600"/>
                </a:solidFill>
              </a:rPr>
              <a:t>Розміри об</a:t>
            </a:r>
            <a:r>
              <a:rPr lang="en-US" sz="2200" b="1" dirty="0" smtClean="0">
                <a:solidFill>
                  <a:srgbClr val="FF6600"/>
                </a:solidFill>
              </a:rPr>
              <a:t>’</a:t>
            </a:r>
            <a:r>
              <a:rPr lang="uk-UA" sz="2200" b="1" dirty="0" smtClean="0">
                <a:solidFill>
                  <a:srgbClr val="FF6600"/>
                </a:solidFill>
              </a:rPr>
              <a:t>єктів</a:t>
            </a:r>
          </a:p>
          <a:p>
            <a:pPr algn="ctr"/>
            <a:r>
              <a:rPr lang="uk-UA" sz="2200" b="1" dirty="0" smtClean="0">
                <a:solidFill>
                  <a:srgbClr val="FF6600"/>
                </a:solidFill>
              </a:rPr>
              <a:t> у просторі</a:t>
            </a:r>
            <a:endParaRPr lang="uk-UA" sz="2000" b="1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669774" y="2773017"/>
            <a:ext cx="710058" cy="19814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669774" y="2791147"/>
            <a:ext cx="803460" cy="5139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676859" y="1966852"/>
            <a:ext cx="1636561" cy="8324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169391" y="1940998"/>
            <a:ext cx="25068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FF6600"/>
                </a:solidFill>
              </a:rPr>
              <a:t>Мікросвіт</a:t>
            </a:r>
            <a:endParaRPr lang="uk-UA" sz="20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161015" y="3658520"/>
            <a:ext cx="25068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FF6600"/>
                </a:solidFill>
              </a:rPr>
              <a:t>Макросвіт</a:t>
            </a:r>
            <a:endParaRPr lang="uk-UA" sz="20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804076" y="5265948"/>
            <a:ext cx="25068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FF6600"/>
                </a:solidFill>
              </a:rPr>
              <a:t>Мегасвіт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04828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/>
      <p:bldP spid="8" grpId="0"/>
      <p:bldP spid="9" grpId="0"/>
      <p:bldP spid="10" grpId="0"/>
      <p:bldGraphic spid="15" grpId="0">
        <p:bldAsOne/>
      </p:bldGraphic>
      <p:bldP spid="25" grpId="0"/>
      <p:bldP spid="26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181137" y="68900"/>
            <a:ext cx="6420746" cy="1145623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solidFill>
                  <a:srgbClr val="7030A0"/>
                </a:solidFill>
                <a:latin typeface="+mn-lt"/>
              </a:rPr>
              <a:t>Фундаментальні взаємодії у природі</a:t>
            </a:r>
            <a:endParaRPr lang="uk-UA" sz="2800" b="1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2023" y="775646"/>
            <a:ext cx="66989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FF6600"/>
                </a:solidFill>
              </a:rPr>
              <a:t>(у порядку зменшення їх відносної інтенсивності)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0296" y="1343593"/>
            <a:ext cx="1903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6600"/>
                </a:solidFill>
              </a:rPr>
              <a:t>Сильна</a:t>
            </a:r>
            <a:endParaRPr lang="uk-UA" sz="36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1975398" y="2534163"/>
            <a:ext cx="794656" cy="586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Стрелка вправо 39"/>
          <p:cNvSpPr/>
          <p:nvPr/>
        </p:nvSpPr>
        <p:spPr>
          <a:xfrm>
            <a:off x="5707754" y="2522799"/>
            <a:ext cx="772549" cy="586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Прямоугольник 40"/>
          <p:cNvSpPr/>
          <p:nvPr/>
        </p:nvSpPr>
        <p:spPr>
          <a:xfrm>
            <a:off x="2609199" y="1326504"/>
            <a:ext cx="3518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6600"/>
                </a:solidFill>
              </a:rPr>
              <a:t>Електромагнітна</a:t>
            </a:r>
            <a:endParaRPr lang="uk-UA" sz="36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583814" y="1326503"/>
            <a:ext cx="1903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6600"/>
                </a:solidFill>
              </a:rPr>
              <a:t>Слабка</a:t>
            </a:r>
            <a:endParaRPr lang="uk-UA" sz="3600" b="1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8824641" y="2522800"/>
            <a:ext cx="777242" cy="586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Прямоугольник 43"/>
          <p:cNvSpPr/>
          <p:nvPr/>
        </p:nvSpPr>
        <p:spPr>
          <a:xfrm>
            <a:off x="9226851" y="1343593"/>
            <a:ext cx="3113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6600"/>
                </a:solidFill>
              </a:rPr>
              <a:t>Гравітаційна</a:t>
            </a:r>
            <a:endParaRPr lang="uk-UA" sz="36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609199" y="3711978"/>
            <a:ext cx="33578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D10DA7"/>
                </a:solidFill>
              </a:rPr>
              <a:t>Одна з найбільш вивчених</a:t>
            </a:r>
            <a:endParaRPr lang="uk-UA" sz="2200" b="1" dirty="0">
              <a:solidFill>
                <a:srgbClr val="D10DA7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226850" y="3808712"/>
            <a:ext cx="30036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D10DA7"/>
                </a:solidFill>
              </a:rPr>
              <a:t>Одна з найбільш вивчених</a:t>
            </a:r>
            <a:endParaRPr lang="uk-UA" sz="2200" b="1" dirty="0">
              <a:solidFill>
                <a:srgbClr val="D10DA7"/>
              </a:solidFill>
            </a:endParaRPr>
          </a:p>
        </p:txBody>
      </p:sp>
      <p:sp>
        <p:nvSpPr>
          <p:cNvPr id="28" name="Правая фигурная скобка 27"/>
          <p:cNvSpPr/>
          <p:nvPr/>
        </p:nvSpPr>
        <p:spPr>
          <a:xfrm rot="5400000">
            <a:off x="3999787" y="550780"/>
            <a:ext cx="731418" cy="812012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Прямоугольник 46"/>
          <p:cNvSpPr/>
          <p:nvPr/>
        </p:nvSpPr>
        <p:spPr>
          <a:xfrm>
            <a:off x="1122301" y="5219016"/>
            <a:ext cx="6629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002060"/>
                </a:solidFill>
              </a:rPr>
              <a:t>Сучасні теорії даних типів взаємодій є квантовими і базуються на </a:t>
            </a:r>
            <a:r>
              <a:rPr lang="uk-UA" sz="2200" b="1" dirty="0" smtClean="0">
                <a:solidFill>
                  <a:srgbClr val="0070C0"/>
                </a:solidFill>
              </a:rPr>
              <a:t>ідеї близькодії</a:t>
            </a:r>
            <a:endParaRPr lang="uk-UA" sz="2200" b="1" dirty="0">
              <a:solidFill>
                <a:srgbClr val="0070C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425558" y="4917884"/>
            <a:ext cx="31718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6600"/>
                </a:solidFill>
              </a:rPr>
              <a:t>Розглянемо детальніше кожну з них</a:t>
            </a:r>
            <a:endParaRPr lang="uk-UA" sz="32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0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39" grpId="0"/>
      <p:bldP spid="6" grpId="0" animBg="1"/>
      <p:bldP spid="40" grpId="0" animBg="1"/>
      <p:bldP spid="41" grpId="0"/>
      <p:bldP spid="42" grpId="0"/>
      <p:bldP spid="43" grpId="0" animBg="1"/>
      <p:bldP spid="44" grpId="0"/>
      <p:bldP spid="45" grpId="0"/>
      <p:bldP spid="46" grpId="0"/>
      <p:bldP spid="28" grpId="0" animBg="1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00667" y="206178"/>
            <a:ext cx="9056470" cy="1145623"/>
          </a:xfrm>
        </p:spPr>
        <p:txBody>
          <a:bodyPr>
            <a:normAutofit/>
          </a:bodyPr>
          <a:lstStyle/>
          <a:p>
            <a:pPr algn="ctr"/>
            <a:r>
              <a:rPr lang="uk-UA" sz="2200" b="1" i="1" dirty="0" smtClean="0">
                <a:solidFill>
                  <a:srgbClr val="7030A0"/>
                </a:solidFill>
                <a:latin typeface="+mn-lt"/>
              </a:rPr>
              <a:t>Фундаментальні частинки, що забезпечують сильну, електромагнітну та слабку взаємодії</a:t>
            </a:r>
            <a:endParaRPr lang="uk-UA" sz="2200" b="1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9557" y="3457619"/>
            <a:ext cx="3060377" cy="1145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i="1" dirty="0" smtClean="0">
                <a:solidFill>
                  <a:srgbClr val="FF6600"/>
                </a:solidFill>
                <a:latin typeface="+mn-lt"/>
              </a:rPr>
              <a:t>Стандартна модель частинок:</a:t>
            </a:r>
            <a:endParaRPr lang="uk-UA" sz="2800" b="1" i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8703" y="4835341"/>
            <a:ext cx="1104539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333333"/>
                </a:solidFill>
              </a:rPr>
              <a:t> Вся </a:t>
            </a:r>
            <a:r>
              <a:rPr lang="uk-UA" sz="2200" b="1" dirty="0">
                <a:solidFill>
                  <a:srgbClr val="333333"/>
                </a:solidFill>
              </a:rPr>
              <a:t>речовина складається з </a:t>
            </a:r>
            <a:r>
              <a:rPr lang="uk-UA" sz="2200" b="1" dirty="0">
                <a:solidFill>
                  <a:srgbClr val="0070C0"/>
                </a:solidFill>
              </a:rPr>
              <a:t>12</a:t>
            </a:r>
            <a:r>
              <a:rPr lang="uk-UA" sz="2200" b="1" dirty="0">
                <a:solidFill>
                  <a:srgbClr val="333333"/>
                </a:solidFill>
              </a:rPr>
              <a:t> фундаментальних частинок-</a:t>
            </a:r>
            <a:r>
              <a:rPr lang="uk-UA" sz="2200" b="1" dirty="0" err="1">
                <a:solidFill>
                  <a:srgbClr val="0070C0"/>
                </a:solidFill>
              </a:rPr>
              <a:t>ферміонів</a:t>
            </a:r>
            <a:r>
              <a:rPr lang="uk-UA" sz="2200" b="1" dirty="0">
                <a:solidFill>
                  <a:srgbClr val="333333"/>
                </a:solidFill>
              </a:rPr>
              <a:t>: </a:t>
            </a:r>
            <a:r>
              <a:rPr lang="uk-UA" sz="2200" b="1" dirty="0">
                <a:solidFill>
                  <a:srgbClr val="DC54DC"/>
                </a:solidFill>
              </a:rPr>
              <a:t>6 лептонів</a:t>
            </a:r>
            <a:r>
              <a:rPr lang="uk-UA" sz="2200" b="1" dirty="0">
                <a:solidFill>
                  <a:srgbClr val="333333"/>
                </a:solidFill>
              </a:rPr>
              <a:t> і </a:t>
            </a:r>
            <a:r>
              <a:rPr lang="uk-UA" sz="2200" b="1" dirty="0">
                <a:solidFill>
                  <a:srgbClr val="DC54DC"/>
                </a:solidFill>
              </a:rPr>
              <a:t>6 кварків</a:t>
            </a:r>
            <a:r>
              <a:rPr lang="uk-UA" sz="2200" b="1" dirty="0">
                <a:solidFill>
                  <a:srgbClr val="333333"/>
                </a:solidFill>
              </a:rPr>
              <a:t>, які можна об'єднати в три покоління </a:t>
            </a:r>
            <a:r>
              <a:rPr lang="uk-UA" sz="2200" b="1" dirty="0" err="1">
                <a:solidFill>
                  <a:srgbClr val="333333"/>
                </a:solidFill>
              </a:rPr>
              <a:t>ферміонів</a:t>
            </a:r>
            <a:r>
              <a:rPr lang="uk-UA" sz="2200" b="1" dirty="0" smtClean="0">
                <a:solidFill>
                  <a:srgbClr val="333333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333333"/>
                </a:solidFill>
              </a:rPr>
              <a:t> </a:t>
            </a:r>
            <a:r>
              <a:rPr lang="uk-UA" sz="2200" b="1" dirty="0" smtClean="0">
                <a:solidFill>
                  <a:srgbClr val="0070C0"/>
                </a:solidFill>
              </a:rPr>
              <a:t>Кварки</a:t>
            </a:r>
            <a:r>
              <a:rPr lang="uk-UA" sz="2200" b="1" dirty="0" smtClean="0">
                <a:solidFill>
                  <a:srgbClr val="333333"/>
                </a:solidFill>
              </a:rPr>
              <a:t> беруть </a:t>
            </a:r>
            <a:r>
              <a:rPr lang="uk-UA" sz="2200" b="1" dirty="0">
                <a:solidFill>
                  <a:srgbClr val="333333"/>
                </a:solidFill>
              </a:rPr>
              <a:t>участь в сильних, слабких і електромагнітних </a:t>
            </a:r>
            <a:r>
              <a:rPr lang="uk-UA" sz="2200" b="1" dirty="0" smtClean="0">
                <a:solidFill>
                  <a:srgbClr val="333333"/>
                </a:solidFill>
              </a:rPr>
              <a:t>взаємодіях</a:t>
            </a:r>
            <a:r>
              <a:rPr lang="uk-UA" sz="2200" b="1" dirty="0">
                <a:solidFill>
                  <a:srgbClr val="333333"/>
                </a:solidFill>
              </a:rPr>
              <a:t>.</a:t>
            </a:r>
            <a:endParaRPr lang="uk-UA" sz="2200" b="1" dirty="0" smtClean="0">
              <a:solidFill>
                <a:srgbClr val="33333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333333"/>
                </a:solidFill>
              </a:rPr>
              <a:t> Заряджені </a:t>
            </a:r>
            <a:r>
              <a:rPr lang="uk-UA" sz="2200" b="1" dirty="0">
                <a:solidFill>
                  <a:srgbClr val="0070C0"/>
                </a:solidFill>
              </a:rPr>
              <a:t>лептони</a:t>
            </a:r>
            <a:r>
              <a:rPr lang="uk-UA" sz="2200" b="1" dirty="0">
                <a:solidFill>
                  <a:srgbClr val="333333"/>
                </a:solidFill>
              </a:rPr>
              <a:t> (електрон, мюон, тау-лептон) - в слабких і </a:t>
            </a:r>
            <a:r>
              <a:rPr lang="uk-UA" sz="2200" b="1" dirty="0" smtClean="0">
                <a:solidFill>
                  <a:srgbClr val="333333"/>
                </a:solidFill>
              </a:rPr>
              <a:t>електромагнітних.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333333"/>
                </a:solidFill>
              </a:rPr>
              <a:t> </a:t>
            </a:r>
            <a:r>
              <a:rPr lang="uk-UA" sz="2200" b="1" dirty="0" err="1">
                <a:solidFill>
                  <a:srgbClr val="0070C0"/>
                </a:solidFill>
              </a:rPr>
              <a:t>Н</a:t>
            </a:r>
            <a:r>
              <a:rPr lang="uk-UA" sz="2200" b="1" dirty="0" err="1" smtClean="0">
                <a:solidFill>
                  <a:srgbClr val="0070C0"/>
                </a:solidFill>
              </a:rPr>
              <a:t>ейтрино</a:t>
            </a:r>
            <a:r>
              <a:rPr lang="uk-UA" sz="2200" b="1" dirty="0" smtClean="0">
                <a:solidFill>
                  <a:srgbClr val="333333"/>
                </a:solidFill>
              </a:rPr>
              <a:t> </a:t>
            </a:r>
            <a:r>
              <a:rPr lang="uk-UA" sz="2200" b="1" dirty="0">
                <a:solidFill>
                  <a:srgbClr val="333333"/>
                </a:solidFill>
              </a:rPr>
              <a:t>- тільки в слабких взаємодіях.</a:t>
            </a:r>
            <a:endParaRPr lang="uk-UA" sz="2200" b="1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34" y="1227762"/>
            <a:ext cx="5853276" cy="32924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947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9099247" y="3086142"/>
            <a:ext cx="1298748" cy="13318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08624" y="0"/>
            <a:ext cx="4936839" cy="1145623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solidFill>
                  <a:srgbClr val="7030A0"/>
                </a:solidFill>
                <a:latin typeface="+mn-lt"/>
              </a:rPr>
              <a:t>Види взаємодій у природі</a:t>
            </a:r>
            <a:endParaRPr lang="uk-UA" sz="2800" b="1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08070" y="1848298"/>
            <a:ext cx="3845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6600"/>
                </a:solidFill>
              </a:rPr>
              <a:t>Ядерна </a:t>
            </a:r>
          </a:p>
          <a:p>
            <a:pPr algn="ctr"/>
            <a:r>
              <a:rPr lang="uk-UA" sz="3600" b="1" dirty="0" smtClean="0">
                <a:solidFill>
                  <a:srgbClr val="FF6600"/>
                </a:solidFill>
              </a:rPr>
              <a:t>(сильна)</a:t>
            </a:r>
            <a:endParaRPr lang="uk-UA" sz="3600" b="1" dirty="0"/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5687673" y="1114380"/>
            <a:ext cx="1086230" cy="507371"/>
          </a:xfrm>
          <a:prstGeom prst="striped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185828" y="1364285"/>
            <a:ext cx="4573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FF6600"/>
                </a:solidFill>
              </a:rPr>
              <a:t>Елементарні дискретні частинки:</a:t>
            </a:r>
          </a:p>
          <a:p>
            <a:pPr algn="ctr"/>
            <a:r>
              <a:rPr lang="uk-UA" sz="2200" b="1" dirty="0" smtClean="0">
                <a:solidFill>
                  <a:srgbClr val="002060"/>
                </a:solidFill>
              </a:rPr>
              <a:t>кварки, </a:t>
            </a:r>
            <a:r>
              <a:rPr lang="uk-UA" sz="2200" b="1" dirty="0" err="1" smtClean="0">
                <a:solidFill>
                  <a:srgbClr val="002060"/>
                </a:solidFill>
              </a:rPr>
              <a:t>піони</a:t>
            </a:r>
            <a:r>
              <a:rPr lang="uk-UA" sz="2200" b="1" dirty="0" smtClean="0">
                <a:solidFill>
                  <a:srgbClr val="002060"/>
                </a:solidFill>
              </a:rPr>
              <a:t>, </a:t>
            </a:r>
            <a:r>
              <a:rPr lang="uk-UA" sz="2200" b="1" dirty="0" err="1" smtClean="0">
                <a:solidFill>
                  <a:srgbClr val="002060"/>
                </a:solidFill>
              </a:rPr>
              <a:t>глюони</a:t>
            </a:r>
            <a:endParaRPr lang="uk-UA" sz="200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43" y="2189689"/>
            <a:ext cx="2374381" cy="266722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700" y="5027633"/>
            <a:ext cx="51204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002060"/>
                </a:solidFill>
              </a:rPr>
              <a:t>Моделі обміну</a:t>
            </a:r>
            <a:r>
              <a:rPr lang="uk-UA" sz="2200" b="1" dirty="0">
                <a:solidFill>
                  <a:srgbClr val="002060"/>
                </a:solidFill>
              </a:rPr>
              <a:t> </a:t>
            </a:r>
            <a:r>
              <a:rPr lang="uk-UA" sz="2200" b="1" dirty="0" smtClean="0">
                <a:solidFill>
                  <a:srgbClr val="002060"/>
                </a:solidFill>
              </a:rPr>
              <a:t>віртуальними</a:t>
            </a:r>
            <a:r>
              <a:rPr lang="uk-UA" sz="2200" b="1" dirty="0">
                <a:solidFill>
                  <a:srgbClr val="002060"/>
                </a:solidFill>
              </a:rPr>
              <a:t> </a:t>
            </a:r>
            <a:r>
              <a:rPr lang="uk-UA" sz="2200" b="1" dirty="0" err="1">
                <a:solidFill>
                  <a:srgbClr val="002060"/>
                </a:solidFill>
              </a:rPr>
              <a:t>глюонами</a:t>
            </a:r>
            <a:r>
              <a:rPr lang="uk-UA" sz="2200" b="1" dirty="0">
                <a:solidFill>
                  <a:srgbClr val="002060"/>
                </a:solidFill>
              </a:rPr>
              <a:t> між кварками в складі нуклонів </a:t>
            </a:r>
            <a:r>
              <a:rPr lang="uk-UA" sz="2200" b="1" dirty="0" smtClean="0">
                <a:solidFill>
                  <a:srgbClr val="002060"/>
                </a:solidFill>
              </a:rPr>
              <a:t>і обміну віртуальними</a:t>
            </a:r>
          </a:p>
          <a:p>
            <a:pPr algn="ctr"/>
            <a:r>
              <a:rPr lang="uk-UA" sz="2200" b="1" dirty="0" smtClean="0">
                <a:solidFill>
                  <a:srgbClr val="002060"/>
                </a:solidFill>
              </a:rPr>
              <a:t> </a:t>
            </a:r>
            <a:r>
              <a:rPr lang="uk-UA" sz="2200" b="1" dirty="0" err="1" smtClean="0">
                <a:solidFill>
                  <a:srgbClr val="002060"/>
                </a:solidFill>
              </a:rPr>
              <a:t>піонами</a:t>
            </a:r>
            <a:r>
              <a:rPr lang="uk-UA" sz="2200" b="1" dirty="0" smtClean="0">
                <a:solidFill>
                  <a:srgbClr val="002060"/>
                </a:solidFill>
              </a:rPr>
              <a:t> між </a:t>
            </a:r>
            <a:r>
              <a:rPr lang="uk-UA" sz="2200" b="1" dirty="0">
                <a:solidFill>
                  <a:srgbClr val="002060"/>
                </a:solidFill>
              </a:rPr>
              <a:t>нейтроном і протоном.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8227386" y="2257793"/>
                <a:ext cx="2965937" cy="765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2200" b="1" dirty="0" smtClean="0">
                    <a:solidFill>
                      <a:srgbClr val="FF6600"/>
                    </a:solidFill>
                  </a:rPr>
                  <a:t>Радіус дії: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uk-UA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uk-UA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uk-UA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sup>
                    </m:sSup>
                  </m:oMath>
                </a14:m>
                <a:r>
                  <a:rPr lang="uk-UA" sz="2000" b="1" dirty="0" smtClean="0">
                    <a:solidFill>
                      <a:srgbClr val="002060"/>
                    </a:solidFill>
                  </a:rPr>
                  <a:t>м</a:t>
                </a:r>
                <a:endParaRPr lang="uk-UA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386" y="2257793"/>
                <a:ext cx="2965937" cy="765018"/>
              </a:xfrm>
              <a:prstGeom prst="rect">
                <a:avLst/>
              </a:prstGeom>
              <a:blipFill>
                <a:blip r:embed="rId5"/>
                <a:stretch>
                  <a:fillRect t="-4762" b="-1111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9211537" y="3248735"/>
            <a:ext cx="505511" cy="50332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/>
          <p:cNvSpPr/>
          <p:nvPr/>
        </p:nvSpPr>
        <p:spPr>
          <a:xfrm>
            <a:off x="9356803" y="3901545"/>
            <a:ext cx="505511" cy="50332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/>
          <p:cNvSpPr/>
          <p:nvPr/>
        </p:nvSpPr>
        <p:spPr>
          <a:xfrm>
            <a:off x="9116330" y="3586910"/>
            <a:ext cx="505511" cy="50332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93950">
                <a:srgbClr val="638CCE"/>
              </a:gs>
              <a:gs pos="50000">
                <a:srgbClr val="DF1F56"/>
              </a:gs>
              <a:gs pos="100000">
                <a:srgbClr val="EF4156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вал 18"/>
          <p:cNvSpPr/>
          <p:nvPr/>
        </p:nvSpPr>
        <p:spPr>
          <a:xfrm>
            <a:off x="9623859" y="3126956"/>
            <a:ext cx="505511" cy="50332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93950">
                <a:srgbClr val="638CCE"/>
              </a:gs>
              <a:gs pos="50000">
                <a:srgbClr val="DF1F56"/>
              </a:gs>
              <a:gs pos="100000">
                <a:srgbClr val="EF4156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вал 16"/>
          <p:cNvSpPr/>
          <p:nvPr/>
        </p:nvSpPr>
        <p:spPr>
          <a:xfrm>
            <a:off x="9890466" y="3511708"/>
            <a:ext cx="505511" cy="50332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/>
          <p:cNvSpPr/>
          <p:nvPr/>
        </p:nvSpPr>
        <p:spPr>
          <a:xfrm>
            <a:off x="9541377" y="3528102"/>
            <a:ext cx="505511" cy="50332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/>
          <p:cNvSpPr/>
          <p:nvPr/>
        </p:nvSpPr>
        <p:spPr>
          <a:xfrm>
            <a:off x="9759965" y="3838574"/>
            <a:ext cx="505511" cy="50332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93950">
                <a:srgbClr val="638CCE"/>
              </a:gs>
              <a:gs pos="50000">
                <a:srgbClr val="DF1F56"/>
              </a:gs>
              <a:gs pos="100000">
                <a:srgbClr val="EF4156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9070232" y="2838185"/>
            <a:ext cx="17083" cy="1010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0365806" y="2802657"/>
            <a:ext cx="17083" cy="1010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9070232" y="2960112"/>
            <a:ext cx="129557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8023968" y="702427"/>
            <a:ext cx="33435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FF6600"/>
                </a:solidFill>
              </a:rPr>
              <a:t>Частинки, що беруть участь у взаємодії: важкі частинки – </a:t>
            </a:r>
            <a:r>
              <a:rPr lang="uk-UA" sz="2200" b="1" dirty="0" smtClean="0">
                <a:solidFill>
                  <a:srgbClr val="D10DA7"/>
                </a:solidFill>
              </a:rPr>
              <a:t>нуклони </a:t>
            </a:r>
            <a:r>
              <a:rPr lang="en-US" sz="2200" b="1" dirty="0" smtClean="0">
                <a:solidFill>
                  <a:srgbClr val="D10DA7"/>
                </a:solidFill>
              </a:rPr>
              <a:t>(</a:t>
            </a:r>
            <a:r>
              <a:rPr lang="uk-UA" sz="2200" b="1" dirty="0" smtClean="0">
                <a:solidFill>
                  <a:srgbClr val="D10DA7"/>
                </a:solidFill>
              </a:rPr>
              <a:t>протони, нейтрони)</a:t>
            </a:r>
            <a:endParaRPr lang="uk-UA" sz="2000" b="1" dirty="0">
              <a:solidFill>
                <a:srgbClr val="D10DA7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891590" y="3854028"/>
            <a:ext cx="3461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p</a:t>
            </a:r>
            <a:endParaRPr lang="uk-UA" sz="20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80815" y="3599144"/>
            <a:ext cx="3461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p</a:t>
            </a:r>
            <a:endParaRPr lang="uk-UA" sz="20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695727" y="3092413"/>
            <a:ext cx="3461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p</a:t>
            </a:r>
            <a:endParaRPr lang="uk-UA" sz="20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9636233" y="3538159"/>
            <a:ext cx="3461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n</a:t>
            </a:r>
            <a:endParaRPr lang="uk-UA" sz="20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9420785" y="3938678"/>
            <a:ext cx="3461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n</a:t>
            </a:r>
            <a:endParaRPr lang="uk-UA" sz="20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0015863" y="3523569"/>
            <a:ext cx="3461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n</a:t>
            </a:r>
            <a:endParaRPr lang="uk-UA" sz="20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9300169" y="3260286"/>
            <a:ext cx="3461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n</a:t>
            </a:r>
            <a:endParaRPr lang="uk-UA" sz="20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370256" y="5027633"/>
            <a:ext cx="4101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Прояв сили – </a:t>
            </a:r>
            <a:r>
              <a:rPr lang="uk-UA" sz="2800" b="1" dirty="0" smtClean="0">
                <a:solidFill>
                  <a:srgbClr val="D10DA7"/>
                </a:solidFill>
              </a:rPr>
              <a:t>стійкість атомних </a:t>
            </a:r>
            <a:r>
              <a:rPr lang="uk-UA" sz="2800" b="1" dirty="0" err="1" smtClean="0">
                <a:solidFill>
                  <a:srgbClr val="D10DA7"/>
                </a:solidFill>
              </a:rPr>
              <a:t>ядер</a:t>
            </a:r>
            <a:endParaRPr lang="uk-UA" sz="2800" b="1" dirty="0">
              <a:solidFill>
                <a:srgbClr val="D10D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3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9" grpId="0"/>
      <p:bldP spid="10" grpId="0" animBg="1"/>
      <p:bldP spid="11" grpId="0"/>
      <p:bldP spid="13" grpId="0"/>
      <p:bldP spid="14" grpId="0"/>
      <p:bldP spid="15" grpId="0" animBg="1"/>
      <p:bldP spid="16" grpId="0" animBg="1"/>
      <p:bldP spid="18" grpId="0" animBg="1"/>
      <p:bldP spid="19" grpId="0" animBg="1"/>
      <p:bldP spid="17" grpId="0" animBg="1"/>
      <p:bldP spid="21" grpId="0" animBg="1"/>
      <p:bldP spid="22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08624" y="0"/>
            <a:ext cx="4936839" cy="1145623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solidFill>
                  <a:srgbClr val="7030A0"/>
                </a:solidFill>
                <a:latin typeface="+mn-lt"/>
              </a:rPr>
              <a:t>Види взаємодій у природі</a:t>
            </a:r>
            <a:endParaRPr lang="uk-UA" sz="2800" b="1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08070" y="1866299"/>
            <a:ext cx="3845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6600"/>
                </a:solidFill>
              </a:rPr>
              <a:t>Електромагнітна</a:t>
            </a:r>
            <a:endParaRPr lang="uk-UA" sz="3600" b="1" dirty="0"/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5687673" y="1114380"/>
            <a:ext cx="1086230" cy="507371"/>
          </a:xfrm>
          <a:prstGeom prst="striped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185827" y="986903"/>
            <a:ext cx="4573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FF6600"/>
                </a:solidFill>
              </a:rPr>
              <a:t>Елементарна дискретна частинка:</a:t>
            </a:r>
          </a:p>
          <a:p>
            <a:pPr algn="ctr"/>
            <a:r>
              <a:rPr lang="uk-UA" sz="2200" b="1" dirty="0" smtClean="0">
                <a:solidFill>
                  <a:srgbClr val="002060"/>
                </a:solidFill>
              </a:rPr>
              <a:t>фотон </a:t>
            </a:r>
            <a:endParaRPr lang="uk-UA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8281848" y="350835"/>
                <a:ext cx="2965937" cy="765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2200" b="1" dirty="0" smtClean="0">
                    <a:solidFill>
                      <a:srgbClr val="FF6600"/>
                    </a:solidFill>
                  </a:rPr>
                  <a:t>Радіус дії: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uk-UA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848" y="350835"/>
                <a:ext cx="2965937" cy="765018"/>
              </a:xfrm>
              <a:prstGeom prst="rect">
                <a:avLst/>
              </a:prstGeom>
              <a:blipFill>
                <a:blip r:embed="rId4"/>
                <a:stretch>
                  <a:fillRect t="-56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8216570" y="1196315"/>
            <a:ext cx="33435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FF6600"/>
                </a:solidFill>
              </a:rPr>
              <a:t>Частинки, що беруть участь у взаємодії: </a:t>
            </a:r>
            <a:r>
              <a:rPr lang="uk-UA" sz="2200" b="1" dirty="0" smtClean="0">
                <a:solidFill>
                  <a:srgbClr val="D10DA7"/>
                </a:solidFill>
              </a:rPr>
              <a:t>заряджені частинки та фотони</a:t>
            </a:r>
            <a:endParaRPr lang="uk-UA" sz="2000" b="1" dirty="0">
              <a:solidFill>
                <a:srgbClr val="D10DA7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216570" y="2723327"/>
            <a:ext cx="33326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002060"/>
                </a:solidFill>
              </a:rPr>
              <a:t>Прояв сили – </a:t>
            </a:r>
            <a:r>
              <a:rPr lang="uk-UA" sz="2200" b="1" dirty="0" smtClean="0">
                <a:solidFill>
                  <a:srgbClr val="D10DA7"/>
                </a:solidFill>
              </a:rPr>
              <a:t>стійкість атомів, молекул, макроскопічних тіл.</a:t>
            </a:r>
            <a:endParaRPr lang="uk-UA" sz="2200" b="1" dirty="0">
              <a:solidFill>
                <a:srgbClr val="D10DA7"/>
              </a:solidFill>
            </a:endParaRPr>
          </a:p>
        </p:txBody>
      </p:sp>
      <p:sp>
        <p:nvSpPr>
          <p:cNvPr id="39" name="Штриховая стрелка вправо 38"/>
          <p:cNvSpPr/>
          <p:nvPr/>
        </p:nvSpPr>
        <p:spPr>
          <a:xfrm rot="5400000">
            <a:off x="2141267" y="1934623"/>
            <a:ext cx="662343" cy="305785"/>
          </a:xfrm>
          <a:prstGeom prst="striped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Прямоугольник 39"/>
          <p:cNvSpPr/>
          <p:nvPr/>
        </p:nvSpPr>
        <p:spPr>
          <a:xfrm>
            <a:off x="185827" y="2418687"/>
            <a:ext cx="435871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 err="1" smtClean="0">
                <a:solidFill>
                  <a:srgbClr val="002060"/>
                </a:solidFill>
              </a:rPr>
              <a:t>Безмасова</a:t>
            </a:r>
            <a:r>
              <a:rPr lang="uk-UA" sz="2200" b="1" dirty="0" smtClean="0">
                <a:solidFill>
                  <a:srgbClr val="002060"/>
                </a:solidFill>
              </a:rPr>
              <a:t> частинка.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002060"/>
                </a:solidFill>
              </a:rPr>
              <a:t>Існує тільки у вакуумі.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002060"/>
                </a:solidFill>
              </a:rPr>
              <a:t>Рухається зі швидкістю світла.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002060"/>
                </a:solidFill>
              </a:rPr>
              <a:t>Електричний заряд дорівнює нулю.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7" y="3949066"/>
            <a:ext cx="3119581" cy="27184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895" y="3949066"/>
            <a:ext cx="3270193" cy="26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/>
      <p:bldP spid="14" grpId="0"/>
      <p:bldP spid="30" grpId="0"/>
      <p:bldP spid="38" grpId="0"/>
      <p:bldP spid="39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08624" y="0"/>
            <a:ext cx="4936839" cy="1145623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solidFill>
                  <a:srgbClr val="7030A0"/>
                </a:solidFill>
                <a:latin typeface="+mn-lt"/>
              </a:rPr>
              <a:t>Види взаємодій у природі</a:t>
            </a:r>
            <a:endParaRPr lang="uk-UA" sz="2800" b="1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08070" y="1866299"/>
            <a:ext cx="3845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6600"/>
                </a:solidFill>
              </a:rPr>
              <a:t>Слабка</a:t>
            </a:r>
            <a:endParaRPr lang="uk-UA" sz="3600" b="1" dirty="0"/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5687673" y="1114380"/>
            <a:ext cx="1086230" cy="507371"/>
          </a:xfrm>
          <a:prstGeom prst="striped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234975" y="1449474"/>
            <a:ext cx="45935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FF6600"/>
                </a:solidFill>
              </a:rPr>
              <a:t>Елементарна частинка:</a:t>
            </a:r>
          </a:p>
          <a:p>
            <a:pPr algn="ctr"/>
            <a:r>
              <a:rPr lang="uk-UA" sz="2200" b="1" dirty="0" err="1" smtClean="0">
                <a:solidFill>
                  <a:srgbClr val="002060"/>
                </a:solidFill>
              </a:rPr>
              <a:t>бозон</a:t>
            </a:r>
            <a:r>
              <a:rPr lang="uk-UA" sz="2200" b="1" dirty="0" smtClean="0">
                <a:solidFill>
                  <a:srgbClr val="002060"/>
                </a:solidFill>
              </a:rPr>
              <a:t> </a:t>
            </a:r>
            <a:endParaRPr lang="uk-UA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97818" y="5646242"/>
                <a:ext cx="818250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200" b="1" dirty="0" smtClean="0">
                    <a:solidFill>
                      <a:srgbClr val="002060"/>
                    </a:solidFill>
                  </a:rPr>
                  <a:t>β</a:t>
                </a:r>
                <a:r>
                  <a:rPr lang="uk-UA" sz="2200" b="1" dirty="0" smtClean="0">
                    <a:solidFill>
                      <a:srgbClr val="002060"/>
                    </a:solidFill>
                  </a:rPr>
                  <a:t> –розпад нейтрона на протон, електрон та електронне антинейтрино через проміжний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2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uk-UA" sz="2200" b="1" dirty="0" smtClean="0">
                    <a:solidFill>
                      <a:srgbClr val="002060"/>
                    </a:solidFill>
                  </a:rPr>
                  <a:t>бозон</a:t>
                </a:r>
                <a:endParaRPr lang="uk-UA" sz="2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18" y="5646242"/>
                <a:ext cx="8182506" cy="769441"/>
              </a:xfrm>
              <a:prstGeom prst="rect">
                <a:avLst/>
              </a:prstGeom>
              <a:blipFill>
                <a:blip r:embed="rId3"/>
                <a:stretch>
                  <a:fillRect t="-5556" b="-1587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8138880" y="1903911"/>
            <a:ext cx="34492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FF6600"/>
                </a:solidFill>
              </a:rPr>
              <a:t>Частинки, що беруть участь у взаємодії: </a:t>
            </a:r>
            <a:r>
              <a:rPr lang="uk-UA" sz="2200" b="1" dirty="0" smtClean="0">
                <a:solidFill>
                  <a:srgbClr val="7030A0"/>
                </a:solidFill>
              </a:rPr>
              <a:t>кварки, лептони, </a:t>
            </a:r>
            <a:r>
              <a:rPr lang="uk-UA" sz="2200" b="1" dirty="0" err="1" smtClean="0">
                <a:solidFill>
                  <a:srgbClr val="7030A0"/>
                </a:solidFill>
              </a:rPr>
              <a:t>нейтрино</a:t>
            </a:r>
            <a:r>
              <a:rPr lang="uk-UA" sz="2200" b="1" dirty="0" smtClean="0">
                <a:solidFill>
                  <a:srgbClr val="7030A0"/>
                </a:solidFill>
              </a:rPr>
              <a:t>, окрім фотонів.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153505" y="4034966"/>
            <a:ext cx="37436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002060"/>
                </a:solidFill>
              </a:rPr>
              <a:t>Прояв сили – </a:t>
            </a:r>
            <a:r>
              <a:rPr lang="uk-UA" sz="2200" b="1" dirty="0" smtClean="0">
                <a:solidFill>
                  <a:srgbClr val="D10DA7"/>
                </a:solidFill>
              </a:rPr>
              <a:t>нестабільність елементарних частинок, </a:t>
            </a:r>
            <a:r>
              <a:rPr lang="el-GR" sz="2200" b="1" dirty="0" smtClean="0">
                <a:solidFill>
                  <a:srgbClr val="D10DA7"/>
                </a:solidFill>
              </a:rPr>
              <a:t>β</a:t>
            </a:r>
            <a:r>
              <a:rPr lang="uk-UA" sz="2200" b="1" dirty="0" smtClean="0">
                <a:solidFill>
                  <a:srgbClr val="D10DA7"/>
                </a:solidFill>
              </a:rPr>
              <a:t> – розпад, радіоактивність.</a:t>
            </a:r>
            <a:endParaRPr lang="uk-UA" sz="2200" b="1" dirty="0">
              <a:solidFill>
                <a:srgbClr val="D10DA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8242989" y="790789"/>
                <a:ext cx="2965937" cy="765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2200" b="1" dirty="0" smtClean="0">
                    <a:solidFill>
                      <a:srgbClr val="FF6600"/>
                    </a:solidFill>
                  </a:rPr>
                  <a:t>Радіус дії: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uk-UA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uk-UA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uk-UA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sup>
                    </m:sSup>
                  </m:oMath>
                </a14:m>
                <a:r>
                  <a:rPr lang="uk-UA" sz="2000" b="1" dirty="0" smtClean="0">
                    <a:solidFill>
                      <a:srgbClr val="002060"/>
                    </a:solidFill>
                  </a:rPr>
                  <a:t>м</a:t>
                </a:r>
                <a:endParaRPr lang="uk-UA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989" y="790789"/>
                <a:ext cx="2965937" cy="765018"/>
              </a:xfrm>
              <a:prstGeom prst="rect">
                <a:avLst/>
              </a:prstGeom>
              <a:blipFill>
                <a:blip r:embed="rId4"/>
                <a:stretch>
                  <a:fillRect t="-5600" b="-12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13" y="2376910"/>
            <a:ext cx="3019116" cy="3019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5" y="2376910"/>
            <a:ext cx="3633626" cy="247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7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/>
      <p:bldP spid="13" grpId="0"/>
      <p:bldP spid="30" grpId="0"/>
      <p:bldP spid="38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588</Words>
  <Application>Microsoft Office PowerPoint</Application>
  <PresentationFormat>Широкий екран</PresentationFormat>
  <Paragraphs>118</Paragraphs>
  <Slides>12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Тема Office</vt:lpstr>
      <vt:lpstr>Фундаментальний характер законів збереження в природі. Прояви законів збереження в теплових, електромагнітних, ядерних явищах</vt:lpstr>
      <vt:lpstr>Презентація PowerPoint</vt:lpstr>
      <vt:lpstr>Презентація PowerPoint</vt:lpstr>
      <vt:lpstr>Фізика зосереджена на описі матеріального світу</vt:lpstr>
      <vt:lpstr>Фундаментальні взаємодії у природі</vt:lpstr>
      <vt:lpstr>Фундаментальні частинки, що забезпечують сильну, електромагнітну та слабку взаємодії</vt:lpstr>
      <vt:lpstr>Види взаємодій у природі</vt:lpstr>
      <vt:lpstr>Види взаємодій у природі</vt:lpstr>
      <vt:lpstr>Види взаємодій у природі</vt:lpstr>
      <vt:lpstr>Види взаємодій у природі</vt:lpstr>
      <vt:lpstr>ЦЕРН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Електричний струм в розчинах і розплавах електролітів</dc:title>
  <dc:subject>7 клас. Підготовка до контрольної роботи</dc:subject>
  <dc:creator>Сергійчук Вікторія Валеріївна</dc:creator>
  <cp:keywords>фізика</cp:keywords>
  <cp:lastModifiedBy>RePack by Diakov</cp:lastModifiedBy>
  <cp:revision>189</cp:revision>
  <dcterms:created xsi:type="dcterms:W3CDTF">2020-03-22T15:47:46Z</dcterms:created>
  <dcterms:modified xsi:type="dcterms:W3CDTF">2022-04-30T14:14:47Z</dcterms:modified>
</cp:coreProperties>
</file>