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77" r:id="rId3"/>
    <p:sldId id="256" r:id="rId4"/>
    <p:sldId id="268" r:id="rId5"/>
    <p:sldId id="269" r:id="rId6"/>
    <p:sldId id="260" r:id="rId7"/>
    <p:sldId id="270" r:id="rId8"/>
    <p:sldId id="261" r:id="rId9"/>
    <p:sldId id="263" r:id="rId10"/>
    <p:sldId id="267" r:id="rId11"/>
    <p:sldId id="266" r:id="rId12"/>
    <p:sldId id="265" r:id="rId13"/>
    <p:sldId id="262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78" d="100"/>
          <a:sy n="78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A715-2B88-4C8E-95DB-6809898C4344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73B8-607F-43A6-89D3-62763DB71839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B37-AD09-40C3-BE88-C05850B4F95A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1591-E083-4008-ABDA-05E46065F773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B5B-87C7-4309-BF5D-F4DA80F0B893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CA72-93B5-42CA-BFEF-F75AB4DC7676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E6-5B52-4FFF-8709-AFB9969FDC85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82D7A-4C29-436A-A05D-4C60D2AE2037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D4A1-7944-4C1B-9E52-537E4F065A03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C0C409-32E1-43D6-A43D-30B821399E6A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5D90-4FD1-48D1-87CE-5FD3FAFD69DE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79545A-696E-4582-AFAF-DF5483D3F3E4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474" y="1124744"/>
            <a:ext cx="7467600" cy="24723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Електродвигуни.</a:t>
            </a:r>
            <a:br>
              <a:rPr lang="uk-UA" dirty="0" smtClean="0"/>
            </a:br>
            <a:r>
              <a:rPr lang="uk-UA" dirty="0" smtClean="0"/>
              <a:t>Електровимірювальні прилади.</a:t>
            </a:r>
            <a:br>
              <a:rPr lang="uk-UA" dirty="0" smtClean="0"/>
            </a:br>
            <a:r>
              <a:rPr lang="uk-UA" dirty="0" smtClean="0"/>
              <a:t>Гучномовець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Фізика 9 клас 29.09.2021 р.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idx="1"/>
          </p:nvPr>
        </p:nvSpPr>
        <p:spPr>
          <a:xfrm>
            <a:off x="467544" y="0"/>
            <a:ext cx="7529264" cy="593752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30664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FF00"/>
                </a:solidFill>
              </a:rPr>
              <a:t>Найвищий</a:t>
            </a:r>
            <a:r>
              <a:rPr lang="ru-RU" sz="4000" dirty="0">
                <a:solidFill>
                  <a:srgbClr val="FFFF00"/>
                </a:solidFill>
              </a:rPr>
              <a:t> ККД = 98%!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805264"/>
            <a:ext cx="7467600" cy="4525963"/>
          </a:xfrm>
        </p:spPr>
        <p:txBody>
          <a:bodyPr>
            <a:normAutofit/>
          </a:bodyPr>
          <a:lstStyle/>
          <a:p>
            <a:r>
              <a:rPr lang="ru-RU" sz="1800" dirty="0" err="1"/>
              <a:t>Циліндрична</a:t>
            </a:r>
            <a:r>
              <a:rPr lang="ru-RU" sz="1800" dirty="0"/>
              <a:t> </a:t>
            </a:r>
            <a:r>
              <a:rPr lang="ru-RU" sz="1800" dirty="0" err="1"/>
              <a:t>зубчата</a:t>
            </a:r>
            <a:r>
              <a:rPr lang="ru-RU" sz="1800" dirty="0"/>
              <a:t> передача </a:t>
            </a:r>
            <a:r>
              <a:rPr lang="ru-RU" sz="1800" dirty="0" err="1"/>
              <a:t>володіє</a:t>
            </a:r>
            <a:r>
              <a:rPr lang="ru-RU" sz="1800" dirty="0"/>
              <a:t> </a:t>
            </a:r>
            <a:r>
              <a:rPr lang="ru-RU" sz="1800" dirty="0" err="1"/>
              <a:t>найвищим</a:t>
            </a:r>
            <a:r>
              <a:rPr lang="ru-RU" sz="1800" dirty="0"/>
              <a:t> ККД - </a:t>
            </a:r>
            <a:r>
              <a:rPr lang="ru-RU" sz="1800" dirty="0" err="1"/>
              <a:t>близько</a:t>
            </a:r>
            <a:r>
              <a:rPr lang="ru-RU" sz="1800" dirty="0"/>
              <a:t> 98%, </a:t>
            </a:r>
            <a:r>
              <a:rPr lang="ru-RU" sz="1800" dirty="0" err="1"/>
              <a:t>який</a:t>
            </a:r>
            <a:r>
              <a:rPr lang="ru-RU" sz="1800" dirty="0"/>
              <a:t> не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передавального</a:t>
            </a:r>
            <a:r>
              <a:rPr lang="ru-RU" sz="1800" dirty="0"/>
              <a:t> </a:t>
            </a:r>
            <a:r>
              <a:rPr lang="ru-RU" sz="1800" dirty="0" err="1"/>
              <a:t>відношення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696705" cy="1349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8748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49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немає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шкідливих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викидів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/>
              <a:t> </a:t>
            </a:r>
            <a:r>
              <a:rPr lang="ru-RU" sz="2800" dirty="0"/>
              <a:t>(у великих </a:t>
            </a:r>
            <a:r>
              <a:rPr lang="ru-RU" sz="2800" dirty="0" err="1"/>
              <a:t>містах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: </a:t>
            </a:r>
            <a:r>
              <a:rPr lang="ru-RU" sz="2800" dirty="0" err="1"/>
              <a:t>тролейбуси</a:t>
            </a:r>
            <a:r>
              <a:rPr lang="ru-RU" sz="2800" dirty="0"/>
              <a:t>, </a:t>
            </a:r>
            <a:r>
              <a:rPr lang="ru-RU" sz="2800" dirty="0" err="1"/>
              <a:t>трамваї</a:t>
            </a:r>
            <a:r>
              <a:rPr lang="ru-RU" sz="2800" dirty="0"/>
              <a:t>, метро)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2713"/>
            <a:ext cx="3059832" cy="5530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439269" cy="5517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01" y="1340768"/>
            <a:ext cx="264913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працюють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без </a:t>
            </a:r>
            <a:r>
              <a:rPr lang="ru-RU" dirty="0" err="1" smtClean="0">
                <a:solidFill>
                  <a:srgbClr val="FFFF00"/>
                </a:solidFill>
              </a:rPr>
              <a:t>кисню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    (</a:t>
            </a:r>
            <a:r>
              <a:rPr lang="ru-RU" dirty="0"/>
              <a:t>на </a:t>
            </a:r>
            <a:r>
              <a:rPr lang="ru-RU" dirty="0" err="1"/>
              <a:t>місяці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водою)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" y="1830558"/>
            <a:ext cx="4541146" cy="5013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572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4051"/>
            <a:ext cx="8229600" cy="4525962"/>
          </a:xfrm>
        </p:spPr>
        <p:txBody>
          <a:bodyPr>
            <a:normAutofit/>
          </a:bodyPr>
          <a:lstStyle/>
          <a:p>
            <a:r>
              <a:rPr lang="ru-RU" altLang="ru-RU" sz="1600" b="1" i="1" dirty="0" smtClean="0"/>
              <a:t>1.Якір-рухома  </a:t>
            </a:r>
            <a:r>
              <a:rPr lang="ru-RU" altLang="ru-RU" sz="1600" b="1" i="1" dirty="0" err="1" smtClean="0"/>
              <a:t>частина</a:t>
            </a:r>
            <a:r>
              <a:rPr lang="ru-RU" altLang="ru-RU" sz="1600" b="1" i="1" dirty="0" smtClean="0"/>
              <a:t>- </a:t>
            </a:r>
            <a:r>
              <a:rPr lang="ru-RU" altLang="ru-RU" sz="1600" b="1" i="1" dirty="0" err="1" smtClean="0"/>
              <a:t>котушка</a:t>
            </a:r>
            <a:r>
              <a:rPr lang="ru-RU" altLang="ru-RU" sz="1600" b="1" i="1" dirty="0" smtClean="0"/>
              <a:t> </a:t>
            </a:r>
            <a:r>
              <a:rPr lang="ru-RU" altLang="ru-RU" sz="1600" b="1" i="1" dirty="0"/>
              <a:t>з дротом на </a:t>
            </a:r>
            <a:r>
              <a:rPr lang="ru-RU" altLang="ru-RU" sz="1600" b="1" i="1" dirty="0" err="1"/>
              <a:t>підшипниках</a:t>
            </a:r>
            <a:r>
              <a:rPr lang="ru-RU" altLang="ru-RU" sz="1600" b="1" i="1" dirty="0"/>
              <a:t> </a:t>
            </a:r>
          </a:p>
          <a:p>
            <a:r>
              <a:rPr lang="ru-RU" altLang="ru-RU" sz="1600" b="1" i="1" dirty="0"/>
              <a:t>2.Статор - </a:t>
            </a:r>
            <a:r>
              <a:rPr lang="ru-RU" altLang="ru-RU" sz="1600" b="1" i="1" dirty="0" err="1"/>
              <a:t>нерухома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котушка</a:t>
            </a:r>
            <a:r>
              <a:rPr lang="ru-RU" altLang="ru-RU" sz="1600" b="1" i="1" dirty="0"/>
              <a:t> - </a:t>
            </a:r>
            <a:r>
              <a:rPr lang="ru-RU" altLang="ru-RU" sz="1600" b="1" i="1" dirty="0" err="1"/>
              <a:t>створює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магнітне</a:t>
            </a:r>
            <a:r>
              <a:rPr lang="ru-RU" altLang="ru-RU" sz="1600" b="1" i="1" dirty="0"/>
              <a:t> поле </a:t>
            </a:r>
          </a:p>
          <a:p>
            <a:r>
              <a:rPr lang="ru-RU" altLang="ru-RU" sz="1600" b="1" i="1" dirty="0" smtClean="0"/>
              <a:t>3.Щітки </a:t>
            </a:r>
            <a:endParaRPr lang="ru-RU" altLang="ru-RU" sz="1600" b="1" i="1" dirty="0"/>
          </a:p>
          <a:p>
            <a:r>
              <a:rPr lang="ru-RU" altLang="ru-RU" sz="1600" b="1" i="1" dirty="0" smtClean="0"/>
              <a:t>4.Контактні </a:t>
            </a:r>
            <a:r>
              <a:rPr lang="ru-RU" altLang="ru-RU" sz="1600" b="1" i="1" dirty="0" err="1"/>
              <a:t>кільця</a:t>
            </a:r>
            <a:r>
              <a:rPr lang="ru-RU" altLang="ru-RU" sz="1600" b="1" i="1" dirty="0"/>
              <a:t> </a:t>
            </a:r>
          </a:p>
          <a:p>
            <a:r>
              <a:rPr lang="ru-RU" altLang="ru-RU" sz="1600" b="1" i="1" dirty="0"/>
              <a:t>5.Вал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Основні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електродвигуна</a:t>
            </a:r>
            <a:r>
              <a:rPr lang="ru-RU" dirty="0">
                <a:solidFill>
                  <a:srgbClr val="FFFF00"/>
                </a:solidFill>
              </a:rPr>
              <a:t>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671">
            <a:off x="2472771" y="2770913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9698"/>
            <a:ext cx="2232246" cy="2081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284">
            <a:off x="5018024" y="5230232"/>
            <a:ext cx="1632607" cy="129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4525963"/>
          </a:xfrm>
        </p:spPr>
        <p:txBody>
          <a:bodyPr/>
          <a:lstStyle/>
          <a:p>
            <a:r>
              <a:rPr lang="uk-UA" dirty="0" smtClean="0"/>
              <a:t>Вивчити параграф 7</a:t>
            </a:r>
          </a:p>
          <a:p>
            <a:r>
              <a:rPr lang="uk-UA" dirty="0" smtClean="0"/>
              <a:t>Вправа 7 (1-3)</a:t>
            </a:r>
          </a:p>
          <a:p>
            <a:r>
              <a:rPr lang="uk-UA" dirty="0" smtClean="0"/>
              <a:t>Експериментальне завдання на сторінці 39</a:t>
            </a:r>
          </a:p>
          <a:p>
            <a:r>
              <a:rPr lang="uk-UA" dirty="0" smtClean="0"/>
              <a:t>Підготуйте голосове повідомлення про один із </a:t>
            </a:r>
            <a:r>
              <a:rPr lang="uk-UA" smtClean="0"/>
              <a:t>електровимірювальних приладів.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595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параграф 7</a:t>
            </a:r>
          </a:p>
          <a:p>
            <a:r>
              <a:rPr lang="uk-UA" dirty="0" smtClean="0"/>
              <a:t>Рисунок 7.7 (ст.38)виконайте схематично у зошиті</a:t>
            </a:r>
          </a:p>
          <a:p>
            <a:r>
              <a:rPr lang="uk-UA" dirty="0" smtClean="0"/>
              <a:t>Перегляньте презентацію, цікаву для вас інформацію запишіть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3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0"/>
            <a:ext cx="7488832" cy="1828800"/>
          </a:xfrm>
        </p:spPr>
        <p:txBody>
          <a:bodyPr/>
          <a:lstStyle/>
          <a:p>
            <a:r>
              <a:rPr lang="uk-UA" altLang="ru-RU" dirty="0" smtClean="0"/>
              <a:t>Електродвигун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04664"/>
            <a:ext cx="6480048" cy="1440160"/>
          </a:xfrm>
        </p:spPr>
        <p:txBody>
          <a:bodyPr/>
          <a:lstStyle/>
          <a:p>
            <a:pPr algn="ctr"/>
            <a:r>
              <a:rPr lang="vi-VN" altLang="ru-RU" dirty="0" smtClean="0">
                <a:solidFill>
                  <a:srgbClr val="FFFF00"/>
                </a:solidFill>
              </a:rPr>
              <a:t>Електродвигу́н</a:t>
            </a:r>
            <a:r>
              <a:rPr lang="uk-UA" altLang="ru-RU" dirty="0" smtClean="0">
                <a:solidFill>
                  <a:srgbClr val="FFFF00"/>
                </a:solidFill>
              </a:rPr>
              <a:t> </a:t>
            </a:r>
            <a:r>
              <a:rPr lang="en-US" altLang="ru-RU" dirty="0" smtClean="0">
                <a:solidFill>
                  <a:srgbClr val="FFFF00"/>
                </a:solidFill>
              </a:rPr>
              <a:t>— </a:t>
            </a:r>
            <a:r>
              <a:rPr lang="vi-VN" altLang="ru-RU" dirty="0">
                <a:solidFill>
                  <a:srgbClr val="FFFF00"/>
                </a:solidFill>
              </a:rPr>
              <a:t>електрична машина, двигун, що перетворює електричну енергію в механічну</a:t>
            </a:r>
            <a:endParaRPr lang="ru-RU" alt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043"/>
            <a:ext cx="4067944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024">
            <a:off x="4254112" y="2243208"/>
            <a:ext cx="4568056" cy="2423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136">
            <a:off x="564693" y="2154943"/>
            <a:ext cx="2700337" cy="2146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42" y="4995606"/>
            <a:ext cx="4295658" cy="186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79695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Електродвигуни</a:t>
            </a:r>
            <a:r>
              <a:rPr lang="ru-RU" sz="2800" dirty="0">
                <a:solidFill>
                  <a:srgbClr val="FFFF00"/>
                </a:solidFill>
              </a:rPr>
              <a:t> — </a:t>
            </a:r>
            <a:r>
              <a:rPr lang="ru-RU" sz="2800" dirty="0" err="1">
                <a:solidFill>
                  <a:srgbClr val="FFFF00"/>
                </a:solidFill>
              </a:rPr>
              <a:t>основний</a:t>
            </a:r>
            <a:r>
              <a:rPr lang="ru-RU" sz="2800" dirty="0">
                <a:solidFill>
                  <a:srgbClr val="FFFF00"/>
                </a:solidFill>
              </a:rPr>
              <a:t> вид </a:t>
            </a:r>
            <a:r>
              <a:rPr lang="ru-RU" sz="2800" dirty="0" err="1">
                <a:solidFill>
                  <a:srgbClr val="FFFF00"/>
                </a:solidFill>
              </a:rPr>
              <a:t>двигунів</a:t>
            </a:r>
            <a:r>
              <a:rPr lang="ru-RU" sz="2800" dirty="0">
                <a:solidFill>
                  <a:srgbClr val="FFFF00"/>
                </a:solidFill>
              </a:rPr>
              <a:t> у </a:t>
            </a:r>
            <a:r>
              <a:rPr lang="ru-RU" sz="2800" dirty="0" err="1">
                <a:solidFill>
                  <a:srgbClr val="FFFF00"/>
                </a:solidFill>
              </a:rPr>
              <a:t>промисловості</a:t>
            </a:r>
            <a:r>
              <a:rPr lang="ru-RU" sz="2800" dirty="0">
                <a:solidFill>
                  <a:srgbClr val="FFFF00"/>
                </a:solidFill>
              </a:rPr>
              <a:t>, на </a:t>
            </a:r>
            <a:r>
              <a:rPr lang="ru-RU" sz="2800" dirty="0" err="1">
                <a:solidFill>
                  <a:srgbClr val="FFFF00"/>
                </a:solidFill>
              </a:rPr>
              <a:t>транспорті</a:t>
            </a:r>
            <a:r>
              <a:rPr lang="ru-RU" sz="2800" dirty="0">
                <a:solidFill>
                  <a:srgbClr val="FFFF00"/>
                </a:solidFill>
              </a:rPr>
              <a:t> і в </a:t>
            </a:r>
            <a:r>
              <a:rPr lang="ru-RU" sz="2800" dirty="0" err="1">
                <a:solidFill>
                  <a:srgbClr val="FFFF00"/>
                </a:solidFill>
              </a:rPr>
              <a:t>побуті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272">
            <a:off x="268966" y="1685193"/>
            <a:ext cx="4086103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4355976" cy="292293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07" y="1670075"/>
            <a:ext cx="4525963" cy="27670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82" y="4556247"/>
            <a:ext cx="4641917" cy="2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/>
              <a:t>У 1821 р. М. Фарадей, </a:t>
            </a:r>
            <a:r>
              <a:rPr lang="ru-RU" sz="1800" dirty="0" err="1"/>
              <a:t>досліджуючи</a:t>
            </a:r>
            <a:r>
              <a:rPr lang="ru-RU" sz="1800" dirty="0"/>
              <a:t> </a:t>
            </a:r>
            <a:r>
              <a:rPr lang="ru-RU" sz="1800" dirty="0" err="1"/>
              <a:t>взаємодію</a:t>
            </a:r>
            <a:r>
              <a:rPr lang="ru-RU" sz="1800" dirty="0"/>
              <a:t> </a:t>
            </a:r>
            <a:r>
              <a:rPr lang="ru-RU" sz="1800" dirty="0" err="1"/>
              <a:t>провідників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струмом</a:t>
            </a:r>
            <a:r>
              <a:rPr lang="ru-RU" sz="1800" dirty="0"/>
              <a:t> і </a:t>
            </a:r>
            <a:r>
              <a:rPr lang="ru-RU" sz="1800" dirty="0" err="1"/>
              <a:t>магнітом</a:t>
            </a:r>
            <a:r>
              <a:rPr lang="ru-RU" sz="1800" dirty="0"/>
              <a:t>, показав,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електричний</a:t>
            </a:r>
            <a:r>
              <a:rPr lang="ru-RU" sz="1800" dirty="0"/>
              <a:t> струм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провідника</a:t>
            </a:r>
            <a:r>
              <a:rPr lang="ru-RU" sz="1800" dirty="0"/>
              <a:t> </a:t>
            </a:r>
            <a:r>
              <a:rPr lang="ru-RU" sz="1800" dirty="0" err="1"/>
              <a:t>навколо</a:t>
            </a:r>
            <a:r>
              <a:rPr lang="ru-RU" sz="1800" dirty="0"/>
              <a:t> </a:t>
            </a:r>
            <a:r>
              <a:rPr lang="ru-RU" sz="1800" dirty="0" err="1"/>
              <a:t>магніту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магніту</a:t>
            </a:r>
            <a:r>
              <a:rPr lang="ru-RU" sz="1800" dirty="0"/>
              <a:t> </a:t>
            </a:r>
            <a:r>
              <a:rPr lang="ru-RU" sz="1800" dirty="0" err="1"/>
              <a:t>навколо</a:t>
            </a:r>
            <a:r>
              <a:rPr lang="ru-RU" sz="1800" dirty="0"/>
              <a:t> </a:t>
            </a:r>
            <a:r>
              <a:rPr lang="ru-RU" sz="1800" dirty="0" err="1"/>
              <a:t>провідника</a:t>
            </a:r>
            <a:r>
              <a:rPr lang="ru-RU" sz="1800" dirty="0"/>
              <a:t>. </a:t>
            </a:r>
            <a:r>
              <a:rPr lang="ru-RU" sz="1800" dirty="0" err="1" smtClean="0"/>
              <a:t>Дослід</a:t>
            </a:r>
            <a:r>
              <a:rPr lang="ru-RU" sz="1800" dirty="0" smtClean="0"/>
              <a:t> </a:t>
            </a:r>
            <a:r>
              <a:rPr lang="ru-RU" sz="1800" dirty="0" smtClean="0"/>
              <a:t>Фарадея показав </a:t>
            </a:r>
            <a:r>
              <a:rPr lang="ru-RU" sz="1800" dirty="0" err="1"/>
              <a:t>принципову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побудови</a:t>
            </a:r>
            <a:r>
              <a:rPr lang="ru-RU" sz="1800" dirty="0"/>
              <a:t> </a:t>
            </a:r>
            <a:r>
              <a:rPr lang="ru-RU" sz="1800" dirty="0" err="1"/>
              <a:t>електричного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73" y="1556792"/>
            <a:ext cx="2209800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73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65401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28192"/>
            <a:ext cx="1828032" cy="22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rgbClr val="FFFF00"/>
                </a:solidFill>
              </a:rPr>
              <a:t>Борис Семенович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Моріц</a:t>
            </a:r>
            <a:r>
              <a:rPr lang="ru-RU" altLang="ru-RU" sz="2400" dirty="0"/>
              <a:t> Герман фон) </a:t>
            </a:r>
            <a:r>
              <a:rPr lang="ru-RU" altLang="ru-RU" sz="2400" dirty="0" err="1">
                <a:solidFill>
                  <a:srgbClr val="FFFF00"/>
                </a:solidFill>
              </a:rPr>
              <a:t>Якобі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нім</a:t>
            </a:r>
            <a:r>
              <a:rPr lang="ru-RU" altLang="ru-RU" sz="2400" dirty="0"/>
              <a:t>. </a:t>
            </a:r>
            <a:r>
              <a:rPr lang="en-US" altLang="ru-RU" sz="2400" dirty="0"/>
              <a:t>Moritz Hermann von Jacobi; </a:t>
            </a:r>
            <a:r>
              <a:rPr lang="ru-RU" altLang="ru-RU" sz="2400" dirty="0" err="1">
                <a:solidFill>
                  <a:srgbClr val="FFFF00"/>
                </a:solidFill>
              </a:rPr>
              <a:t>народився</a:t>
            </a:r>
            <a:r>
              <a:rPr lang="ru-RU" altLang="ru-RU" sz="2400" dirty="0">
                <a:solidFill>
                  <a:srgbClr val="FFFF00"/>
                </a:solidFill>
              </a:rPr>
              <a:t> 21 </a:t>
            </a:r>
            <a:r>
              <a:rPr lang="ru-RU" altLang="ru-RU" sz="2400" dirty="0" err="1">
                <a:solidFill>
                  <a:srgbClr val="FFFF00"/>
                </a:solidFill>
              </a:rPr>
              <a:t>вересня</a:t>
            </a:r>
            <a:r>
              <a:rPr lang="ru-RU" altLang="ru-RU" sz="2400" dirty="0">
                <a:solidFill>
                  <a:srgbClr val="FFFF00"/>
                </a:solidFill>
              </a:rPr>
              <a:t> 1801, Потсдам - ​​27 лютого </a:t>
            </a:r>
            <a:r>
              <a:rPr lang="ru-RU" altLang="ru-RU" sz="2400" dirty="0"/>
              <a:t>(11 </a:t>
            </a:r>
            <a:r>
              <a:rPr lang="ru-RU" altLang="ru-RU" sz="2400" dirty="0" err="1"/>
              <a:t>березня</a:t>
            </a:r>
            <a:r>
              <a:rPr lang="ru-RU" altLang="ru-RU" sz="2400" dirty="0"/>
              <a:t>) </a:t>
            </a:r>
            <a:r>
              <a:rPr lang="ru-RU" altLang="ru-RU" sz="2400" dirty="0">
                <a:solidFill>
                  <a:srgbClr val="FFFF00"/>
                </a:solidFill>
              </a:rPr>
              <a:t>1874</a:t>
            </a:r>
            <a:r>
              <a:rPr lang="ru-RU" altLang="ru-RU" sz="2400" dirty="0"/>
              <a:t>, </a:t>
            </a:r>
            <a:r>
              <a:rPr lang="ru-RU" altLang="ru-RU" sz="2400" dirty="0">
                <a:solidFill>
                  <a:srgbClr val="FFFF00"/>
                </a:solidFill>
              </a:rPr>
              <a:t>(</a:t>
            </a:r>
            <a:r>
              <a:rPr lang="ru-RU" altLang="ru-RU" sz="2400" dirty="0" smtClean="0">
                <a:solidFill>
                  <a:srgbClr val="FFFF00"/>
                </a:solidFill>
              </a:rPr>
              <a:t>Санкт-Петербург</a:t>
            </a:r>
            <a:r>
              <a:rPr lang="ru-RU" altLang="ru-RU" sz="2400" dirty="0">
                <a:solidFill>
                  <a:srgbClr val="FFFF00"/>
                </a:solidFill>
              </a:rPr>
              <a:t>) </a:t>
            </a:r>
            <a:r>
              <a:rPr lang="ru-RU" altLang="ru-RU" sz="2400" dirty="0"/>
              <a:t>- </a:t>
            </a:r>
            <a:r>
              <a:rPr lang="ru-RU" altLang="ru-RU" sz="2400" dirty="0" err="1"/>
              <a:t>німецький</a:t>
            </a:r>
            <a:r>
              <a:rPr lang="ru-RU" altLang="ru-RU" sz="2400" dirty="0"/>
              <a:t> і </a:t>
            </a:r>
            <a:r>
              <a:rPr lang="ru-RU" altLang="ru-RU" sz="2400" dirty="0" err="1">
                <a:solidFill>
                  <a:srgbClr val="FFFF00"/>
                </a:solidFill>
              </a:rPr>
              <a:t>російський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</a:rPr>
              <a:t>фізик</a:t>
            </a:r>
            <a:r>
              <a:rPr lang="ru-RU" altLang="ru-RU" sz="2400" dirty="0">
                <a:solidFill>
                  <a:srgbClr val="FFFF00"/>
                </a:solidFill>
              </a:rPr>
              <a:t>, </a:t>
            </a:r>
            <a:r>
              <a:rPr lang="ru-RU" altLang="ru-RU" sz="2400" dirty="0" err="1">
                <a:solidFill>
                  <a:srgbClr val="FFFF00"/>
                </a:solidFill>
              </a:rPr>
              <a:t>академік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</a:rPr>
              <a:t>Імператорської</a:t>
            </a:r>
            <a:r>
              <a:rPr lang="ru-RU" altLang="ru-RU" sz="2400" dirty="0">
                <a:solidFill>
                  <a:srgbClr val="FFFF00"/>
                </a:solidFill>
              </a:rPr>
              <a:t> Санкт-</a:t>
            </a:r>
            <a:r>
              <a:rPr lang="ru-RU" altLang="ru-RU" sz="2400" dirty="0" err="1">
                <a:solidFill>
                  <a:srgbClr val="FFFF00"/>
                </a:solidFill>
              </a:rPr>
              <a:t>Петербурзької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</a:rPr>
              <a:t>Академії</a:t>
            </a:r>
            <a:r>
              <a:rPr lang="ru-RU" altLang="ru-RU" sz="2400" dirty="0">
                <a:solidFill>
                  <a:srgbClr val="FFFF00"/>
                </a:solidFill>
              </a:rPr>
              <a:t> Наук</a:t>
            </a:r>
          </a:p>
        </p:txBody>
      </p:sp>
      <p:pic>
        <p:nvPicPr>
          <p:cNvPr id="6150" name="Picture 6" descr="Moritz Hermann von Jacobi 1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205"/>
            <a:ext cx="2627784" cy="35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65206"/>
            <a:ext cx="2915816" cy="3646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96442"/>
            <a:ext cx="2673813" cy="35494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/>
              <a:t>У 1834 р. Б.С. </a:t>
            </a:r>
            <a:r>
              <a:rPr lang="ru-RU" sz="1600" dirty="0" err="1"/>
              <a:t>Якобі</a:t>
            </a:r>
            <a:r>
              <a:rPr lang="ru-RU" sz="1600" dirty="0"/>
              <a:t> створив перший у </a:t>
            </a:r>
            <a:r>
              <a:rPr lang="ru-RU" sz="1600" dirty="0" err="1"/>
              <a:t>світі</a:t>
            </a:r>
            <a:r>
              <a:rPr lang="ru-RU" sz="1600" dirty="0"/>
              <a:t> </a:t>
            </a:r>
            <a:r>
              <a:rPr lang="ru-RU" sz="1600" dirty="0" err="1"/>
              <a:t>електричний</a:t>
            </a:r>
            <a:r>
              <a:rPr lang="ru-RU" sz="1600" dirty="0"/>
              <a:t> </a:t>
            </a:r>
            <a:r>
              <a:rPr lang="ru-RU" sz="1600" dirty="0" err="1"/>
              <a:t>двигун</a:t>
            </a:r>
            <a:r>
              <a:rPr lang="ru-RU" sz="1600" dirty="0"/>
              <a:t> </a:t>
            </a:r>
            <a:r>
              <a:rPr lang="ru-RU" sz="1600" dirty="0" err="1"/>
              <a:t>постійного</a:t>
            </a:r>
            <a:r>
              <a:rPr lang="ru-RU" sz="1600" dirty="0"/>
              <a:t> струму, в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реалізував</a:t>
            </a:r>
            <a:r>
              <a:rPr lang="ru-RU" sz="1600" dirty="0"/>
              <a:t> принцип </a:t>
            </a:r>
            <a:r>
              <a:rPr lang="ru-RU" sz="1600" dirty="0" err="1"/>
              <a:t>безпосереднього</a:t>
            </a:r>
            <a:r>
              <a:rPr lang="ru-RU" sz="1600" dirty="0"/>
              <a:t> </a:t>
            </a:r>
            <a:r>
              <a:rPr lang="ru-RU" sz="1600" dirty="0" err="1"/>
              <a:t>обертання</a:t>
            </a:r>
            <a:r>
              <a:rPr lang="ru-RU" sz="1600" dirty="0"/>
              <a:t> </a:t>
            </a:r>
            <a:r>
              <a:rPr lang="ru-RU" sz="1600" dirty="0" err="1"/>
              <a:t>рухомої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двигуна</a:t>
            </a:r>
            <a:r>
              <a:rPr lang="ru-RU" sz="1600" dirty="0"/>
              <a:t>. У 1838 р.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двигун</a:t>
            </a:r>
            <a:r>
              <a:rPr lang="ru-RU" sz="1600" dirty="0"/>
              <a:t> (0,5 кВт)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випробуваний</a:t>
            </a:r>
            <a:r>
              <a:rPr lang="ru-RU" sz="1600" dirty="0"/>
              <a:t> на </a:t>
            </a:r>
            <a:r>
              <a:rPr lang="ru-RU" sz="1600" dirty="0" err="1"/>
              <a:t>Неві</a:t>
            </a:r>
            <a:r>
              <a:rPr lang="ru-RU" sz="1600" dirty="0"/>
              <a:t> для </a:t>
            </a:r>
            <a:r>
              <a:rPr lang="ru-RU" sz="1600" dirty="0" err="1"/>
              <a:t>приведення</a:t>
            </a:r>
            <a:r>
              <a:rPr lang="ru-RU" sz="1600" dirty="0"/>
              <a:t> в </a:t>
            </a:r>
            <a:r>
              <a:rPr lang="ru-RU" sz="1600" dirty="0" err="1"/>
              <a:t>рух</a:t>
            </a:r>
            <a:r>
              <a:rPr lang="ru-RU" sz="1600" dirty="0"/>
              <a:t> </a:t>
            </a:r>
            <a:r>
              <a:rPr lang="ru-RU" sz="1600" dirty="0" err="1"/>
              <a:t>човна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з </a:t>
            </a:r>
            <a:r>
              <a:rPr lang="ru-RU" sz="1600" dirty="0" err="1"/>
              <a:t>пасажирами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отримав</a:t>
            </a:r>
            <a:r>
              <a:rPr lang="ru-RU" sz="1600" dirty="0"/>
              <a:t> перше </a:t>
            </a:r>
            <a:r>
              <a:rPr lang="ru-RU" sz="1600" dirty="0" err="1"/>
              <a:t>практичне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583804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252520" cy="232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067944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7467600" cy="1143000"/>
          </a:xfrm>
        </p:spPr>
        <p:txBody>
          <a:bodyPr/>
          <a:lstStyle/>
          <a:p>
            <a:pPr algn="l"/>
            <a:r>
              <a:rPr lang="ru-RU" altLang="ru-RU" dirty="0" err="1" smtClean="0"/>
              <a:t>Переваги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електродвигунів</a:t>
            </a:r>
            <a:r>
              <a:rPr lang="ru-RU" altLang="ru-RU" dirty="0" smtClean="0"/>
              <a:t>: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3949" y="-580571"/>
            <a:ext cx="8229600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ru-RU" altLang="ru-RU" sz="44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911600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м</a:t>
            </a:r>
            <a:r>
              <a:rPr lang="ru-RU" sz="2400" dirty="0" err="1" smtClean="0"/>
              <a:t>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розміри</a:t>
            </a:r>
            <a:r>
              <a:rPr lang="ru-RU" sz="2400" dirty="0" smtClean="0"/>
              <a:t>: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іграшок</a:t>
            </a:r>
            <a:r>
              <a:rPr lang="ru-RU" sz="2400" dirty="0" smtClean="0"/>
              <a:t> до </a:t>
            </a:r>
            <a:r>
              <a:rPr lang="ru-RU" sz="2400" dirty="0" err="1" smtClean="0"/>
              <a:t>трамваїв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82410"/>
            <a:ext cx="3103644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3744416" cy="2477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02">
            <a:off x="7332005" y="2891435"/>
            <a:ext cx="1695450" cy="1266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57307"/>
            <a:ext cx="5364088" cy="2370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393">
            <a:off x="333716" y="4653136"/>
            <a:ext cx="190500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Бувають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потужності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038"/>
            <a:ext cx="5364088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851920" cy="5517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" y="4005064"/>
            <a:ext cx="5280811" cy="28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175</TotalTime>
  <Words>276</Words>
  <Application>Microsoft Office PowerPoint</Application>
  <PresentationFormat>Екран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Tahoma</vt:lpstr>
      <vt:lpstr>Wingdings 2</vt:lpstr>
      <vt:lpstr>Техническая</vt:lpstr>
      <vt:lpstr>Електродвигуни. Електровимірювальні прилади. Гучномовець   Фізика 9 клас 29.09.2021 р.</vt:lpstr>
      <vt:lpstr>План роботи на уроці</vt:lpstr>
      <vt:lpstr>Електродвигун</vt:lpstr>
      <vt:lpstr>Електродвигуни — основний вид двигунів у промисловості, на транспорті і в побуті.</vt:lpstr>
      <vt:lpstr>У 1821 р. М. Фарадей, досліджуючи взаємодію провідників зі струмом і магнітом, показав, що електричний струм викликає обертання провідника навколо магніту, або обертання магніту навколо провідника. Дослід Фарадея показав принципову можливість побудови електричного двигуна.</vt:lpstr>
      <vt:lpstr>Борис Семенович (Моріц Герман фон) Якобі (нім. Moritz Hermann von Jacobi; народився 21 вересня 1801, Потсдам - ​​27 лютого (11 березня) 1874, (Санкт-Петербург) - німецький і російський фізик, академік Імператорської Санкт-Петербурзької Академії Наук</vt:lpstr>
      <vt:lpstr>У 1834 р. Б.С. Якобі створив перший у світі електричний двигун постійного струму, в якому реалізував принцип безпосереднього обертання рухомої частини двигуна. У 1838 р. цей двигун (0,5 кВт) був випробуваний на Неві для приведення в рух човна  з пасажирами, тобто отримав перше практичне застосування. </vt:lpstr>
      <vt:lpstr>Переваги електродвигунів:</vt:lpstr>
      <vt:lpstr>Бувають різної потужності </vt:lpstr>
      <vt:lpstr>Найвищий ККД = 98%! </vt:lpstr>
      <vt:lpstr>немає шкідливих викидів  (у великих містах це: тролейбуси, трамваї, метро) </vt:lpstr>
      <vt:lpstr>   працюють без кисню     (на місяці, під водою)</vt:lpstr>
      <vt:lpstr>Основні елементи електродвигуна: </vt:lpstr>
      <vt:lpstr>Домашнє завдання</vt:lpstr>
    </vt:vector>
  </TitlesOfParts>
  <Company>MyComp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Электродвигатель</dc:title>
  <dc:creator>MyComp</dc:creator>
  <cp:lastModifiedBy>RePack by Diakov</cp:lastModifiedBy>
  <cp:revision>18</cp:revision>
  <dcterms:created xsi:type="dcterms:W3CDTF">2009-04-13T13:59:27Z</dcterms:created>
  <dcterms:modified xsi:type="dcterms:W3CDTF">2021-09-27T14:03:33Z</dcterms:modified>
</cp:coreProperties>
</file>