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1" r:id="rId2"/>
    <p:sldId id="270" r:id="rId3"/>
    <p:sldId id="258" r:id="rId4"/>
    <p:sldId id="259" r:id="rId5"/>
    <p:sldId id="261" r:id="rId6"/>
    <p:sldId id="262" r:id="rId7"/>
    <p:sldId id="263" r:id="rId8"/>
    <p:sldId id="264" r:id="rId9"/>
    <p:sldId id="260" r:id="rId10"/>
    <p:sldId id="269"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660"/>
  </p:normalViewPr>
  <p:slideViewPr>
    <p:cSldViewPr>
      <p:cViewPr varScale="1">
        <p:scale>
          <a:sx n="36" d="100"/>
          <a:sy n="36" d="100"/>
        </p:scale>
        <p:origin x="70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20" name="Нижний колонтитул 19"/>
          <p:cNvSpPr>
            <a:spLocks noGrp="1"/>
          </p:cNvSpPr>
          <p:nvPr>
            <p:ph type="ftr" sz="quarter" idx="11"/>
          </p:nvPr>
        </p:nvSpPr>
        <p:spPr/>
        <p:txBody>
          <a:bodyPr/>
          <a:lstStyle>
            <a:extLst/>
          </a:lstStyle>
          <a:p>
            <a:endParaRPr lang="uk-UA"/>
          </a:p>
        </p:txBody>
      </p:sp>
      <p:sp>
        <p:nvSpPr>
          <p:cNvPr id="10" name="Номер слайда 9"/>
          <p:cNvSpPr>
            <a:spLocks noGrp="1"/>
          </p:cNvSpPr>
          <p:nvPr>
            <p:ph type="sldNum" sz="quarter" idx="12"/>
          </p:nvPr>
        </p:nvSpPr>
        <p:spPr/>
        <p:txBody>
          <a:bodyPr/>
          <a:lstStyle>
            <a:extLst/>
          </a:lstStyle>
          <a:p>
            <a:fld id="{CAB44E4B-13DC-4E44-8542-6A9D05E0590C}" type="slidenum">
              <a:rPr lang="uk-UA" smtClean="0"/>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CAB44E4B-13DC-4E44-8542-6A9D05E0590C}"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CAB44E4B-13DC-4E44-8542-6A9D05E0590C}"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CAB44E4B-13DC-4E44-8542-6A9D05E0590C}"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CAB44E4B-13DC-4E44-8542-6A9D05E0590C}" type="slidenum">
              <a:rPr lang="uk-UA" smtClean="0"/>
              <a:t>‹№›</a:t>
            </a:fld>
            <a:endParaRPr lang="uk-UA"/>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CAB44E4B-13DC-4E44-8542-6A9D05E0590C}"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CAB44E4B-13DC-4E44-8542-6A9D05E0590C}"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CAB44E4B-13DC-4E44-8542-6A9D05E0590C}"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CAB44E4B-13DC-4E44-8542-6A9D05E0590C}" type="slidenum">
              <a:rPr lang="uk-UA" smtClean="0"/>
              <a:t>‹№›</a:t>
            </a:fld>
            <a:endParaRPr lang="uk-UA"/>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CAB44E4B-13DC-4E44-8542-6A9D05E0590C}"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279A9F-FBE0-4CB3-91C4-B55B7D6E8A32}" type="datetimeFigureOut">
              <a:rPr lang="uk-UA" smtClean="0"/>
              <a:t>10.03.2021</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CAB44E4B-13DC-4E44-8542-6A9D05E0590C}" type="slidenum">
              <a:rPr lang="uk-UA" smtClean="0"/>
              <a:t>‹№›</a:t>
            </a:fld>
            <a:endParaRPr lang="uk-UA"/>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279A9F-FBE0-4CB3-91C4-B55B7D6E8A32}" type="datetimeFigureOut">
              <a:rPr lang="uk-UA" smtClean="0"/>
              <a:t>10.03.2021</a:t>
            </a:fld>
            <a:endParaRPr lang="uk-UA"/>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AB44E4B-13DC-4E44-8542-6A9D05E0590C}" type="slidenum">
              <a:rPr lang="uk-UA" smtClean="0"/>
              <a:t>‹№›</a:t>
            </a:fld>
            <a:endParaRPr lang="uk-UA"/>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Третій закон Ньютона</a:t>
            </a:r>
            <a:br>
              <a:rPr lang="uk-UA" dirty="0" smtClean="0"/>
            </a:br>
            <a:r>
              <a:rPr lang="uk-UA" dirty="0" smtClean="0"/>
              <a:t>фізика 9 клас 11.03.2021</a:t>
            </a:r>
            <a:endParaRPr lang="uk-UA" dirty="0"/>
          </a:p>
        </p:txBody>
      </p:sp>
      <p:sp>
        <p:nvSpPr>
          <p:cNvPr id="3" name="Місце для вмісту 2"/>
          <p:cNvSpPr>
            <a:spLocks noGrp="1"/>
          </p:cNvSpPr>
          <p:nvPr>
            <p:ph idx="1"/>
          </p:nvPr>
        </p:nvSpPr>
        <p:spPr/>
        <p:txBody>
          <a:bodyPr/>
          <a:lstStyle/>
          <a:p>
            <a:r>
              <a:rPr lang="uk-UA" dirty="0" smtClean="0"/>
              <a:t>Самостійно опрацюйте параграф 32</a:t>
            </a:r>
          </a:p>
          <a:p>
            <a:r>
              <a:rPr lang="uk-UA" dirty="0" smtClean="0"/>
              <a:t>Зробіть у зошитах відповідні записи</a:t>
            </a:r>
          </a:p>
          <a:p>
            <a:r>
              <a:rPr lang="uk-UA" dirty="0" smtClean="0"/>
              <a:t>Зверніть увагу на задачу</a:t>
            </a:r>
          </a:p>
          <a:p>
            <a:r>
              <a:rPr lang="uk-UA" dirty="0" smtClean="0"/>
              <a:t>Можете письмово дати відповіді на контрольні запитання</a:t>
            </a:r>
          </a:p>
          <a:p>
            <a:r>
              <a:rPr lang="uk-UA" dirty="0" smtClean="0"/>
              <a:t>Домашнє завдання :параграф 32-вивчити,вправа 32 (на вибір)</a:t>
            </a:r>
          </a:p>
          <a:p>
            <a:r>
              <a:rPr lang="uk-UA" dirty="0" smtClean="0"/>
              <a:t>Перегляньте </a:t>
            </a:r>
            <a:r>
              <a:rPr lang="uk-UA" dirty="0" err="1" smtClean="0"/>
              <a:t>цікавинки</a:t>
            </a:r>
            <a:r>
              <a:rPr lang="uk-UA" dirty="0" smtClean="0"/>
              <a:t> про Ньютона</a:t>
            </a:r>
            <a:endParaRPr lang="uk-UA" dirty="0"/>
          </a:p>
        </p:txBody>
      </p:sp>
    </p:spTree>
    <p:extLst>
      <p:ext uri="{BB962C8B-B14F-4D97-AF65-F5344CB8AC3E}">
        <p14:creationId xmlns:p14="http://schemas.microsoft.com/office/powerpoint/2010/main" val="1452596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Важливість законів Ньютона</a:t>
            </a:r>
          </a:p>
        </p:txBody>
      </p:sp>
      <p:sp>
        <p:nvSpPr>
          <p:cNvPr id="3" name="Объект 2"/>
          <p:cNvSpPr>
            <a:spLocks noGrp="1"/>
          </p:cNvSpPr>
          <p:nvPr>
            <p:ph idx="1"/>
          </p:nvPr>
        </p:nvSpPr>
        <p:spPr>
          <a:xfrm>
            <a:off x="1475656" y="1340768"/>
            <a:ext cx="7498080" cy="4800600"/>
          </a:xfrm>
        </p:spPr>
        <p:txBody>
          <a:bodyPr>
            <a:noAutofit/>
          </a:bodyPr>
          <a:lstStyle/>
          <a:p>
            <a:pPr marL="82296" indent="0">
              <a:buNone/>
            </a:pPr>
            <a:r>
              <a:rPr lang="uk-UA" sz="2000" b="1" i="1" dirty="0">
                <a:solidFill>
                  <a:schemeClr val="accent1">
                    <a:lumMod val="75000"/>
                  </a:schemeClr>
                </a:solidFill>
              </a:rPr>
              <a:t>Закони Ньютона разом з його ж законом всесвітнього тяжіння та апаратом математичного аналізу вперше в свій час надали загальне та кількісне пояснення широкому спектру фізичних явищ, починаючи з особливостей руху маятника та закінчуючи орбітами Місяця та планет. Закон збереження імпульсу, який Ньютон вивів як наслідок своїх другого та третього законів, також став першим з відомих законом збереження.</a:t>
            </a:r>
          </a:p>
          <a:p>
            <a:endParaRPr lang="uk-UA" sz="2000" b="1" i="1" dirty="0">
              <a:solidFill>
                <a:schemeClr val="accent1">
                  <a:lumMod val="75000"/>
                </a:schemeClr>
              </a:solidFill>
            </a:endParaRPr>
          </a:p>
          <a:p>
            <a:pPr marL="82296" indent="0">
              <a:buNone/>
            </a:pPr>
            <a:r>
              <a:rPr lang="uk-UA" sz="2000" b="1" i="1" dirty="0">
                <a:solidFill>
                  <a:schemeClr val="accent1">
                    <a:lumMod val="75000"/>
                  </a:schemeClr>
                </a:solidFill>
              </a:rPr>
              <a:t>Закони Ньютона піддавались експериментальній перевірці протягом більш як двохсот років. Для масштабів від 10−6 метра на швидкостях від 0 до 100 000 000 м/с вони дають задовільні результати. Але спеціальна теорія відносності Ейнштейна внесла свої корективи в закони Ньютона, розширивши в такому модифікованому вигляді сферу їхнього застосування, хоча для нерелятивістських фізичних об'єктів вигляд модифікованих законів Ньютона стає звичним.</a:t>
            </a:r>
          </a:p>
        </p:txBody>
      </p:sp>
    </p:spTree>
    <p:extLst>
      <p:ext uri="{BB962C8B-B14F-4D97-AF65-F5344CB8AC3E}">
        <p14:creationId xmlns:p14="http://schemas.microsoft.com/office/powerpoint/2010/main" val="293291708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836712"/>
            <a:ext cx="7406640" cy="2060990"/>
          </a:xfrm>
        </p:spPr>
        <p:txBody>
          <a:bodyPr>
            <a:noAutofit/>
          </a:bodyPr>
          <a:lstStyle/>
          <a:p>
            <a:r>
              <a:rPr lang="uk-UA" sz="7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Цікавинки</a:t>
            </a:r>
            <a:r>
              <a:rPr lang="uk-UA" sz="7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uk-UA" sz="72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про Ньютона</a:t>
            </a:r>
            <a:endParaRPr lang="uk-UA"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22724483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93818" cy="34290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Заголовок 1"/>
          <p:cNvSpPr>
            <a:spLocks noGrp="1"/>
          </p:cNvSpPr>
          <p:nvPr>
            <p:ph type="title"/>
          </p:nvPr>
        </p:nvSpPr>
        <p:spPr>
          <a:xfrm>
            <a:off x="2843808" y="274638"/>
            <a:ext cx="6089880" cy="1066130"/>
          </a:xfrm>
        </p:spPr>
        <p:txBody>
          <a:bodyPr/>
          <a:lstStyle/>
          <a:p>
            <a:r>
              <a:rPr lang="uk-UA"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Ісаак</a:t>
            </a:r>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Ньютон</a:t>
            </a:r>
            <a:endParaRPr lang="uk-U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Объект 2"/>
          <p:cNvSpPr>
            <a:spLocks noGrp="1"/>
          </p:cNvSpPr>
          <p:nvPr>
            <p:ph idx="1"/>
          </p:nvPr>
        </p:nvSpPr>
        <p:spPr>
          <a:xfrm>
            <a:off x="2493818" y="1268760"/>
            <a:ext cx="6439870" cy="2160240"/>
          </a:xfrm>
        </p:spPr>
        <p:txBody>
          <a:bodyPr>
            <a:normAutofit fontScale="92500" lnSpcReduction="10000"/>
          </a:bodyPr>
          <a:lstStyle/>
          <a:p>
            <a:pPr marL="82296" indent="0">
              <a:buNone/>
            </a:pPr>
            <a:r>
              <a:rPr lang="ru-RU" i="1" dirty="0" err="1" smtClean="0">
                <a:solidFill>
                  <a:schemeClr val="accent1">
                    <a:lumMod val="75000"/>
                  </a:schemeClr>
                </a:solidFill>
              </a:rPr>
              <a:t>Англійський</a:t>
            </a:r>
            <a:r>
              <a:rPr lang="ru-RU" i="1" dirty="0" smtClean="0">
                <a:solidFill>
                  <a:schemeClr val="accent1">
                    <a:lumMod val="75000"/>
                  </a:schemeClr>
                </a:solidFill>
              </a:rPr>
              <a:t> </a:t>
            </a:r>
            <a:r>
              <a:rPr lang="ru-RU" i="1" dirty="0">
                <a:solidFill>
                  <a:schemeClr val="accent1">
                    <a:lumMod val="75000"/>
                  </a:schemeClr>
                </a:solidFill>
              </a:rPr>
              <a:t>учений, </a:t>
            </a:r>
            <a:r>
              <a:rPr lang="ru-RU" i="1" dirty="0" err="1">
                <a:solidFill>
                  <a:schemeClr val="accent1">
                    <a:lumMod val="75000"/>
                  </a:schemeClr>
                </a:solidFill>
              </a:rPr>
              <a:t>який</a:t>
            </a:r>
            <a:r>
              <a:rPr lang="ru-RU" i="1" dirty="0">
                <a:solidFill>
                  <a:schemeClr val="accent1">
                    <a:lumMod val="75000"/>
                  </a:schemeClr>
                </a:solidFill>
              </a:rPr>
              <a:t> заклав </a:t>
            </a:r>
            <a:r>
              <a:rPr lang="ru-RU" i="1" dirty="0" err="1">
                <a:solidFill>
                  <a:schemeClr val="accent1">
                    <a:lumMod val="75000"/>
                  </a:schemeClr>
                </a:solidFill>
              </a:rPr>
              <a:t>основи</a:t>
            </a:r>
            <a:r>
              <a:rPr lang="ru-RU" i="1" dirty="0">
                <a:solidFill>
                  <a:schemeClr val="accent1">
                    <a:lumMod val="75000"/>
                  </a:schemeClr>
                </a:solidFill>
              </a:rPr>
              <a:t> </a:t>
            </a:r>
            <a:r>
              <a:rPr lang="ru-RU" i="1" dirty="0" err="1">
                <a:solidFill>
                  <a:schemeClr val="accent1">
                    <a:lumMod val="75000"/>
                  </a:schemeClr>
                </a:solidFill>
              </a:rPr>
              <a:t>сучасного</a:t>
            </a:r>
            <a:r>
              <a:rPr lang="ru-RU" i="1" dirty="0">
                <a:solidFill>
                  <a:schemeClr val="accent1">
                    <a:lumMod val="75000"/>
                  </a:schemeClr>
                </a:solidFill>
              </a:rPr>
              <a:t> </a:t>
            </a:r>
            <a:r>
              <a:rPr lang="ru-RU" i="1" dirty="0" err="1">
                <a:solidFill>
                  <a:schemeClr val="accent1">
                    <a:lumMod val="75000"/>
                  </a:schemeClr>
                </a:solidFill>
              </a:rPr>
              <a:t>природознавства</a:t>
            </a:r>
            <a:r>
              <a:rPr lang="ru-RU" i="1" dirty="0">
                <a:solidFill>
                  <a:schemeClr val="accent1">
                    <a:lumMod val="75000"/>
                  </a:schemeClr>
                </a:solidFill>
              </a:rPr>
              <a:t>, </a:t>
            </a:r>
            <a:r>
              <a:rPr lang="ru-RU" i="1" dirty="0" err="1">
                <a:solidFill>
                  <a:schemeClr val="accent1">
                    <a:lumMod val="75000"/>
                  </a:schemeClr>
                </a:solidFill>
              </a:rPr>
              <a:t>творець</a:t>
            </a:r>
            <a:r>
              <a:rPr lang="ru-RU" i="1" dirty="0">
                <a:solidFill>
                  <a:schemeClr val="accent1">
                    <a:lumMod val="75000"/>
                  </a:schemeClr>
                </a:solidFill>
              </a:rPr>
              <a:t> </a:t>
            </a:r>
            <a:r>
              <a:rPr lang="ru-RU" i="1" dirty="0" err="1">
                <a:solidFill>
                  <a:schemeClr val="accent1">
                    <a:lumMod val="75000"/>
                  </a:schemeClr>
                </a:solidFill>
              </a:rPr>
              <a:t>класичної</a:t>
            </a:r>
            <a:r>
              <a:rPr lang="ru-RU" i="1" dirty="0">
                <a:solidFill>
                  <a:schemeClr val="accent1">
                    <a:lumMod val="75000"/>
                  </a:schemeClr>
                </a:solidFill>
              </a:rPr>
              <a:t> </a:t>
            </a:r>
            <a:r>
              <a:rPr lang="ru-RU" i="1" dirty="0" err="1">
                <a:solidFill>
                  <a:schemeClr val="accent1">
                    <a:lumMod val="75000"/>
                  </a:schemeClr>
                </a:solidFill>
              </a:rPr>
              <a:t>фізики</a:t>
            </a:r>
            <a:r>
              <a:rPr lang="ru-RU" i="1" dirty="0">
                <a:solidFill>
                  <a:schemeClr val="accent1">
                    <a:lumMod val="75000"/>
                  </a:schemeClr>
                </a:solidFill>
              </a:rPr>
              <a:t> та один </a:t>
            </a:r>
            <a:r>
              <a:rPr lang="ru-RU" i="1" dirty="0" err="1">
                <a:solidFill>
                  <a:schemeClr val="accent1">
                    <a:lumMod val="75000"/>
                  </a:schemeClr>
                </a:solidFill>
              </a:rPr>
              <a:t>із</a:t>
            </a:r>
            <a:r>
              <a:rPr lang="ru-RU" i="1" dirty="0">
                <a:solidFill>
                  <a:schemeClr val="accent1">
                    <a:lumMod val="75000"/>
                  </a:schemeClr>
                </a:solidFill>
              </a:rPr>
              <a:t> </a:t>
            </a:r>
            <a:r>
              <a:rPr lang="ru-RU" i="1" dirty="0" err="1">
                <a:solidFill>
                  <a:schemeClr val="accent1">
                    <a:lumMod val="75000"/>
                  </a:schemeClr>
                </a:solidFill>
              </a:rPr>
              <a:t>засновників</a:t>
            </a:r>
            <a:r>
              <a:rPr lang="ru-RU" i="1" dirty="0">
                <a:solidFill>
                  <a:schemeClr val="accent1">
                    <a:lumMod val="75000"/>
                  </a:schemeClr>
                </a:solidFill>
              </a:rPr>
              <a:t> </a:t>
            </a:r>
            <a:r>
              <a:rPr lang="ru-RU" i="1" dirty="0" err="1">
                <a:solidFill>
                  <a:schemeClr val="accent1">
                    <a:lumMod val="75000"/>
                  </a:schemeClr>
                </a:solidFill>
              </a:rPr>
              <a:t>числення</a:t>
            </a:r>
            <a:r>
              <a:rPr lang="ru-RU" i="1" dirty="0">
                <a:solidFill>
                  <a:schemeClr val="accent1">
                    <a:lumMod val="75000"/>
                  </a:schemeClr>
                </a:solidFill>
              </a:rPr>
              <a:t> </a:t>
            </a:r>
            <a:r>
              <a:rPr lang="ru-RU" i="1" dirty="0" err="1">
                <a:solidFill>
                  <a:schemeClr val="accent1">
                    <a:lumMod val="75000"/>
                  </a:schemeClr>
                </a:solidFill>
              </a:rPr>
              <a:t>нескінченно</a:t>
            </a:r>
            <a:r>
              <a:rPr lang="ru-RU" i="1" dirty="0">
                <a:solidFill>
                  <a:schemeClr val="accent1">
                    <a:lumMod val="75000"/>
                  </a:schemeClr>
                </a:solidFill>
              </a:rPr>
              <a:t> </a:t>
            </a:r>
            <a:r>
              <a:rPr lang="ru-RU" i="1" dirty="0" err="1">
                <a:solidFill>
                  <a:schemeClr val="accent1">
                    <a:lumMod val="75000"/>
                  </a:schemeClr>
                </a:solidFill>
              </a:rPr>
              <a:t>малих</a:t>
            </a:r>
            <a:r>
              <a:rPr lang="ru-RU" i="1" dirty="0">
                <a:solidFill>
                  <a:schemeClr val="accent1">
                    <a:lumMod val="75000"/>
                  </a:schemeClr>
                </a:solidFill>
              </a:rPr>
              <a:t>.</a:t>
            </a:r>
            <a:endParaRPr lang="uk-UA" i="1" dirty="0">
              <a:solidFill>
                <a:schemeClr val="accent1">
                  <a:lumMod val="75000"/>
                </a:schemeClr>
              </a:solidFill>
            </a:endParaRPr>
          </a:p>
        </p:txBody>
      </p:sp>
      <p:sp>
        <p:nvSpPr>
          <p:cNvPr id="4" name="TextBox 3"/>
          <p:cNvSpPr txBox="1"/>
          <p:nvPr/>
        </p:nvSpPr>
        <p:spPr>
          <a:xfrm>
            <a:off x="1246909" y="3717032"/>
            <a:ext cx="7717579" cy="2677656"/>
          </a:xfrm>
          <a:prstGeom prst="rect">
            <a:avLst/>
          </a:prstGeom>
          <a:noFill/>
        </p:spPr>
        <p:txBody>
          <a:bodyPr wrap="square" rtlCol="0">
            <a:spAutoFit/>
          </a:bodyPr>
          <a:lstStyle/>
          <a:p>
            <a:r>
              <a:rPr lang="ru-RU" sz="2800" i="1" dirty="0" smtClean="0">
                <a:solidFill>
                  <a:schemeClr val="accent1">
                    <a:lumMod val="75000"/>
                  </a:schemeClr>
                </a:solidFill>
              </a:rPr>
              <a:t>Ньютон </a:t>
            </a:r>
            <a:r>
              <a:rPr lang="ru-RU" sz="2800" i="1" dirty="0" err="1" smtClean="0">
                <a:solidFill>
                  <a:schemeClr val="accent1">
                    <a:lumMod val="75000"/>
                  </a:schemeClr>
                </a:solidFill>
              </a:rPr>
              <a:t>закінчив</a:t>
            </a:r>
            <a:r>
              <a:rPr lang="ru-RU" sz="2800" i="1" dirty="0" smtClean="0">
                <a:solidFill>
                  <a:schemeClr val="accent1">
                    <a:lumMod val="75000"/>
                  </a:schemeClr>
                </a:solidFill>
              </a:rPr>
              <a:t> </a:t>
            </a:r>
            <a:r>
              <a:rPr lang="ru-RU" sz="2800" i="1" dirty="0" err="1" smtClean="0">
                <a:solidFill>
                  <a:schemeClr val="accent1">
                    <a:lumMod val="75000"/>
                  </a:schemeClr>
                </a:solidFill>
              </a:rPr>
              <a:t>Кембриджський</a:t>
            </a:r>
            <a:r>
              <a:rPr lang="ru-RU" sz="2800" i="1" dirty="0" smtClean="0">
                <a:solidFill>
                  <a:schemeClr val="accent1">
                    <a:lumMod val="75000"/>
                  </a:schemeClr>
                </a:solidFill>
              </a:rPr>
              <a:t> </a:t>
            </a:r>
            <a:r>
              <a:rPr lang="ru-RU" sz="2800" i="1" dirty="0" err="1" smtClean="0">
                <a:solidFill>
                  <a:schemeClr val="accent1">
                    <a:lumMod val="75000"/>
                  </a:schemeClr>
                </a:solidFill>
              </a:rPr>
              <a:t>університет</a:t>
            </a:r>
            <a:r>
              <a:rPr lang="ru-RU" sz="2800" i="1" dirty="0" smtClean="0">
                <a:solidFill>
                  <a:schemeClr val="accent1">
                    <a:lumMod val="75000"/>
                  </a:schemeClr>
                </a:solidFill>
              </a:rPr>
              <a:t> і </a:t>
            </a:r>
            <a:r>
              <a:rPr lang="ru-RU" sz="2800" i="1" dirty="0" err="1" smtClean="0">
                <a:solidFill>
                  <a:schemeClr val="accent1">
                    <a:lumMod val="75000"/>
                  </a:schemeClr>
                </a:solidFill>
              </a:rPr>
              <a:t>був</a:t>
            </a:r>
            <a:r>
              <a:rPr lang="ru-RU" sz="2800" i="1" dirty="0" smtClean="0">
                <a:solidFill>
                  <a:schemeClr val="accent1">
                    <a:lumMod val="75000"/>
                  </a:schemeClr>
                </a:solidFill>
              </a:rPr>
              <a:t> у </a:t>
            </a:r>
            <a:r>
              <a:rPr lang="ru-RU" sz="2800" i="1" dirty="0" err="1" smtClean="0">
                <a:solidFill>
                  <a:schemeClr val="accent1">
                    <a:lumMod val="75000"/>
                  </a:schemeClr>
                </a:solidFill>
              </a:rPr>
              <a:t>ньому</a:t>
            </a:r>
            <a:r>
              <a:rPr lang="ru-RU" sz="2800" i="1" dirty="0" smtClean="0">
                <a:solidFill>
                  <a:schemeClr val="accent1">
                    <a:lumMod val="75000"/>
                  </a:schemeClr>
                </a:solidFill>
              </a:rPr>
              <a:t> </a:t>
            </a:r>
            <a:r>
              <a:rPr lang="ru-RU" sz="2800" i="1" dirty="0" err="1" smtClean="0">
                <a:solidFill>
                  <a:schemeClr val="accent1">
                    <a:lumMod val="75000"/>
                  </a:schemeClr>
                </a:solidFill>
              </a:rPr>
              <a:t>професором</a:t>
            </a:r>
            <a:r>
              <a:rPr lang="ru-RU" sz="2800" i="1" dirty="0" smtClean="0">
                <a:solidFill>
                  <a:schemeClr val="accent1">
                    <a:lumMod val="75000"/>
                  </a:schemeClr>
                </a:solidFill>
              </a:rPr>
              <a:t> математики. </a:t>
            </a:r>
            <a:r>
              <a:rPr lang="ru-RU" sz="2800" i="1" dirty="0" err="1" smtClean="0">
                <a:solidFill>
                  <a:schemeClr val="accent1">
                    <a:lumMod val="75000"/>
                  </a:schemeClr>
                </a:solidFill>
              </a:rPr>
              <a:t>Він</a:t>
            </a:r>
            <a:r>
              <a:rPr lang="ru-RU" sz="2800" i="1" dirty="0" smtClean="0">
                <a:solidFill>
                  <a:schemeClr val="accent1">
                    <a:lumMod val="75000"/>
                  </a:schemeClr>
                </a:solidFill>
              </a:rPr>
              <a:t> </a:t>
            </a:r>
            <a:r>
              <a:rPr lang="ru-RU" sz="2800" i="1" dirty="0" err="1" smtClean="0">
                <a:solidFill>
                  <a:schemeClr val="accent1">
                    <a:lumMod val="75000"/>
                  </a:schemeClr>
                </a:solidFill>
              </a:rPr>
              <a:t>був</a:t>
            </a:r>
            <a:r>
              <a:rPr lang="ru-RU" sz="2800" i="1" dirty="0" smtClean="0">
                <a:solidFill>
                  <a:schemeClr val="accent1">
                    <a:lumMod val="75000"/>
                  </a:schemeClr>
                </a:solidFill>
              </a:rPr>
              <a:t> президентом </a:t>
            </a:r>
            <a:r>
              <a:rPr lang="ru-RU" sz="2800" i="1" dirty="0" err="1" smtClean="0">
                <a:solidFill>
                  <a:schemeClr val="accent1">
                    <a:lumMod val="75000"/>
                  </a:schemeClr>
                </a:solidFill>
              </a:rPr>
              <a:t>Королівського</a:t>
            </a:r>
            <a:r>
              <a:rPr lang="ru-RU" sz="2800" i="1" dirty="0" smtClean="0">
                <a:solidFill>
                  <a:schemeClr val="accent1">
                    <a:lumMod val="75000"/>
                  </a:schemeClr>
                </a:solidFill>
              </a:rPr>
              <a:t> </a:t>
            </a:r>
            <a:r>
              <a:rPr lang="ru-RU" sz="2800" i="1" dirty="0" err="1" smtClean="0">
                <a:solidFill>
                  <a:schemeClr val="accent1">
                    <a:lumMod val="75000"/>
                  </a:schemeClr>
                </a:solidFill>
              </a:rPr>
              <a:t>наукового</a:t>
            </a:r>
            <a:r>
              <a:rPr lang="ru-RU" sz="2800" i="1" dirty="0" smtClean="0">
                <a:solidFill>
                  <a:schemeClr val="accent1">
                    <a:lumMod val="75000"/>
                  </a:schemeClr>
                </a:solidFill>
              </a:rPr>
              <a:t> </a:t>
            </a:r>
            <a:r>
              <a:rPr lang="ru-RU" sz="2800" i="1" dirty="0" err="1" smtClean="0">
                <a:solidFill>
                  <a:schemeClr val="accent1">
                    <a:lumMod val="75000"/>
                  </a:schemeClr>
                </a:solidFill>
              </a:rPr>
              <a:t>товариства</a:t>
            </a:r>
            <a:r>
              <a:rPr lang="ru-RU" sz="2800" i="1" dirty="0" smtClean="0">
                <a:solidFill>
                  <a:schemeClr val="accent1">
                    <a:lumMod val="75000"/>
                  </a:schemeClr>
                </a:solidFill>
              </a:rPr>
              <a:t> і членом парламенту. </a:t>
            </a:r>
            <a:r>
              <a:rPr lang="ru-RU" sz="2800" i="1" dirty="0" err="1" smtClean="0">
                <a:solidFill>
                  <a:schemeClr val="accent1">
                    <a:lumMod val="75000"/>
                  </a:schemeClr>
                </a:solidFill>
              </a:rPr>
              <a:t>Він</a:t>
            </a:r>
            <a:r>
              <a:rPr lang="ru-RU" sz="2800" i="1" dirty="0" smtClean="0">
                <a:solidFill>
                  <a:schemeClr val="accent1">
                    <a:lumMod val="75000"/>
                  </a:schemeClr>
                </a:solidFill>
              </a:rPr>
              <a:t> служив уряду </a:t>
            </a:r>
            <a:r>
              <a:rPr lang="ru-RU" sz="2800" i="1" dirty="0" err="1" smtClean="0">
                <a:solidFill>
                  <a:schemeClr val="accent1">
                    <a:lumMod val="75000"/>
                  </a:schemeClr>
                </a:solidFill>
              </a:rPr>
              <a:t>Англії</a:t>
            </a:r>
            <a:r>
              <a:rPr lang="ru-RU" sz="2800" i="1" dirty="0" smtClean="0">
                <a:solidFill>
                  <a:schemeClr val="accent1">
                    <a:lumMod val="75000"/>
                  </a:schemeClr>
                </a:solidFill>
              </a:rPr>
              <a:t> як </a:t>
            </a:r>
            <a:r>
              <a:rPr lang="ru-RU" sz="2800" i="1" dirty="0" err="1" smtClean="0">
                <a:solidFill>
                  <a:schemeClr val="accent1">
                    <a:lumMod val="75000"/>
                  </a:schemeClr>
                </a:solidFill>
              </a:rPr>
              <a:t>доглядач</a:t>
            </a:r>
            <a:r>
              <a:rPr lang="ru-RU" sz="2800" i="1" dirty="0" smtClean="0">
                <a:solidFill>
                  <a:schemeClr val="accent1">
                    <a:lumMod val="75000"/>
                  </a:schemeClr>
                </a:solidFill>
              </a:rPr>
              <a:t>, а з 1699 року директор </a:t>
            </a:r>
            <a:r>
              <a:rPr lang="ru-RU" sz="2800" i="1" dirty="0" err="1" smtClean="0">
                <a:solidFill>
                  <a:schemeClr val="accent1">
                    <a:lumMod val="75000"/>
                  </a:schemeClr>
                </a:solidFill>
              </a:rPr>
              <a:t>Королівського</a:t>
            </a:r>
            <a:r>
              <a:rPr lang="ru-RU" sz="2800" i="1" dirty="0" smtClean="0">
                <a:solidFill>
                  <a:schemeClr val="accent1">
                    <a:lumMod val="75000"/>
                  </a:schemeClr>
                </a:solidFill>
              </a:rPr>
              <a:t> монетного двору.</a:t>
            </a:r>
            <a:endParaRPr lang="uk-UA" sz="2800" i="1" dirty="0">
              <a:solidFill>
                <a:schemeClr val="accent1">
                  <a:lumMod val="75000"/>
                </a:schemeClr>
              </a:solidFill>
            </a:endParaRPr>
          </a:p>
        </p:txBody>
      </p:sp>
    </p:spTree>
    <p:extLst>
      <p:ext uri="{BB962C8B-B14F-4D97-AF65-F5344CB8AC3E}">
        <p14:creationId xmlns:p14="http://schemas.microsoft.com/office/powerpoint/2010/main" val="798006049"/>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Перший дослід Ньютона</a:t>
            </a:r>
            <a:endParaRPr lang="uk-U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Объект 2"/>
          <p:cNvSpPr>
            <a:spLocks noGrp="1"/>
          </p:cNvSpPr>
          <p:nvPr>
            <p:ph idx="1"/>
          </p:nvPr>
        </p:nvSpPr>
        <p:spPr>
          <a:xfrm>
            <a:off x="1259632" y="1447800"/>
            <a:ext cx="7674056" cy="5149552"/>
          </a:xfrm>
        </p:spPr>
        <p:txBody>
          <a:bodyPr>
            <a:normAutofit fontScale="85000" lnSpcReduction="20000"/>
          </a:bodyPr>
          <a:lstStyle/>
          <a:p>
            <a:pPr marL="82296" indent="0" algn="just">
              <a:buNone/>
            </a:pPr>
            <a:r>
              <a:rPr lang="ru-RU" i="1" dirty="0">
                <a:solidFill>
                  <a:schemeClr val="accent1">
                    <a:lumMod val="75000"/>
                  </a:schemeClr>
                </a:solidFill>
              </a:rPr>
              <a:t>3 </a:t>
            </a:r>
            <a:r>
              <a:rPr lang="ru-RU" i="1" dirty="0" err="1">
                <a:solidFill>
                  <a:schemeClr val="accent1">
                    <a:lumMod val="75000"/>
                  </a:schemeClr>
                </a:solidFill>
              </a:rPr>
              <a:t>вересня</a:t>
            </a:r>
            <a:r>
              <a:rPr lang="ru-RU" i="1" dirty="0">
                <a:solidFill>
                  <a:schemeClr val="accent1">
                    <a:lumMod val="75000"/>
                  </a:schemeClr>
                </a:solidFill>
              </a:rPr>
              <a:t> 1658 року помер </a:t>
            </a:r>
            <a:r>
              <a:rPr lang="ru-RU" i="1" dirty="0" err="1">
                <a:solidFill>
                  <a:schemeClr val="accent1">
                    <a:lumMod val="75000"/>
                  </a:schemeClr>
                </a:solidFill>
              </a:rPr>
              <a:t>Олівер</a:t>
            </a:r>
            <a:r>
              <a:rPr lang="ru-RU" i="1" dirty="0">
                <a:solidFill>
                  <a:schemeClr val="accent1">
                    <a:lumMod val="75000"/>
                  </a:schemeClr>
                </a:solidFill>
              </a:rPr>
              <a:t> Кромвель, </a:t>
            </a:r>
            <a:r>
              <a:rPr lang="ru-RU" i="1" dirty="0" err="1">
                <a:solidFill>
                  <a:schemeClr val="accent1">
                    <a:lumMod val="75000"/>
                  </a:schemeClr>
                </a:solidFill>
              </a:rPr>
              <a:t>англійський</a:t>
            </a:r>
            <a:r>
              <a:rPr lang="ru-RU" i="1" dirty="0">
                <a:solidFill>
                  <a:schemeClr val="accent1">
                    <a:lumMod val="75000"/>
                  </a:schemeClr>
                </a:solidFill>
              </a:rPr>
              <a:t> </a:t>
            </a:r>
            <a:r>
              <a:rPr lang="ru-RU" i="1" dirty="0" err="1">
                <a:solidFill>
                  <a:schemeClr val="accent1">
                    <a:lumMod val="75000"/>
                  </a:schemeClr>
                </a:solidFill>
              </a:rPr>
              <a:t>революціонер</a:t>
            </a:r>
            <a:r>
              <a:rPr lang="ru-RU" i="1" dirty="0">
                <a:solidFill>
                  <a:schemeClr val="accent1">
                    <a:lumMod val="75000"/>
                  </a:schemeClr>
                </a:solidFill>
              </a:rPr>
              <a:t>, </a:t>
            </a:r>
            <a:r>
              <a:rPr lang="ru-RU" i="1" dirty="0" err="1">
                <a:solidFill>
                  <a:schemeClr val="accent1">
                    <a:lumMod val="75000"/>
                  </a:schemeClr>
                </a:solidFill>
              </a:rPr>
              <a:t>що</a:t>
            </a:r>
            <a:r>
              <a:rPr lang="ru-RU" i="1" dirty="0">
                <a:solidFill>
                  <a:schemeClr val="accent1">
                    <a:lumMod val="75000"/>
                  </a:schemeClr>
                </a:solidFill>
              </a:rPr>
              <a:t> </a:t>
            </a:r>
            <a:r>
              <a:rPr lang="ru-RU" i="1" dirty="0" err="1">
                <a:solidFill>
                  <a:schemeClr val="accent1">
                    <a:lumMod val="75000"/>
                  </a:schemeClr>
                </a:solidFill>
              </a:rPr>
              <a:t>ненадовго</a:t>
            </a:r>
            <a:r>
              <a:rPr lang="ru-RU" i="1" dirty="0">
                <a:solidFill>
                  <a:schemeClr val="accent1">
                    <a:lumMod val="75000"/>
                  </a:schemeClr>
                </a:solidFill>
              </a:rPr>
              <a:t> став </a:t>
            </a:r>
            <a:r>
              <a:rPr lang="ru-RU" i="1" dirty="0" err="1">
                <a:solidFill>
                  <a:schemeClr val="accent1">
                    <a:lumMod val="75000"/>
                  </a:schemeClr>
                </a:solidFill>
              </a:rPr>
              <a:t>повновладним</a:t>
            </a:r>
            <a:r>
              <a:rPr lang="ru-RU" i="1" dirty="0">
                <a:solidFill>
                  <a:schemeClr val="accent1">
                    <a:lumMod val="75000"/>
                  </a:schemeClr>
                </a:solidFill>
              </a:rPr>
              <a:t> правителем </a:t>
            </a:r>
            <a:r>
              <a:rPr lang="ru-RU" i="1" dirty="0" err="1">
                <a:solidFill>
                  <a:schemeClr val="accent1">
                    <a:lumMod val="75000"/>
                  </a:schemeClr>
                </a:solidFill>
              </a:rPr>
              <a:t>країни</a:t>
            </a:r>
            <a:r>
              <a:rPr lang="ru-RU" i="1" dirty="0">
                <a:solidFill>
                  <a:schemeClr val="accent1">
                    <a:lumMod val="75000"/>
                  </a:schemeClr>
                </a:solidFill>
              </a:rPr>
              <a:t>. У </a:t>
            </a:r>
            <a:r>
              <a:rPr lang="ru-RU" i="1" dirty="0" err="1">
                <a:solidFill>
                  <a:schemeClr val="accent1">
                    <a:lumMod val="75000"/>
                  </a:schemeClr>
                </a:solidFill>
              </a:rPr>
              <a:t>містечку</a:t>
            </a:r>
            <a:r>
              <a:rPr lang="ru-RU" i="1" dirty="0">
                <a:solidFill>
                  <a:schemeClr val="accent1">
                    <a:lumMod val="75000"/>
                  </a:schemeClr>
                </a:solidFill>
              </a:rPr>
              <a:t> </a:t>
            </a:r>
            <a:r>
              <a:rPr lang="ru-RU" i="1" dirty="0" err="1">
                <a:solidFill>
                  <a:schemeClr val="accent1">
                    <a:lumMod val="75000"/>
                  </a:schemeClr>
                </a:solidFill>
              </a:rPr>
              <a:t>Грентем</a:t>
            </a:r>
            <a:r>
              <a:rPr lang="ru-RU" i="1" dirty="0">
                <a:solidFill>
                  <a:schemeClr val="accent1">
                    <a:lumMod val="75000"/>
                  </a:schemeClr>
                </a:solidFill>
              </a:rPr>
              <a:t>, де в той час жив Ньютон, </a:t>
            </a:r>
            <a:r>
              <a:rPr lang="ru-RU" i="1" dirty="0" err="1">
                <a:solidFill>
                  <a:schemeClr val="accent1">
                    <a:lumMod val="75000"/>
                  </a:schemeClr>
                </a:solidFill>
              </a:rPr>
              <a:t>діти</a:t>
            </a:r>
            <a:r>
              <a:rPr lang="ru-RU" i="1" dirty="0">
                <a:solidFill>
                  <a:schemeClr val="accent1">
                    <a:lumMod val="75000"/>
                  </a:schemeClr>
                </a:solidFill>
              </a:rPr>
              <a:t> </a:t>
            </a:r>
            <a:r>
              <a:rPr lang="ru-RU" i="1" dirty="0" err="1">
                <a:solidFill>
                  <a:schemeClr val="accent1">
                    <a:lumMod val="75000"/>
                  </a:schemeClr>
                </a:solidFill>
              </a:rPr>
              <a:t>затіяли</a:t>
            </a:r>
            <a:r>
              <a:rPr lang="ru-RU" i="1" dirty="0">
                <a:solidFill>
                  <a:schemeClr val="accent1">
                    <a:lumMod val="75000"/>
                  </a:schemeClr>
                </a:solidFill>
              </a:rPr>
              <a:t> </a:t>
            </a:r>
            <a:r>
              <a:rPr lang="ru-RU" i="1" dirty="0" err="1">
                <a:solidFill>
                  <a:schemeClr val="accent1">
                    <a:lumMod val="75000"/>
                  </a:schemeClr>
                </a:solidFill>
              </a:rPr>
              <a:t>змагання</a:t>
            </a:r>
            <a:r>
              <a:rPr lang="ru-RU" i="1" dirty="0">
                <a:solidFill>
                  <a:schemeClr val="accent1">
                    <a:lumMod val="75000"/>
                  </a:schemeClr>
                </a:solidFill>
              </a:rPr>
              <a:t> </a:t>
            </a:r>
            <a:r>
              <a:rPr lang="ru-RU" i="1" dirty="0" err="1">
                <a:solidFill>
                  <a:schemeClr val="accent1">
                    <a:lumMod val="75000"/>
                  </a:schemeClr>
                </a:solidFill>
              </a:rPr>
              <a:t>зі</a:t>
            </a:r>
            <a:r>
              <a:rPr lang="ru-RU" i="1" dirty="0">
                <a:solidFill>
                  <a:schemeClr val="accent1">
                    <a:lumMod val="75000"/>
                  </a:schemeClr>
                </a:solidFill>
              </a:rPr>
              <a:t> </a:t>
            </a:r>
            <a:r>
              <a:rPr lang="ru-RU" i="1" dirty="0" err="1">
                <a:solidFill>
                  <a:schemeClr val="accent1">
                    <a:lumMod val="75000"/>
                  </a:schemeClr>
                </a:solidFill>
              </a:rPr>
              <a:t>стрибків</a:t>
            </a:r>
            <a:r>
              <a:rPr lang="ru-RU" i="1" dirty="0">
                <a:solidFill>
                  <a:schemeClr val="accent1">
                    <a:lumMod val="75000"/>
                  </a:schemeClr>
                </a:solidFill>
              </a:rPr>
              <a:t> у </a:t>
            </a:r>
            <a:r>
              <a:rPr lang="ru-RU" i="1" dirty="0" err="1">
                <a:solidFill>
                  <a:schemeClr val="accent1">
                    <a:lumMod val="75000"/>
                  </a:schemeClr>
                </a:solidFill>
              </a:rPr>
              <a:t>довжину</a:t>
            </a:r>
            <a:r>
              <a:rPr lang="ru-RU" i="1" dirty="0">
                <a:solidFill>
                  <a:schemeClr val="accent1">
                    <a:lumMod val="75000"/>
                  </a:schemeClr>
                </a:solidFill>
              </a:rPr>
              <a:t>. </a:t>
            </a:r>
            <a:r>
              <a:rPr lang="ru-RU" i="1" dirty="0" err="1">
                <a:solidFill>
                  <a:schemeClr val="accent1">
                    <a:lumMod val="75000"/>
                  </a:schemeClr>
                </a:solidFill>
              </a:rPr>
              <a:t>Помітивши</a:t>
            </a:r>
            <a:r>
              <a:rPr lang="ru-RU" i="1" dirty="0">
                <a:solidFill>
                  <a:schemeClr val="accent1">
                    <a:lumMod val="75000"/>
                  </a:schemeClr>
                </a:solidFill>
              </a:rPr>
              <a:t>, </a:t>
            </a:r>
            <a:r>
              <a:rPr lang="ru-RU" i="1" dirty="0" err="1">
                <a:solidFill>
                  <a:schemeClr val="accent1">
                    <a:lumMod val="75000"/>
                  </a:schemeClr>
                </a:solidFill>
              </a:rPr>
              <a:t>що</a:t>
            </a:r>
            <a:r>
              <a:rPr lang="ru-RU" i="1" dirty="0">
                <a:solidFill>
                  <a:schemeClr val="accent1">
                    <a:lumMod val="75000"/>
                  </a:schemeClr>
                </a:solidFill>
              </a:rPr>
              <a:t> </a:t>
            </a:r>
            <a:r>
              <a:rPr lang="ru-RU" i="1" dirty="0" err="1">
                <a:solidFill>
                  <a:schemeClr val="accent1">
                    <a:lumMod val="75000"/>
                  </a:schemeClr>
                </a:solidFill>
              </a:rPr>
              <a:t>стрибати</a:t>
            </a:r>
            <a:r>
              <a:rPr lang="ru-RU" i="1" dirty="0">
                <a:solidFill>
                  <a:schemeClr val="accent1">
                    <a:lumMod val="75000"/>
                  </a:schemeClr>
                </a:solidFill>
              </a:rPr>
              <a:t> </a:t>
            </a:r>
            <a:r>
              <a:rPr lang="ru-RU" i="1" dirty="0" err="1">
                <a:solidFill>
                  <a:schemeClr val="accent1">
                    <a:lumMod val="75000"/>
                  </a:schemeClr>
                </a:solidFill>
              </a:rPr>
              <a:t>краще</a:t>
            </a:r>
            <a:r>
              <a:rPr lang="ru-RU" i="1" dirty="0">
                <a:solidFill>
                  <a:schemeClr val="accent1">
                    <a:lumMod val="75000"/>
                  </a:schemeClr>
                </a:solidFill>
              </a:rPr>
              <a:t> за </a:t>
            </a:r>
            <a:r>
              <a:rPr lang="ru-RU" i="1" dirty="0" err="1">
                <a:solidFill>
                  <a:schemeClr val="accent1">
                    <a:lumMod val="75000"/>
                  </a:schemeClr>
                </a:solidFill>
              </a:rPr>
              <a:t>вітром</a:t>
            </a:r>
            <a:r>
              <a:rPr lang="ru-RU" i="1" dirty="0">
                <a:solidFill>
                  <a:schemeClr val="accent1">
                    <a:lumMod val="75000"/>
                  </a:schemeClr>
                </a:solidFill>
              </a:rPr>
              <a:t>, </a:t>
            </a:r>
            <a:r>
              <a:rPr lang="ru-RU" i="1" dirty="0" err="1">
                <a:solidFill>
                  <a:schemeClr val="accent1">
                    <a:lumMod val="75000"/>
                  </a:schemeClr>
                </a:solidFill>
              </a:rPr>
              <a:t>ніж</a:t>
            </a:r>
            <a:r>
              <a:rPr lang="ru-RU" i="1" dirty="0">
                <a:solidFill>
                  <a:schemeClr val="accent1">
                    <a:lumMod val="75000"/>
                  </a:schemeClr>
                </a:solidFill>
              </a:rPr>
              <a:t> </a:t>
            </a:r>
            <a:r>
              <a:rPr lang="ru-RU" i="1" dirty="0" err="1">
                <a:solidFill>
                  <a:schemeClr val="accent1">
                    <a:lumMod val="75000"/>
                  </a:schemeClr>
                </a:solidFill>
              </a:rPr>
              <a:t>проти</a:t>
            </a:r>
            <a:r>
              <a:rPr lang="ru-RU" i="1" dirty="0">
                <a:solidFill>
                  <a:schemeClr val="accent1">
                    <a:lumMod val="75000"/>
                  </a:schemeClr>
                </a:solidFill>
              </a:rPr>
              <a:t> </a:t>
            </a:r>
            <a:r>
              <a:rPr lang="ru-RU" i="1" dirty="0" err="1">
                <a:solidFill>
                  <a:schemeClr val="accent1">
                    <a:lumMod val="75000"/>
                  </a:schemeClr>
                </a:solidFill>
              </a:rPr>
              <a:t>нього</a:t>
            </a:r>
            <a:r>
              <a:rPr lang="ru-RU" i="1" dirty="0">
                <a:solidFill>
                  <a:schemeClr val="accent1">
                    <a:lumMod val="75000"/>
                  </a:schemeClr>
                </a:solidFill>
              </a:rPr>
              <a:t>, </a:t>
            </a:r>
            <a:r>
              <a:rPr lang="ru-RU" i="1" dirty="0" err="1">
                <a:solidFill>
                  <a:schemeClr val="accent1">
                    <a:lumMod val="75000"/>
                  </a:schemeClr>
                </a:solidFill>
              </a:rPr>
              <a:t>Ісаак</a:t>
            </a:r>
            <a:r>
              <a:rPr lang="ru-RU" i="1" dirty="0">
                <a:solidFill>
                  <a:schemeClr val="accent1">
                    <a:lumMod val="75000"/>
                  </a:schemeClr>
                </a:solidFill>
              </a:rPr>
              <a:t> </a:t>
            </a:r>
            <a:r>
              <a:rPr lang="ru-RU" i="1" dirty="0" err="1">
                <a:solidFill>
                  <a:schemeClr val="accent1">
                    <a:lumMod val="75000"/>
                  </a:schemeClr>
                </a:solidFill>
              </a:rPr>
              <a:t>стрибнув</a:t>
            </a:r>
            <a:r>
              <a:rPr lang="ru-RU" i="1" dirty="0">
                <a:solidFill>
                  <a:schemeClr val="accent1">
                    <a:lumMod val="75000"/>
                  </a:schemeClr>
                </a:solidFill>
              </a:rPr>
              <a:t> </a:t>
            </a:r>
            <a:r>
              <a:rPr lang="ru-RU" i="1" dirty="0" err="1">
                <a:solidFill>
                  <a:schemeClr val="accent1">
                    <a:lumMod val="75000"/>
                  </a:schemeClr>
                </a:solidFill>
              </a:rPr>
              <a:t>далі</a:t>
            </a:r>
            <a:r>
              <a:rPr lang="ru-RU" i="1" dirty="0">
                <a:solidFill>
                  <a:schemeClr val="accent1">
                    <a:lumMod val="75000"/>
                  </a:schemeClr>
                </a:solidFill>
              </a:rPr>
              <a:t> </a:t>
            </a:r>
            <a:r>
              <a:rPr lang="ru-RU" i="1" dirty="0" err="1">
                <a:solidFill>
                  <a:schemeClr val="accent1">
                    <a:lumMod val="75000"/>
                  </a:schemeClr>
                </a:solidFill>
              </a:rPr>
              <a:t>від</a:t>
            </a:r>
            <a:r>
              <a:rPr lang="ru-RU" i="1" dirty="0">
                <a:solidFill>
                  <a:schemeClr val="accent1">
                    <a:lumMod val="75000"/>
                  </a:schemeClr>
                </a:solidFill>
              </a:rPr>
              <a:t> </a:t>
            </a:r>
            <a:r>
              <a:rPr lang="ru-RU" i="1" dirty="0" err="1">
                <a:solidFill>
                  <a:schemeClr val="accent1">
                    <a:lumMod val="75000"/>
                  </a:schemeClr>
                </a:solidFill>
              </a:rPr>
              <a:t>усіх</a:t>
            </a:r>
            <a:r>
              <a:rPr lang="ru-RU" i="1" dirty="0">
                <a:solidFill>
                  <a:schemeClr val="accent1">
                    <a:lumMod val="75000"/>
                  </a:schemeClr>
                </a:solidFill>
              </a:rPr>
              <a:t> </a:t>
            </a:r>
            <a:r>
              <a:rPr lang="ru-RU" i="1" dirty="0" err="1">
                <a:solidFill>
                  <a:schemeClr val="accent1">
                    <a:lumMod val="75000"/>
                  </a:schemeClr>
                </a:solidFill>
              </a:rPr>
              <a:t>суперників</a:t>
            </a:r>
            <a:r>
              <a:rPr lang="ru-RU" i="1" dirty="0">
                <a:solidFill>
                  <a:schemeClr val="accent1">
                    <a:lumMod val="75000"/>
                  </a:schemeClr>
                </a:solidFill>
              </a:rPr>
              <a:t>. </a:t>
            </a:r>
            <a:r>
              <a:rPr lang="ru-RU" i="1" dirty="0" err="1">
                <a:solidFill>
                  <a:schemeClr val="accent1">
                    <a:lumMod val="75000"/>
                  </a:schemeClr>
                </a:solidFill>
              </a:rPr>
              <a:t>Пізніше</a:t>
            </a:r>
            <a:r>
              <a:rPr lang="ru-RU" i="1" dirty="0">
                <a:solidFill>
                  <a:schemeClr val="accent1">
                    <a:lumMod val="75000"/>
                  </a:schemeClr>
                </a:solidFill>
              </a:rPr>
              <a:t> </a:t>
            </a:r>
            <a:r>
              <a:rPr lang="ru-RU" i="1" dirty="0" err="1">
                <a:solidFill>
                  <a:schemeClr val="accent1">
                    <a:lumMod val="75000"/>
                  </a:schemeClr>
                </a:solidFill>
              </a:rPr>
              <a:t>він</a:t>
            </a:r>
            <a:r>
              <a:rPr lang="ru-RU" i="1" dirty="0">
                <a:solidFill>
                  <a:schemeClr val="accent1">
                    <a:lumMod val="75000"/>
                  </a:schemeClr>
                </a:solidFill>
              </a:rPr>
              <a:t> </a:t>
            </a:r>
            <a:r>
              <a:rPr lang="ru-RU" i="1" dirty="0" err="1">
                <a:solidFill>
                  <a:schemeClr val="accent1">
                    <a:lumMod val="75000"/>
                  </a:schemeClr>
                </a:solidFill>
              </a:rPr>
              <a:t>зайнявся</a:t>
            </a:r>
            <a:r>
              <a:rPr lang="ru-RU" i="1" dirty="0">
                <a:solidFill>
                  <a:schemeClr val="accent1">
                    <a:lumMod val="75000"/>
                  </a:schemeClr>
                </a:solidFill>
              </a:rPr>
              <a:t> </a:t>
            </a:r>
            <a:r>
              <a:rPr lang="ru-RU" i="1" dirty="0" err="1">
                <a:solidFill>
                  <a:schemeClr val="accent1">
                    <a:lumMod val="75000"/>
                  </a:schemeClr>
                </a:solidFill>
              </a:rPr>
              <a:t>дослідами</a:t>
            </a:r>
            <a:r>
              <a:rPr lang="ru-RU" i="1" dirty="0">
                <a:solidFill>
                  <a:schemeClr val="accent1">
                    <a:lumMod val="75000"/>
                  </a:schemeClr>
                </a:solidFill>
              </a:rPr>
              <a:t>: записав, на </a:t>
            </a:r>
            <a:r>
              <a:rPr lang="ru-RU" i="1" dirty="0" err="1">
                <a:solidFill>
                  <a:schemeClr val="accent1">
                    <a:lumMod val="75000"/>
                  </a:schemeClr>
                </a:solidFill>
              </a:rPr>
              <a:t>скільки</a:t>
            </a:r>
            <a:r>
              <a:rPr lang="ru-RU" i="1" dirty="0">
                <a:solidFill>
                  <a:schemeClr val="accent1">
                    <a:lumMod val="75000"/>
                  </a:schemeClr>
                </a:solidFill>
              </a:rPr>
              <a:t> </a:t>
            </a:r>
            <a:r>
              <a:rPr lang="ru-RU" i="1" dirty="0" err="1">
                <a:solidFill>
                  <a:schemeClr val="accent1">
                    <a:lumMod val="75000"/>
                  </a:schemeClr>
                </a:solidFill>
              </a:rPr>
              <a:t>футів</a:t>
            </a:r>
            <a:r>
              <a:rPr lang="ru-RU" i="1" dirty="0">
                <a:solidFill>
                  <a:schemeClr val="accent1">
                    <a:lumMod val="75000"/>
                  </a:schemeClr>
                </a:solidFill>
              </a:rPr>
              <a:t> </a:t>
            </a:r>
            <a:r>
              <a:rPr lang="ru-RU" i="1" dirty="0" err="1">
                <a:solidFill>
                  <a:schemeClr val="accent1">
                    <a:lumMod val="75000"/>
                  </a:schemeClr>
                </a:solidFill>
              </a:rPr>
              <a:t>вдається</a:t>
            </a:r>
            <a:r>
              <a:rPr lang="ru-RU" i="1" dirty="0">
                <a:solidFill>
                  <a:schemeClr val="accent1">
                    <a:lumMod val="75000"/>
                  </a:schemeClr>
                </a:solidFill>
              </a:rPr>
              <a:t> </a:t>
            </a:r>
            <a:r>
              <a:rPr lang="ru-RU" i="1" dirty="0" err="1">
                <a:solidFill>
                  <a:schemeClr val="accent1">
                    <a:lumMod val="75000"/>
                  </a:schemeClr>
                </a:solidFill>
              </a:rPr>
              <a:t>стрибнути</a:t>
            </a:r>
            <a:r>
              <a:rPr lang="ru-RU" i="1" dirty="0">
                <a:solidFill>
                  <a:schemeClr val="accent1">
                    <a:lumMod val="75000"/>
                  </a:schemeClr>
                </a:solidFill>
              </a:rPr>
              <a:t> за </a:t>
            </a:r>
            <a:r>
              <a:rPr lang="ru-RU" i="1" dirty="0" err="1">
                <a:solidFill>
                  <a:schemeClr val="accent1">
                    <a:lumMod val="75000"/>
                  </a:schemeClr>
                </a:solidFill>
              </a:rPr>
              <a:t>вітром</a:t>
            </a:r>
            <a:r>
              <a:rPr lang="ru-RU" i="1" dirty="0">
                <a:solidFill>
                  <a:schemeClr val="accent1">
                    <a:lumMod val="75000"/>
                  </a:schemeClr>
                </a:solidFill>
              </a:rPr>
              <a:t>, на </a:t>
            </a:r>
            <a:r>
              <a:rPr lang="ru-RU" i="1" dirty="0" err="1">
                <a:solidFill>
                  <a:schemeClr val="accent1">
                    <a:lumMod val="75000"/>
                  </a:schemeClr>
                </a:solidFill>
              </a:rPr>
              <a:t>скільки</a:t>
            </a:r>
            <a:r>
              <a:rPr lang="ru-RU" i="1" dirty="0">
                <a:solidFill>
                  <a:schemeClr val="accent1">
                    <a:lumMod val="75000"/>
                  </a:schemeClr>
                </a:solidFill>
              </a:rPr>
              <a:t> — </a:t>
            </a:r>
            <a:r>
              <a:rPr lang="ru-RU" i="1" dirty="0" err="1">
                <a:solidFill>
                  <a:schemeClr val="accent1">
                    <a:lumMod val="75000"/>
                  </a:schemeClr>
                </a:solidFill>
              </a:rPr>
              <a:t>проти</a:t>
            </a:r>
            <a:r>
              <a:rPr lang="ru-RU" i="1" dirty="0">
                <a:solidFill>
                  <a:schemeClr val="accent1">
                    <a:lumMod val="75000"/>
                  </a:schemeClr>
                </a:solidFill>
              </a:rPr>
              <a:t> </a:t>
            </a:r>
            <a:r>
              <a:rPr lang="ru-RU" i="1" dirty="0" err="1">
                <a:solidFill>
                  <a:schemeClr val="accent1">
                    <a:lumMod val="75000"/>
                  </a:schemeClr>
                </a:solidFill>
              </a:rPr>
              <a:t>нього</a:t>
            </a:r>
            <a:r>
              <a:rPr lang="ru-RU" i="1" dirty="0">
                <a:solidFill>
                  <a:schemeClr val="accent1">
                    <a:lumMod val="75000"/>
                  </a:schemeClr>
                </a:solidFill>
              </a:rPr>
              <a:t> і як далеко </a:t>
            </a:r>
            <a:r>
              <a:rPr lang="ru-RU" i="1" dirty="0" err="1">
                <a:solidFill>
                  <a:schemeClr val="accent1">
                    <a:lumMod val="75000"/>
                  </a:schemeClr>
                </a:solidFill>
              </a:rPr>
              <a:t>він</a:t>
            </a:r>
            <a:r>
              <a:rPr lang="ru-RU" i="1" dirty="0">
                <a:solidFill>
                  <a:schemeClr val="accent1">
                    <a:lumMod val="75000"/>
                  </a:schemeClr>
                </a:solidFill>
              </a:rPr>
              <a:t> </a:t>
            </a:r>
            <a:r>
              <a:rPr lang="ru-RU" i="1" dirty="0" err="1">
                <a:solidFill>
                  <a:schemeClr val="accent1">
                    <a:lumMod val="75000"/>
                  </a:schemeClr>
                </a:solidFill>
              </a:rPr>
              <a:t>може</a:t>
            </a:r>
            <a:r>
              <a:rPr lang="ru-RU" i="1" dirty="0">
                <a:solidFill>
                  <a:schemeClr val="accent1">
                    <a:lumMod val="75000"/>
                  </a:schemeClr>
                </a:solidFill>
              </a:rPr>
              <a:t> </a:t>
            </a:r>
            <a:r>
              <a:rPr lang="ru-RU" i="1" dirty="0" err="1">
                <a:solidFill>
                  <a:schemeClr val="accent1">
                    <a:lumMod val="75000"/>
                  </a:schemeClr>
                </a:solidFill>
              </a:rPr>
              <a:t>стрибнути</a:t>
            </a:r>
            <a:r>
              <a:rPr lang="ru-RU" i="1" dirty="0">
                <a:solidFill>
                  <a:schemeClr val="accent1">
                    <a:lumMod val="75000"/>
                  </a:schemeClr>
                </a:solidFill>
              </a:rPr>
              <a:t> у </a:t>
            </a:r>
            <a:r>
              <a:rPr lang="ru-RU" i="1" dirty="0" err="1">
                <a:solidFill>
                  <a:schemeClr val="accent1">
                    <a:lumMod val="75000"/>
                  </a:schemeClr>
                </a:solidFill>
              </a:rPr>
              <a:t>безвітряний</a:t>
            </a:r>
            <a:r>
              <a:rPr lang="ru-RU" i="1" dirty="0">
                <a:solidFill>
                  <a:schemeClr val="accent1">
                    <a:lumMod val="75000"/>
                  </a:schemeClr>
                </a:solidFill>
              </a:rPr>
              <a:t> день. Так </a:t>
            </a:r>
            <a:r>
              <a:rPr lang="ru-RU" i="1" dirty="0" err="1">
                <a:solidFill>
                  <a:schemeClr val="accent1">
                    <a:lumMod val="75000"/>
                  </a:schemeClr>
                </a:solidFill>
              </a:rPr>
              <a:t>він</a:t>
            </a:r>
            <a:r>
              <a:rPr lang="ru-RU" i="1" dirty="0">
                <a:solidFill>
                  <a:schemeClr val="accent1">
                    <a:lumMod val="75000"/>
                  </a:schemeClr>
                </a:solidFill>
              </a:rPr>
              <a:t> </a:t>
            </a:r>
            <a:r>
              <a:rPr lang="ru-RU" i="1" dirty="0" err="1">
                <a:solidFill>
                  <a:schemeClr val="accent1">
                    <a:lumMod val="75000"/>
                  </a:schemeClr>
                </a:solidFill>
              </a:rPr>
              <a:t>отримав</a:t>
            </a:r>
            <a:r>
              <a:rPr lang="ru-RU" i="1" dirty="0">
                <a:solidFill>
                  <a:schemeClr val="accent1">
                    <a:lumMod val="75000"/>
                  </a:schemeClr>
                </a:solidFill>
              </a:rPr>
              <a:t> </a:t>
            </a:r>
            <a:r>
              <a:rPr lang="ru-RU" i="1" dirty="0" err="1">
                <a:solidFill>
                  <a:schemeClr val="accent1">
                    <a:lumMod val="75000"/>
                  </a:schemeClr>
                </a:solidFill>
              </a:rPr>
              <a:t>уявлення</a:t>
            </a:r>
            <a:r>
              <a:rPr lang="ru-RU" i="1" dirty="0">
                <a:solidFill>
                  <a:schemeClr val="accent1">
                    <a:lumMod val="75000"/>
                  </a:schemeClr>
                </a:solidFill>
              </a:rPr>
              <a:t> про силу </a:t>
            </a:r>
            <a:r>
              <a:rPr lang="ru-RU" i="1" dirty="0" err="1">
                <a:solidFill>
                  <a:schemeClr val="accent1">
                    <a:lumMod val="75000"/>
                  </a:schemeClr>
                </a:solidFill>
              </a:rPr>
              <a:t>вітру</a:t>
            </a:r>
            <a:r>
              <a:rPr lang="ru-RU" i="1" dirty="0">
                <a:solidFill>
                  <a:schemeClr val="accent1">
                    <a:lumMod val="75000"/>
                  </a:schemeClr>
                </a:solidFill>
              </a:rPr>
              <a:t>, </a:t>
            </a:r>
            <a:r>
              <a:rPr lang="ru-RU" i="1" dirty="0" err="1">
                <a:solidFill>
                  <a:schemeClr val="accent1">
                    <a:lumMod val="75000"/>
                  </a:schemeClr>
                </a:solidFill>
              </a:rPr>
              <a:t>виражену</a:t>
            </a:r>
            <a:r>
              <a:rPr lang="ru-RU" i="1" dirty="0">
                <a:solidFill>
                  <a:schemeClr val="accent1">
                    <a:lumMod val="75000"/>
                  </a:schemeClr>
                </a:solidFill>
              </a:rPr>
              <a:t> в футах. Ставши </a:t>
            </a:r>
            <a:r>
              <a:rPr lang="ru-RU" i="1" dirty="0" err="1">
                <a:solidFill>
                  <a:schemeClr val="accent1">
                    <a:lumMod val="75000"/>
                  </a:schemeClr>
                </a:solidFill>
              </a:rPr>
              <a:t>знаменитим</a:t>
            </a:r>
            <a:r>
              <a:rPr lang="ru-RU" i="1" dirty="0">
                <a:solidFill>
                  <a:schemeClr val="accent1">
                    <a:lumMod val="75000"/>
                  </a:schemeClr>
                </a:solidFill>
              </a:rPr>
              <a:t> </a:t>
            </a:r>
            <a:r>
              <a:rPr lang="ru-RU" i="1" dirty="0" err="1">
                <a:solidFill>
                  <a:schemeClr val="accent1">
                    <a:lumMod val="75000"/>
                  </a:schemeClr>
                </a:solidFill>
              </a:rPr>
              <a:t>ученим</a:t>
            </a:r>
            <a:r>
              <a:rPr lang="ru-RU" i="1" dirty="0">
                <a:solidFill>
                  <a:schemeClr val="accent1">
                    <a:lumMod val="75000"/>
                  </a:schemeClr>
                </a:solidFill>
              </a:rPr>
              <a:t>, </a:t>
            </a:r>
            <a:r>
              <a:rPr lang="ru-RU" i="1" dirty="0" err="1">
                <a:solidFill>
                  <a:schemeClr val="accent1">
                    <a:lumMod val="75000"/>
                  </a:schemeClr>
                </a:solidFill>
              </a:rPr>
              <a:t>він</a:t>
            </a:r>
            <a:r>
              <a:rPr lang="ru-RU" i="1" dirty="0">
                <a:solidFill>
                  <a:schemeClr val="accent1">
                    <a:lumMod val="75000"/>
                  </a:schemeClr>
                </a:solidFill>
              </a:rPr>
              <a:t> </a:t>
            </a:r>
            <a:r>
              <a:rPr lang="ru-RU" i="1" dirty="0" err="1">
                <a:solidFill>
                  <a:schemeClr val="accent1">
                    <a:lumMod val="75000"/>
                  </a:schemeClr>
                </a:solidFill>
              </a:rPr>
              <a:t>вважав</a:t>
            </a:r>
            <a:r>
              <a:rPr lang="ru-RU" i="1" dirty="0">
                <a:solidFill>
                  <a:schemeClr val="accent1">
                    <a:lumMod val="75000"/>
                  </a:schemeClr>
                </a:solidFill>
              </a:rPr>
              <a:t> </a:t>
            </a:r>
            <a:r>
              <a:rPr lang="ru-RU" i="1" dirty="0" err="1">
                <a:solidFill>
                  <a:schemeClr val="accent1">
                    <a:lumMod val="75000"/>
                  </a:schemeClr>
                </a:solidFill>
              </a:rPr>
              <a:t>ці</a:t>
            </a:r>
            <a:r>
              <a:rPr lang="ru-RU" i="1" dirty="0">
                <a:solidFill>
                  <a:schemeClr val="accent1">
                    <a:lumMod val="75000"/>
                  </a:schemeClr>
                </a:solidFill>
              </a:rPr>
              <a:t> </a:t>
            </a:r>
            <a:r>
              <a:rPr lang="ru-RU" i="1" dirty="0" err="1">
                <a:solidFill>
                  <a:schemeClr val="accent1">
                    <a:lumMod val="75000"/>
                  </a:schemeClr>
                </a:solidFill>
              </a:rPr>
              <a:t>стрибки</a:t>
            </a:r>
            <a:r>
              <a:rPr lang="ru-RU" i="1" dirty="0">
                <a:solidFill>
                  <a:schemeClr val="accent1">
                    <a:lumMod val="75000"/>
                  </a:schemeClr>
                </a:solidFill>
              </a:rPr>
              <a:t> </a:t>
            </a:r>
            <a:r>
              <a:rPr lang="ru-RU" i="1" dirty="0" err="1">
                <a:solidFill>
                  <a:schemeClr val="accent1">
                    <a:lumMod val="75000"/>
                  </a:schemeClr>
                </a:solidFill>
              </a:rPr>
              <a:t>своїми</a:t>
            </a:r>
            <a:r>
              <a:rPr lang="ru-RU" i="1" dirty="0">
                <a:solidFill>
                  <a:schemeClr val="accent1">
                    <a:lumMod val="75000"/>
                  </a:schemeClr>
                </a:solidFill>
              </a:rPr>
              <a:t> першими </a:t>
            </a:r>
            <a:r>
              <a:rPr lang="ru-RU" i="1" dirty="0" err="1">
                <a:solidFill>
                  <a:schemeClr val="accent1">
                    <a:lumMod val="75000"/>
                  </a:schemeClr>
                </a:solidFill>
              </a:rPr>
              <a:t>експериментами</a:t>
            </a:r>
            <a:r>
              <a:rPr lang="ru-RU" i="1" dirty="0">
                <a:solidFill>
                  <a:schemeClr val="accent1">
                    <a:lumMod val="75000"/>
                  </a:schemeClr>
                </a:solidFill>
              </a:rPr>
              <a:t>.</a:t>
            </a:r>
            <a:endParaRPr lang="uk-UA" i="1" dirty="0">
              <a:solidFill>
                <a:schemeClr val="accent1">
                  <a:lumMod val="75000"/>
                </a:schemeClr>
              </a:solidFill>
            </a:endParaRPr>
          </a:p>
        </p:txBody>
      </p:sp>
    </p:spTree>
    <p:extLst>
      <p:ext uri="{BB962C8B-B14F-4D97-AF65-F5344CB8AC3E}">
        <p14:creationId xmlns:p14="http://schemas.microsoft.com/office/powerpoint/2010/main" val="14429192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00808"/>
            <a:ext cx="3524250" cy="5122061"/>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a:xfrm>
            <a:off x="1259632" y="12778"/>
            <a:ext cx="7746063" cy="1143000"/>
          </a:xfrm>
        </p:spPr>
        <p:txBody>
          <a:bodyPr>
            <a:noAutofit/>
          </a:bodyPr>
          <a:lstStyle/>
          <a:p>
            <a:r>
              <a:rPr lang="ru-RU" sz="4000" dirty="0" err="1">
                <a:solidFill>
                  <a:schemeClr val="accent1">
                    <a:lumMod val="75000"/>
                  </a:schemeClr>
                </a:solidFill>
                <a:effectLst>
                  <a:glow rad="139700">
                    <a:schemeClr val="accent1">
                      <a:satMod val="175000"/>
                      <a:alpha val="40000"/>
                    </a:schemeClr>
                  </a:glow>
                  <a:outerShdw blurRad="50000" dist="30000" dir="5400000" algn="tl" rotWithShape="0">
                    <a:srgbClr val="000000">
                      <a:alpha val="30000"/>
                    </a:srgbClr>
                  </a:outerShdw>
                </a:effectLst>
              </a:rPr>
              <a:t>Цікаві</a:t>
            </a:r>
            <a:r>
              <a:rPr lang="ru-RU" sz="4000" dirty="0">
                <a:solidFill>
                  <a:schemeClr val="accent1">
                    <a:lumMod val="75000"/>
                  </a:schemeClr>
                </a:solidFill>
                <a:effectLst>
                  <a:glow rad="139700">
                    <a:schemeClr val="accent1">
                      <a:satMod val="175000"/>
                      <a:alpha val="40000"/>
                    </a:schemeClr>
                  </a:glow>
                  <a:outerShdw blurRad="50000" dist="30000" dir="5400000" algn="tl" rotWithShape="0">
                    <a:srgbClr val="000000">
                      <a:alpha val="30000"/>
                    </a:srgbClr>
                  </a:outerShdw>
                </a:effectLst>
              </a:rPr>
              <a:t> </a:t>
            </a:r>
            <a:r>
              <a:rPr lang="ru-RU" sz="4000" dirty="0" err="1">
                <a:solidFill>
                  <a:schemeClr val="accent1">
                    <a:lumMod val="75000"/>
                  </a:schemeClr>
                </a:solidFill>
                <a:effectLst>
                  <a:glow rad="139700">
                    <a:schemeClr val="accent1">
                      <a:satMod val="175000"/>
                      <a:alpha val="40000"/>
                    </a:schemeClr>
                  </a:glow>
                  <a:outerShdw blurRad="50000" dist="30000" dir="5400000" algn="tl" rotWithShape="0">
                    <a:srgbClr val="000000">
                      <a:alpha val="30000"/>
                    </a:srgbClr>
                  </a:outerShdw>
                </a:effectLst>
              </a:rPr>
              <a:t>факти</a:t>
            </a:r>
            <a:r>
              <a:rPr lang="ru-RU" sz="4000" dirty="0">
                <a:solidFill>
                  <a:schemeClr val="accent1">
                    <a:lumMod val="75000"/>
                  </a:schemeClr>
                </a:solidFill>
                <a:effectLst>
                  <a:glow rad="139700">
                    <a:schemeClr val="accent1">
                      <a:satMod val="175000"/>
                      <a:alpha val="40000"/>
                    </a:schemeClr>
                  </a:glow>
                  <a:outerShdw blurRad="50000" dist="30000" dir="5400000" algn="tl" rotWithShape="0">
                    <a:srgbClr val="000000">
                      <a:alpha val="30000"/>
                    </a:srgbClr>
                  </a:outerShdw>
                </a:effectLst>
              </a:rPr>
              <a:t> про </a:t>
            </a:r>
            <a:r>
              <a:rPr lang="ru-RU" sz="4000" dirty="0" err="1">
                <a:solidFill>
                  <a:schemeClr val="accent1">
                    <a:lumMod val="75000"/>
                  </a:schemeClr>
                </a:solidFill>
                <a:effectLst>
                  <a:glow rad="139700">
                    <a:schemeClr val="accent1">
                      <a:satMod val="175000"/>
                      <a:alpha val="40000"/>
                    </a:schemeClr>
                  </a:glow>
                  <a:outerShdw blurRad="50000" dist="30000" dir="5400000" algn="tl" rotWithShape="0">
                    <a:srgbClr val="000000">
                      <a:alpha val="30000"/>
                    </a:srgbClr>
                  </a:outerShdw>
                </a:effectLst>
              </a:rPr>
              <a:t>Ісаака</a:t>
            </a:r>
            <a:r>
              <a:rPr lang="ru-RU" sz="4000" dirty="0">
                <a:solidFill>
                  <a:schemeClr val="accent1">
                    <a:lumMod val="75000"/>
                  </a:schemeClr>
                </a:solidFill>
                <a:effectLst>
                  <a:glow rad="139700">
                    <a:schemeClr val="accent1">
                      <a:satMod val="175000"/>
                      <a:alpha val="40000"/>
                    </a:schemeClr>
                  </a:glow>
                  <a:outerShdw blurRad="50000" dist="30000" dir="5400000" algn="tl" rotWithShape="0">
                    <a:srgbClr val="000000">
                      <a:alpha val="30000"/>
                    </a:srgbClr>
                  </a:outerShdw>
                </a:effectLst>
              </a:rPr>
              <a:t> Ньютона</a:t>
            </a:r>
            <a:endParaRPr lang="uk-UA" sz="4000" dirty="0">
              <a:solidFill>
                <a:schemeClr val="accent1">
                  <a:lumMod val="75000"/>
                </a:schemeClr>
              </a:solidFill>
              <a:effectLst>
                <a:glow rad="139700">
                  <a:schemeClr val="accent1">
                    <a:satMod val="175000"/>
                    <a:alpha val="40000"/>
                  </a:schemeClr>
                </a:glow>
                <a:outerShdw blurRad="50000" dist="30000" dir="5400000" algn="tl" rotWithShape="0">
                  <a:srgbClr val="000000">
                    <a:alpha val="30000"/>
                  </a:srgbClr>
                </a:outerShdw>
              </a:effectLst>
            </a:endParaRPr>
          </a:p>
        </p:txBody>
      </p:sp>
      <p:sp>
        <p:nvSpPr>
          <p:cNvPr id="3" name="Объект 2"/>
          <p:cNvSpPr>
            <a:spLocks noGrp="1"/>
          </p:cNvSpPr>
          <p:nvPr>
            <p:ph idx="1"/>
          </p:nvPr>
        </p:nvSpPr>
        <p:spPr>
          <a:xfrm>
            <a:off x="3735722" y="1428619"/>
            <a:ext cx="5408278" cy="5394250"/>
          </a:xfrm>
        </p:spPr>
        <p:txBody>
          <a:bodyPr>
            <a:normAutofit fontScale="92500" lnSpcReduction="10000"/>
          </a:bodyPr>
          <a:lstStyle/>
          <a:p>
            <a:r>
              <a:rPr lang="uk-UA" sz="3600" i="1" dirty="0" smtClean="0">
                <a:solidFill>
                  <a:schemeClr val="accent1">
                    <a:lumMod val="75000"/>
                  </a:schemeClr>
                </a:solidFill>
              </a:rPr>
              <a:t>У </a:t>
            </a:r>
            <a:r>
              <a:rPr lang="uk-UA" sz="3600" i="1" dirty="0">
                <a:solidFill>
                  <a:schemeClr val="accent1">
                    <a:lumMod val="75000"/>
                  </a:schemeClr>
                </a:solidFill>
              </a:rPr>
              <a:t>початковій школі </a:t>
            </a:r>
            <a:r>
              <a:rPr lang="uk-UA" sz="3600" i="1" dirty="0" err="1">
                <a:solidFill>
                  <a:schemeClr val="accent1">
                    <a:lumMod val="75000"/>
                  </a:schemeClr>
                </a:solidFill>
              </a:rPr>
              <a:t>Ісаак</a:t>
            </a:r>
            <a:r>
              <a:rPr lang="uk-UA" sz="3600" i="1" dirty="0">
                <a:solidFill>
                  <a:schemeClr val="accent1">
                    <a:lumMod val="75000"/>
                  </a:schemeClr>
                </a:solidFill>
              </a:rPr>
              <a:t> Ньютон учився досить посередньо до тих пір, поки його не побив і не образив найкращий учень у класі, завдавши Ньютону моральної травми. Однак після цього всі успіхи Ньютона в навчанні стали блискучими.</a:t>
            </a:r>
          </a:p>
        </p:txBody>
      </p:sp>
    </p:spTree>
    <p:extLst>
      <p:ext uri="{BB962C8B-B14F-4D97-AF65-F5344CB8AC3E}">
        <p14:creationId xmlns:p14="http://schemas.microsoft.com/office/powerpoint/2010/main" val="27944242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188640"/>
            <a:ext cx="7818072" cy="6336704"/>
          </a:xfrm>
        </p:spPr>
        <p:txBody>
          <a:bodyPr>
            <a:normAutofit fontScale="85000" lnSpcReduction="20000"/>
          </a:bodyPr>
          <a:lstStyle/>
          <a:p>
            <a:r>
              <a:rPr lang="uk-UA" i="1" dirty="0">
                <a:solidFill>
                  <a:schemeClr val="accent1">
                    <a:lumMod val="75000"/>
                  </a:schemeClr>
                </a:solidFill>
              </a:rPr>
              <a:t>Особливу заздрість однокласників викликали іграшки, які робив Ньютон. Він побудував мініатюрний вітряний млин, що викликав захоплення не тільки у дітей, але і у дорослих. Під час сильного вітру млин навіть міг по-справжньому змолоти жменю зерна. А в безвітряну погоду млин рухав живий «мірошник» — його роль виконувала миша, яка вертіла колеса. Щоб змусити мишу підійматися на колесо, хлопчик повісив над коліщатком мішечок із зерном. У чотирнадцять років він змайстрував водяний годинник і своєрідний самокат. Годинники були настільки точні, що ними користувалося все сімейство </a:t>
            </a:r>
            <a:r>
              <a:rPr lang="uk-UA" i="1" dirty="0" err="1">
                <a:solidFill>
                  <a:schemeClr val="accent1">
                    <a:lumMod val="75000"/>
                  </a:schemeClr>
                </a:solidFill>
              </a:rPr>
              <a:t>Кларк</a:t>
            </a:r>
            <a:r>
              <a:rPr lang="uk-UA" i="1" dirty="0">
                <a:solidFill>
                  <a:schemeClr val="accent1">
                    <a:lumMod val="75000"/>
                  </a:schemeClr>
                </a:solidFill>
              </a:rPr>
              <a:t>. А по вечірньому небу </a:t>
            </a:r>
            <a:r>
              <a:rPr lang="uk-UA" i="1" dirty="0" err="1">
                <a:solidFill>
                  <a:schemeClr val="accent1">
                    <a:lumMod val="75000"/>
                  </a:schemeClr>
                </a:solidFill>
              </a:rPr>
              <a:t>Грентема</a:t>
            </a:r>
            <a:r>
              <a:rPr lang="uk-UA" i="1" dirty="0">
                <a:solidFill>
                  <a:schemeClr val="accent1">
                    <a:lumMod val="75000"/>
                  </a:schemeClr>
                </a:solidFill>
              </a:rPr>
              <a:t> безшумно ковзали підсвічені ліхтариками повітряні змії, зроблені та запущені Ньютоном.</a:t>
            </a:r>
          </a:p>
        </p:txBody>
      </p:sp>
    </p:spTree>
    <p:extLst>
      <p:ext uri="{BB962C8B-B14F-4D97-AF65-F5344CB8AC3E}">
        <p14:creationId xmlns:p14="http://schemas.microsoft.com/office/powerpoint/2010/main" val="2324398165"/>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9632" y="404664"/>
            <a:ext cx="7674056" cy="5843736"/>
          </a:xfrm>
        </p:spPr>
        <p:txBody>
          <a:bodyPr>
            <a:normAutofit lnSpcReduction="10000"/>
          </a:bodyPr>
          <a:lstStyle/>
          <a:p>
            <a:r>
              <a:rPr lang="uk-UA" i="1" dirty="0">
                <a:solidFill>
                  <a:schemeClr val="accent1">
                    <a:lumMod val="75000"/>
                  </a:schemeClr>
                </a:solidFill>
              </a:rPr>
              <a:t>А ось іще один цікавий випадок із життя знаменитого фізика. </a:t>
            </a:r>
            <a:r>
              <a:rPr lang="uk-UA" i="1" dirty="0" err="1">
                <a:solidFill>
                  <a:schemeClr val="accent1">
                    <a:lumMod val="75000"/>
                  </a:schemeClr>
                </a:solidFill>
              </a:rPr>
              <a:t>Ісаак</a:t>
            </a:r>
            <a:r>
              <a:rPr lang="uk-UA" i="1" dirty="0">
                <a:solidFill>
                  <a:schemeClr val="accent1">
                    <a:lumMod val="75000"/>
                  </a:schemeClr>
                </a:solidFill>
              </a:rPr>
              <a:t> Ньютон, як відомо, був членом Палати лордів. Засідання Палати лордів Ньютон відвідував регулярно. Однак протягом багатьох років він не сказав ні слова на засіданнях. Усі завмерли коли, нарешті, Ньютон раптом попросив слова. Присутні очікували грандіозної та розумної промови, але Ньютон у повній тиші проголосив: «Панове, я прошу закрити вікно, інакше я можу застудитися!».</a:t>
            </a:r>
          </a:p>
        </p:txBody>
      </p:sp>
    </p:spTree>
    <p:extLst>
      <p:ext uri="{BB962C8B-B14F-4D97-AF65-F5344CB8AC3E}">
        <p14:creationId xmlns:p14="http://schemas.microsoft.com/office/powerpoint/2010/main" val="16576793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 y="2571750"/>
            <a:ext cx="2051720" cy="28575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Объект 2"/>
          <p:cNvSpPr>
            <a:spLocks noGrp="1"/>
          </p:cNvSpPr>
          <p:nvPr>
            <p:ph idx="1"/>
          </p:nvPr>
        </p:nvSpPr>
        <p:spPr>
          <a:xfrm>
            <a:off x="1541952" y="836712"/>
            <a:ext cx="7602048" cy="5555704"/>
          </a:xfrm>
        </p:spPr>
        <p:txBody>
          <a:bodyPr>
            <a:normAutofit fontScale="85000" lnSpcReduction="10000"/>
          </a:bodyPr>
          <a:lstStyle/>
          <a:p>
            <a:r>
              <a:rPr lang="uk-UA" i="1" dirty="0">
                <a:solidFill>
                  <a:schemeClr val="accent1">
                    <a:lumMod val="75000"/>
                  </a:schemeClr>
                </a:solidFill>
              </a:rPr>
              <a:t>В останні роки свого життя </a:t>
            </a:r>
            <a:r>
              <a:rPr lang="uk-UA" i="1" dirty="0" err="1">
                <a:solidFill>
                  <a:schemeClr val="accent1">
                    <a:lumMod val="75000"/>
                  </a:schemeClr>
                </a:solidFill>
              </a:rPr>
              <a:t>Ісаак</a:t>
            </a:r>
            <a:r>
              <a:rPr lang="uk-UA" i="1" dirty="0">
                <a:solidFill>
                  <a:schemeClr val="accent1">
                    <a:lumMod val="75000"/>
                  </a:schemeClr>
                </a:solidFill>
              </a:rPr>
              <a:t> Ньютон серйозно взявся за богослов’я та під великим секретом писав власну книгу, про яку висловлювався як про найвеличнішу і найважливішу свою працю. Він вважав, що ця праця повинна рішучим чином змінити життя людей. Хто знає, якою була б ця книга,… але з вини улюбленої собаки Ньютона, яка перекинула лампу, сталася пожежа. У результаті, крім самого будинку і всього майна Ньютона, згорів великий рукопис. Ось вам і </a:t>
            </a:r>
            <a:r>
              <a:rPr lang="uk-UA" i="1" dirty="0" err="1">
                <a:solidFill>
                  <a:schemeClr val="accent1">
                    <a:lumMod val="75000"/>
                  </a:schemeClr>
                </a:solidFill>
              </a:rPr>
              <a:t>булгаківсько-воландівський</a:t>
            </a:r>
            <a:r>
              <a:rPr lang="uk-UA" i="1" dirty="0">
                <a:solidFill>
                  <a:schemeClr val="accent1">
                    <a:lumMod val="75000"/>
                  </a:schemeClr>
                </a:solidFill>
              </a:rPr>
              <a:t>: «Рукописи не горять!». Горять, ще як горять! Це було незадовго до смерті великого вченого...</a:t>
            </a:r>
          </a:p>
        </p:txBody>
      </p:sp>
    </p:spTree>
    <p:extLst>
      <p:ext uri="{BB962C8B-B14F-4D97-AF65-F5344CB8AC3E}">
        <p14:creationId xmlns:p14="http://schemas.microsoft.com/office/powerpoint/2010/main" val="34572846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35608" y="620688"/>
            <a:ext cx="7498080" cy="5627712"/>
          </a:xfrm>
        </p:spPr>
        <p:txBody>
          <a:bodyPr>
            <a:normAutofit fontScale="92500" lnSpcReduction="10000"/>
          </a:bodyPr>
          <a:lstStyle/>
          <a:p>
            <a:pPr marL="82296" indent="0">
              <a:buNone/>
            </a:pPr>
            <a:r>
              <a:rPr lang="uk-UA" dirty="0"/>
              <a:t>31 </a:t>
            </a:r>
            <a:r>
              <a:rPr lang="uk-UA" i="1" dirty="0"/>
              <a:t>березня 1727 </a:t>
            </a:r>
            <a:r>
              <a:rPr lang="uk-UA" i="1" dirty="0" smtClean="0"/>
              <a:t>року </a:t>
            </a:r>
            <a:r>
              <a:rPr lang="uk-UA" i="1" dirty="0" err="1" smtClean="0"/>
              <a:t>Ісаак</a:t>
            </a:r>
            <a:r>
              <a:rPr lang="uk-UA" i="1" dirty="0" smtClean="0"/>
              <a:t> Ньютон помер. </a:t>
            </a:r>
            <a:r>
              <a:rPr lang="uk-UA" i="1" dirty="0"/>
              <a:t>Указом короля Ньютона поховали у Вестмінстерському абатстві. На його могилі </a:t>
            </a:r>
            <a:r>
              <a:rPr lang="uk-UA" i="1" dirty="0" err="1"/>
              <a:t>викарбувано</a:t>
            </a:r>
            <a:r>
              <a:rPr lang="uk-UA" i="1" dirty="0"/>
              <a:t> слова : </a:t>
            </a:r>
            <a:r>
              <a:rPr lang="uk-UA" i="1" dirty="0" smtClean="0">
                <a:solidFill>
                  <a:schemeClr val="accent5">
                    <a:lumMod val="75000"/>
                  </a:schemeClr>
                </a:solidFill>
              </a:rPr>
              <a:t>«Тут </a:t>
            </a:r>
            <a:r>
              <a:rPr lang="uk-UA" i="1" dirty="0">
                <a:solidFill>
                  <a:schemeClr val="accent5">
                    <a:lumMod val="75000"/>
                  </a:schemeClr>
                </a:solidFill>
              </a:rPr>
              <a:t>спочиває сер </a:t>
            </a:r>
            <a:r>
              <a:rPr lang="uk-UA" i="1" dirty="0" err="1">
                <a:solidFill>
                  <a:schemeClr val="accent5">
                    <a:lumMod val="75000"/>
                  </a:schemeClr>
                </a:solidFill>
              </a:rPr>
              <a:t>Ісаак</a:t>
            </a:r>
            <a:r>
              <a:rPr lang="uk-UA" i="1" dirty="0">
                <a:solidFill>
                  <a:schemeClr val="accent5">
                    <a:lumMod val="75000"/>
                  </a:schemeClr>
                </a:solidFill>
              </a:rPr>
              <a:t> Ньютон, дворянин, який майже божественним розумом першим довів з факелом математики рух планет, шляхи комет і припливи океанів. Він досліджував різноманітність світлових променів і різні властивості кольорів, які при цьому з'являються, про що раніше ніхто не підозрював… Нехай смертні радіють, що існувала така прикраса роду людського</a:t>
            </a:r>
            <a:r>
              <a:rPr lang="uk-UA" i="1" dirty="0" smtClean="0">
                <a:solidFill>
                  <a:schemeClr val="accent5">
                    <a:lumMod val="75000"/>
                  </a:schemeClr>
                </a:solidFill>
              </a:rPr>
              <a:t>.»</a:t>
            </a:r>
            <a:endParaRPr lang="uk-UA" i="1" dirty="0">
              <a:solidFill>
                <a:schemeClr val="accent5">
                  <a:lumMod val="75000"/>
                </a:schemeClr>
              </a:solidFill>
            </a:endParaRPr>
          </a:p>
        </p:txBody>
      </p:sp>
    </p:spTree>
    <p:extLst>
      <p:ext uri="{BB962C8B-B14F-4D97-AF65-F5344CB8AC3E}">
        <p14:creationId xmlns:p14="http://schemas.microsoft.com/office/powerpoint/2010/main" val="72674271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72</TotalTime>
  <Words>769</Words>
  <Application>Microsoft Office PowerPoint</Application>
  <PresentationFormat>Екран (4:3)</PresentationFormat>
  <Paragraphs>23</Paragraphs>
  <Slides>10</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10</vt:i4>
      </vt:variant>
    </vt:vector>
  </HeadingPairs>
  <TitlesOfParts>
    <vt:vector size="15" baseType="lpstr">
      <vt:lpstr>Corbel</vt:lpstr>
      <vt:lpstr>Gill Sans MT</vt:lpstr>
      <vt:lpstr>Verdana</vt:lpstr>
      <vt:lpstr>Wingdings 2</vt:lpstr>
      <vt:lpstr>Солнцестояние</vt:lpstr>
      <vt:lpstr>Третій закон Ньютона фізика 9 клас 11.03.2021</vt:lpstr>
      <vt:lpstr>Цікавинки про Ньютона</vt:lpstr>
      <vt:lpstr>Ісаак Ньютон</vt:lpstr>
      <vt:lpstr>Перший дослід Ньютона</vt:lpstr>
      <vt:lpstr>Цікаві факти про Ісаака Ньютона</vt:lpstr>
      <vt:lpstr>Презентація PowerPoint</vt:lpstr>
      <vt:lpstr>Презентація PowerPoint</vt:lpstr>
      <vt:lpstr>Презентація PowerPoint</vt:lpstr>
      <vt:lpstr>Презентація PowerPoint</vt:lpstr>
      <vt:lpstr>Важливість законів Ньютона</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Закони динаміки Ісаака Ньютона</dc:title>
  <dc:creator>samsung</dc:creator>
  <cp:lastModifiedBy>RePack by Diakov</cp:lastModifiedBy>
  <cp:revision>9</cp:revision>
  <dcterms:created xsi:type="dcterms:W3CDTF">2015-11-03T15:31:14Z</dcterms:created>
  <dcterms:modified xsi:type="dcterms:W3CDTF">2021-03-10T08:11:01Z</dcterms:modified>
</cp:coreProperties>
</file>