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63" r:id="rId4"/>
    <p:sldId id="268" r:id="rId5"/>
    <p:sldId id="269" r:id="rId6"/>
    <p:sldId id="270" r:id="rId7"/>
    <p:sldId id="264" r:id="rId8"/>
    <p:sldId id="287" r:id="rId9"/>
    <p:sldId id="278" r:id="rId10"/>
    <p:sldId id="279" r:id="rId11"/>
    <p:sldId id="265" r:id="rId12"/>
    <p:sldId id="281" r:id="rId13"/>
    <p:sldId id="266" r:id="rId14"/>
    <p:sldId id="282" r:id="rId15"/>
    <p:sldId id="283" r:id="rId16"/>
    <p:sldId id="285" r:id="rId17"/>
    <p:sldId id="286" r:id="rId18"/>
    <p:sldId id="267" r:id="rId19"/>
    <p:sldId id="288" r:id="rId20"/>
  </p:sldIdLst>
  <p:sldSz cx="9144000" cy="5143500" type="screen16x9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7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1" y="0"/>
            <a:ext cx="9143999" cy="385157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16886"/>
            <a:ext cx="8077200" cy="1255014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9821-5268-4F37-9A9C-9C1BE03A58C4}" type="datetimeFigureOut">
              <a:rPr lang="uk-UA" smtClean="0"/>
              <a:pPr/>
              <a:t>23.11.2021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1437-56EE-4B95-8347-D755C258BBD5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384625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9821-5268-4F37-9A9C-9C1BE03A58C4}" type="datetimeFigureOut">
              <a:rPr lang="uk-UA" smtClean="0"/>
              <a:pPr/>
              <a:t>23.11.2021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1437-56EE-4B95-8347-D755C258BBD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8" y="0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05980"/>
            <a:ext cx="1905000" cy="4388644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9821-5268-4F37-9A9C-9C1BE03A58C4}" type="datetimeFigureOut">
              <a:rPr lang="uk-UA" smtClean="0"/>
              <a:pPr/>
              <a:t>23.11.2021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4783095"/>
            <a:ext cx="3836404" cy="273844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1437-56EE-4B95-8347-D755C258BBD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939546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9821-5268-4F37-9A9C-9C1BE03A58C4}" type="datetimeFigureOut">
              <a:rPr lang="uk-UA" smtClean="0"/>
              <a:pPr/>
              <a:t>23.11.2021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1437-56EE-4B95-8347-D755C258BBD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195189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1951890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371600"/>
            <a:ext cx="8022336" cy="51435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9821-5268-4F37-9A9C-9C1BE03A58C4}" type="datetimeFigureOut">
              <a:rPr lang="uk-UA" smtClean="0"/>
              <a:pPr/>
              <a:t>23.11.2021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1437-56EE-4B95-8347-D755C258BBD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0452"/>
            <a:ext cx="4038600" cy="346786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0452"/>
            <a:ext cx="4038600" cy="346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9821-5268-4F37-9A9C-9C1BE03A58C4}" type="datetimeFigureOut">
              <a:rPr lang="uk-UA" smtClean="0"/>
              <a:pPr/>
              <a:t>23.11.2021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1437-56EE-4B95-8347-D755C258BBD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4241"/>
            <a:ext cx="4040188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3713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4241"/>
            <a:ext cx="4041775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3713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9821-5268-4F37-9A9C-9C1BE03A58C4}" type="datetimeFigureOut">
              <a:rPr lang="uk-UA" smtClean="0"/>
              <a:pPr/>
              <a:t>23.11.2021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1437-56EE-4B95-8347-D755C258BBD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9821-5268-4F37-9A9C-9C1BE03A58C4}" type="datetimeFigureOut">
              <a:rPr lang="uk-UA" smtClean="0"/>
              <a:pPr/>
              <a:t>23.11.2021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1437-56EE-4B95-8347-D755C258BBD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9821-5268-4F37-9A9C-9C1BE03A58C4}" type="datetimeFigureOut">
              <a:rPr lang="uk-UA" smtClean="0"/>
              <a:pPr/>
              <a:t>23.11.2021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1437-56EE-4B95-8347-D755C258BBD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14300"/>
            <a:ext cx="2523744" cy="733806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8" y="1307350"/>
            <a:ext cx="5920641" cy="34191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297514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9821-5268-4F37-9A9C-9C1BE03A58C4}" type="datetimeFigureOut">
              <a:rPr lang="uk-UA" smtClean="0"/>
              <a:pPr/>
              <a:t>23.11.2021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1437-56EE-4B95-8347-D755C258BBD5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16586"/>
            <a:ext cx="2525150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6" y="1113606"/>
            <a:ext cx="6247397" cy="4029894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296162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877824"/>
            <a:ext cx="2523744" cy="150876"/>
          </a:xfrm>
        </p:spPr>
        <p:txBody>
          <a:bodyPr/>
          <a:lstStyle/>
          <a:p>
            <a:fld id="{57B59821-5268-4F37-9A9C-9C1BE03A58C4}" type="datetimeFigureOut">
              <a:rPr lang="uk-UA" smtClean="0"/>
              <a:pPr/>
              <a:t>23.11.2021</a:t>
            </a:fld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877824"/>
            <a:ext cx="5193792" cy="150876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877824"/>
            <a:ext cx="733864" cy="150876"/>
          </a:xfrm>
        </p:spPr>
        <p:txBody>
          <a:bodyPr/>
          <a:lstStyle/>
          <a:p>
            <a:fld id="{361D1437-56EE-4B95-8347-D755C258BBD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07692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1" y="0"/>
            <a:ext cx="9143999" cy="10753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38297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1394"/>
            <a:ext cx="8229600" cy="346920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857749"/>
            <a:ext cx="2133600" cy="20574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7B59821-5268-4F37-9A9C-9C1BE03A58C4}" type="datetimeFigureOut">
              <a:rPr lang="uk-UA" smtClean="0"/>
              <a:pPr/>
              <a:t>23.11.2021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7" y="4857749"/>
            <a:ext cx="5507719" cy="20574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61D1437-56EE-4B95-8347-D755C258BBD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071684"/>
            <a:ext cx="8643998" cy="1700216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язування</a:t>
            </a:r>
            <a:r>
              <a:rPr lang="uk-UA" dirty="0" smtClean="0"/>
              <a:t> </a:t>
            </a:r>
            <a:r>
              <a:rPr lang="uk-UA" dirty="0" smtClean="0"/>
              <a:t>вправ, </a:t>
            </a:r>
            <a:r>
              <a:rPr lang="uk-UA" dirty="0" smtClean="0"/>
              <a:t>підготовка до контрольної роботи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7172"/>
            <a:ext cx="8077200" cy="1124712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Arial" pitchFamily="34" charset="0"/>
                <a:cs typeface="Arial" pitchFamily="34" charset="0"/>
              </a:rPr>
              <a:t>Фізика 9 </a:t>
            </a:r>
            <a:r>
              <a:rPr lang="uk-UA" sz="3600" dirty="0" smtClean="0">
                <a:latin typeface="Arial" pitchFamily="34" charset="0"/>
                <a:cs typeface="Arial" pitchFamily="34" charset="0"/>
              </a:rPr>
              <a:t>клас 24.11.2021</a:t>
            </a:r>
            <a:endParaRPr lang="uk-UA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Показник заломлення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85866"/>
            <a:ext cx="871543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Arial" pitchFamily="34" charset="0"/>
                <a:cs typeface="Arial" pitchFamily="34" charset="0"/>
              </a:rPr>
              <a:t>Відносний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показник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заломлення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1100" b="1" i="1" dirty="0" smtClean="0">
                <a:latin typeface="Arial" pitchFamily="34" charset="0"/>
                <a:cs typeface="Arial" pitchFamily="34" charset="0"/>
              </a:rPr>
              <a:t>21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показує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, у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скільки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разів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швидкість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поширення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світла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середовищі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1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більша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менша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),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ніж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швидкість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поширення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світла </a:t>
            </a:r>
            <a:r>
              <a:rPr lang="uk-UA" sz="2400" i="1" dirty="0">
                <a:latin typeface="Arial" pitchFamily="34" charset="0"/>
                <a:cs typeface="Arial" pitchFamily="34" charset="0"/>
              </a:rPr>
              <a:t>в середовищі 2: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40698" t="37010" r="48286" b="51016"/>
          <a:stretch>
            <a:fillRect/>
          </a:stretch>
        </p:blipFill>
        <p:spPr bwMode="auto">
          <a:xfrm>
            <a:off x="285720" y="3143254"/>
            <a:ext cx="2571768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40294" t="59303" r="47662" b="28679"/>
          <a:stretch>
            <a:fillRect/>
          </a:stretch>
        </p:blipFill>
        <p:spPr bwMode="auto">
          <a:xfrm>
            <a:off x="5929322" y="3071816"/>
            <a:ext cx="2928958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59976" t="48984" r="28396" b="41219"/>
          <a:stretch>
            <a:fillRect/>
          </a:stretch>
        </p:blipFill>
        <p:spPr bwMode="auto">
          <a:xfrm>
            <a:off x="3643306" y="3643320"/>
            <a:ext cx="13573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трелка вправо 8"/>
          <p:cNvSpPr/>
          <p:nvPr/>
        </p:nvSpPr>
        <p:spPr>
          <a:xfrm>
            <a:off x="2928926" y="3643320"/>
            <a:ext cx="571504" cy="50006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9"/>
          <p:cNvSpPr/>
          <p:nvPr/>
        </p:nvSpPr>
        <p:spPr>
          <a:xfrm>
            <a:off x="5143504" y="3643320"/>
            <a:ext cx="571504" cy="50006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Дисперсія світла</a:t>
            </a:r>
            <a:endParaRPr lang="uk-UA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842" t="23387" r="7157" b="27185"/>
          <a:stretch>
            <a:fillRect/>
          </a:stretch>
        </p:blipFill>
        <p:spPr bwMode="auto">
          <a:xfrm>
            <a:off x="33050" y="1214428"/>
            <a:ext cx="904881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071948"/>
            <a:ext cx="4981575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людина сприймає кольори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142990"/>
            <a:ext cx="55007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зору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людини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особливе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значення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мають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три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основні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спектральні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кольори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800" dirty="0" err="1" smtClean="0">
                <a:solidFill>
                  <a:srgbClr val="FF0000"/>
                </a:solidFill>
                <a:latin typeface="Impact" pitchFamily="34" charset="0"/>
                <a:cs typeface="Arial" pitchFamily="34" charset="0"/>
              </a:rPr>
              <a:t>червоний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solidFill>
                  <a:srgbClr val="00B050"/>
                </a:solidFill>
                <a:latin typeface="Impact" pitchFamily="34" charset="0"/>
                <a:cs typeface="Arial" pitchFamily="34" charset="0"/>
              </a:rPr>
              <a:t>зелений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Impact" pitchFamily="34" charset="0"/>
                <a:cs typeface="Arial" pitchFamily="34" charset="0"/>
              </a:rPr>
              <a:t>синій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накладаючись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ці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кольори </a:t>
            </a:r>
            <a:r>
              <a:rPr lang="uk-UA" sz="2800" b="1" dirty="0">
                <a:latin typeface="Arial" pitchFamily="34" charset="0"/>
                <a:cs typeface="Arial" pitchFamily="34" charset="0"/>
              </a:rPr>
              <a:t>дають відчуття 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найрізноманітніших кольорів </a:t>
            </a:r>
            <a:r>
              <a:rPr lang="uk-UA" sz="2800" b="1" dirty="0">
                <a:latin typeface="Arial" pitchFamily="34" charset="0"/>
                <a:cs typeface="Arial" pitchFamily="34" charset="0"/>
              </a:rPr>
              <a:t>і відтінків.</a:t>
            </a:r>
          </a:p>
        </p:txBody>
      </p:sp>
      <p:pic>
        <p:nvPicPr>
          <p:cNvPr id="2048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l="7692" t="7009" r="7692" b="8195"/>
          <a:stretch>
            <a:fillRect/>
          </a:stretch>
        </p:blipFill>
        <p:spPr bwMode="auto">
          <a:xfrm>
            <a:off x="5500694" y="1428742"/>
            <a:ext cx="3442631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Побудова зображень</a:t>
            </a:r>
            <a:endParaRPr lang="uk-UA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263" t="15687" r="18736" b="5612"/>
          <a:stretch>
            <a:fillRect/>
          </a:stretch>
        </p:blipFill>
        <p:spPr bwMode="auto">
          <a:xfrm>
            <a:off x="1000100" y="1071552"/>
            <a:ext cx="7215238" cy="407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Побудова зображення </a:t>
            </a:r>
            <a:endParaRPr lang="uk-UA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263" t="18484" r="18736" b="12769"/>
          <a:stretch>
            <a:fillRect/>
          </a:stretch>
        </p:blipFill>
        <p:spPr bwMode="auto">
          <a:xfrm>
            <a:off x="1142975" y="1142990"/>
            <a:ext cx="6694283" cy="392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6586"/>
            <a:ext cx="8929718" cy="939546"/>
          </a:xfrm>
        </p:spPr>
        <p:txBody>
          <a:bodyPr>
            <a:noAutofit/>
          </a:bodyPr>
          <a:lstStyle/>
          <a:p>
            <a:r>
              <a:rPr lang="uk-UA" sz="3600" dirty="0" smtClean="0"/>
              <a:t>Побудова зображення у збиральній лінзі</a:t>
            </a:r>
            <a:endParaRPr lang="uk-UA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789" t="37803" r="10631" b="16888"/>
          <a:stretch>
            <a:fillRect/>
          </a:stretch>
        </p:blipFill>
        <p:spPr bwMode="auto">
          <a:xfrm>
            <a:off x="71406" y="1357304"/>
            <a:ext cx="892000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586"/>
            <a:ext cx="9144000" cy="939546"/>
          </a:xfrm>
        </p:spPr>
        <p:txBody>
          <a:bodyPr>
            <a:noAutofit/>
          </a:bodyPr>
          <a:lstStyle/>
          <a:p>
            <a:r>
              <a:rPr lang="uk-UA" sz="3600" dirty="0" smtClean="0"/>
              <a:t>Побудова зображення у розсіювальній лінзі</a:t>
            </a:r>
            <a:endParaRPr lang="uk-UA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9180" t="41364" r="13708" b="18360"/>
          <a:stretch>
            <a:fillRect/>
          </a:stretch>
        </p:blipFill>
        <p:spPr bwMode="auto">
          <a:xfrm>
            <a:off x="76710" y="1643056"/>
            <a:ext cx="900118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Формула тонкої лінзи</a:t>
            </a:r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52632" t="25036" r="11872" b="11828"/>
          <a:stretch>
            <a:fillRect/>
          </a:stretch>
        </p:blipFill>
        <p:spPr bwMode="auto">
          <a:xfrm>
            <a:off x="5214910" y="1142990"/>
            <a:ext cx="39290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622" t="20386" r="23780" b="55212"/>
          <a:stretch>
            <a:fillRect/>
          </a:stretch>
        </p:blipFill>
        <p:spPr bwMode="auto">
          <a:xfrm>
            <a:off x="142844" y="1428742"/>
            <a:ext cx="500066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 l="12049" t="29318" r="10839" b="41291"/>
          <a:stretch>
            <a:fillRect/>
          </a:stretch>
        </p:blipFill>
        <p:spPr bwMode="auto">
          <a:xfrm>
            <a:off x="142844" y="3000378"/>
            <a:ext cx="49292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Оптичні пристрої</a:t>
            </a:r>
            <a:endParaRPr lang="uk-UA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999" t="35332" r="7157" b="41602"/>
          <a:stretch>
            <a:fillRect/>
          </a:stretch>
        </p:blipFill>
        <p:spPr bwMode="auto">
          <a:xfrm>
            <a:off x="66102" y="1142990"/>
            <a:ext cx="900115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Повторити §9 – §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16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Виконати завдання 8-16(ст.107)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Дібрати або вигадати 2-3 загадки про оптичні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явища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Підготувати проект на 26.11.2021(теми на ст.110)</a:t>
            </a:r>
          </a:p>
          <a:p>
            <a:r>
              <a:rPr lang="uk-UA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Завтра – контрольна робота</a:t>
            </a:r>
          </a:p>
          <a:p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</a:t>
            </a:r>
            <a:r>
              <a:rPr lang="uk-UA" smtClean="0"/>
              <a:t>на урок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Переглянувши презентацію, систематизуйте свої знання по темі «Світлові явища»</a:t>
            </a:r>
          </a:p>
          <a:p>
            <a:r>
              <a:rPr lang="uk-UA" dirty="0" smtClean="0"/>
              <a:t>У кожному з параграфів 9-16 зверніть увагу на задачі</a:t>
            </a:r>
          </a:p>
          <a:p>
            <a:r>
              <a:rPr lang="uk-UA" dirty="0" smtClean="0"/>
              <a:t>Прочитайте  енциклопедичну сторінку </a:t>
            </a:r>
          </a:p>
          <a:p>
            <a:r>
              <a:rPr lang="uk-UA" dirty="0" smtClean="0"/>
              <a:t>108-109</a:t>
            </a:r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131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 світла</a:t>
            </a:r>
            <a:endParaRPr lang="uk-UA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789" t="33684" r="10631" b="18947"/>
          <a:stretch>
            <a:fillRect/>
          </a:stretch>
        </p:blipFill>
        <p:spPr bwMode="auto">
          <a:xfrm>
            <a:off x="0" y="1071552"/>
            <a:ext cx="9156488" cy="407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 світла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31394"/>
            <a:ext cx="8786874" cy="1740421"/>
          </a:xfrm>
        </p:spPr>
        <p:txBody>
          <a:bodyPr>
            <a:normAutofit/>
          </a:bodyPr>
          <a:lstStyle/>
          <a:p>
            <a:pPr marL="0" indent="14288">
              <a:buNone/>
            </a:pPr>
            <a:r>
              <a:rPr lang="ru-RU" b="1" dirty="0" err="1" smtClean="0">
                <a:latin typeface="Arial" pitchFamily="34" charset="0"/>
                <a:cs typeface="Arial" pitchFamily="34" charset="0"/>
              </a:rPr>
              <a:t>Джерела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світла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—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це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фізичні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тіла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частинки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атоми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молекули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йони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яких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випромінюють світло.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Класифікація джерел світла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Природні</a:t>
            </a:r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/>
              <a:t>штучні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Класифікація джерел світла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теплові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люмінісцентні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Закони геометричної оптики</a:t>
            </a:r>
            <a:endParaRPr lang="uk-UA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210" t="16547" r="22210" b="6590"/>
          <a:stretch>
            <a:fillRect/>
          </a:stretch>
        </p:blipFill>
        <p:spPr bwMode="auto">
          <a:xfrm>
            <a:off x="1855738" y="1142990"/>
            <a:ext cx="5145154" cy="400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Закони відбивання світла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31395"/>
            <a:ext cx="8229600" cy="2669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Промінь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падаючий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промінь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відбитий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перпендикуляр до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поверхні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відбивання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проведений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точки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падіння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променя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лежать в од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ній площині.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Кут падіння дорівнює куту відбивання: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3786196"/>
            <a:ext cx="36433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Symbol"/>
              </a:rPr>
              <a:t> = 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Закони заломлення світла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214428"/>
            <a:ext cx="56436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1.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Промінь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падаючий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промінь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заломлений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перпендикуляр до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межі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поділу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двох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середовищ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встановлений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із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точки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падіння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променя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лежать в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одній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площині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2.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Відношення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синуса кута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падіння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до синуса кута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заломлення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для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двох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даних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середовищ 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є величиною незмінною: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3452154"/>
            <a:ext cx="2857520" cy="1548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81</TotalTime>
  <Words>279</Words>
  <Application>Microsoft Office PowerPoint</Application>
  <PresentationFormat>Екран (16:9)</PresentationFormat>
  <Paragraphs>41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7" baseType="lpstr">
      <vt:lpstr>Arial</vt:lpstr>
      <vt:lpstr>Corbel</vt:lpstr>
      <vt:lpstr>Impact</vt:lpstr>
      <vt:lpstr>Symbol</vt:lpstr>
      <vt:lpstr>Wingdings</vt:lpstr>
      <vt:lpstr>Wingdings 2</vt:lpstr>
      <vt:lpstr>Wingdings 3</vt:lpstr>
      <vt:lpstr>Модульная</vt:lpstr>
      <vt:lpstr>Розв’язування вправ, підготовка до контрольної роботи</vt:lpstr>
      <vt:lpstr>Завдання на урок</vt:lpstr>
      <vt:lpstr>Джерела світла</vt:lpstr>
      <vt:lpstr>Джерела світла</vt:lpstr>
      <vt:lpstr>Класифікація джерел світла</vt:lpstr>
      <vt:lpstr>Класифікація джерел світла</vt:lpstr>
      <vt:lpstr>Закони геометричної оптики</vt:lpstr>
      <vt:lpstr>Закони відбивання світла</vt:lpstr>
      <vt:lpstr>Закони заломлення світла</vt:lpstr>
      <vt:lpstr>Показник заломлення</vt:lpstr>
      <vt:lpstr>Дисперсія світла</vt:lpstr>
      <vt:lpstr>Як людина сприймає кольори</vt:lpstr>
      <vt:lpstr>Побудова зображень</vt:lpstr>
      <vt:lpstr>Побудова зображення </vt:lpstr>
      <vt:lpstr>Побудова зображення у збиральній лінзі</vt:lpstr>
      <vt:lpstr>Побудова зображення у розсіювальній лінзі</vt:lpstr>
      <vt:lpstr>Формула тонкої лінзи</vt:lpstr>
      <vt:lpstr>Оптичні пристрої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Узагальнення і систематизація знань за темою “Світлові явища”</dc:title>
  <dc:creator>User</dc:creator>
  <cp:lastModifiedBy>RePack by Diakov</cp:lastModifiedBy>
  <cp:revision>13</cp:revision>
  <dcterms:created xsi:type="dcterms:W3CDTF">2017-11-13T17:23:43Z</dcterms:created>
  <dcterms:modified xsi:type="dcterms:W3CDTF">2021-11-23T09:41:49Z</dcterms:modified>
</cp:coreProperties>
</file>