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0"/>
  </p:notesMasterIdLst>
  <p:sldIdLst>
    <p:sldId id="266" r:id="rId2"/>
    <p:sldId id="276" r:id="rId3"/>
    <p:sldId id="268" r:id="rId4"/>
    <p:sldId id="269" r:id="rId5"/>
    <p:sldId id="257" r:id="rId6"/>
    <p:sldId id="258" r:id="rId7"/>
    <p:sldId id="259" r:id="rId8"/>
    <p:sldId id="261" r:id="rId9"/>
    <p:sldId id="262" r:id="rId10"/>
    <p:sldId id="267" r:id="rId11"/>
    <p:sldId id="263" r:id="rId12"/>
    <p:sldId id="265" r:id="rId13"/>
    <p:sldId id="270" r:id="rId14"/>
    <p:sldId id="273" r:id="rId15"/>
    <p:sldId id="272" r:id="rId16"/>
    <p:sldId id="271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83625-E4FB-434A-BAEA-966D44A3FA59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EEEF7-6A6F-46C8-ADA1-9508D9FA4B26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37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AE79CF-630C-47F6-8C2D-26CA58B847B8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668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836712"/>
            <a:ext cx="8712968" cy="2952328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chemeClr val="tx1"/>
                </a:solidFill>
                <a:latin typeface="Monotype Corsiva" pitchFamily="66" charset="0"/>
              </a:rPr>
              <a:t>Цікаві </a:t>
            </a:r>
            <a:r>
              <a:rPr lang="uk-UA" sz="7200" b="1" dirty="0">
                <a:solidFill>
                  <a:schemeClr val="tx1"/>
                </a:solidFill>
                <a:latin typeface="Monotype Corsiva" pitchFamily="66" charset="0"/>
              </a:rPr>
              <a:t>факти про </a:t>
            </a:r>
            <a:r>
              <a:rPr lang="uk-UA" sz="7200" b="1" dirty="0" smtClean="0">
                <a:solidFill>
                  <a:schemeClr val="tx1"/>
                </a:solidFill>
                <a:latin typeface="Monotype Corsiva" pitchFamily="66" charset="0"/>
              </a:rPr>
              <a:t>очі</a:t>
            </a:r>
            <a:br>
              <a:rPr lang="uk-UA" sz="72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uk-UA" sz="7200" b="1" dirty="0">
                <a:latin typeface="Monotype Corsiva" pitchFamily="66" charset="0"/>
              </a:rPr>
              <a:t/>
            </a:r>
            <a:br>
              <a:rPr lang="uk-UA" sz="7200" b="1" dirty="0">
                <a:latin typeface="Monotype Corsiva" pitchFamily="66" charset="0"/>
              </a:rPr>
            </a:br>
            <a:r>
              <a:rPr lang="uk-UA" sz="7200" b="1" dirty="0" smtClean="0">
                <a:latin typeface="Monotype Corsiva" pitchFamily="66" charset="0"/>
              </a:rPr>
              <a:t>         фізика 9 клас</a:t>
            </a:r>
            <a:br>
              <a:rPr lang="uk-UA" sz="7200" b="1" dirty="0" smtClean="0">
                <a:latin typeface="Monotype Corsiva" pitchFamily="66" charset="0"/>
              </a:rPr>
            </a:br>
            <a:r>
              <a:rPr lang="uk-UA" sz="7200" b="1" dirty="0" smtClean="0">
                <a:latin typeface="Monotype Corsiva" pitchFamily="66" charset="0"/>
              </a:rPr>
              <a:t>            18.11.2021</a:t>
            </a:r>
            <a:endParaRPr lang="uk-UA" sz="72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32656"/>
            <a:ext cx="7452320" cy="3689187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uk-UA" sz="4400" b="1" dirty="0" smtClean="0">
                <a:solidFill>
                  <a:schemeClr val="tx1"/>
                </a:solidFill>
              </a:rPr>
              <a:t>Око не можна трансплантувати, бо якщо відокремити зоровий нерв від головного мозку,                         то він відразу загине.</a:t>
            </a:r>
          </a:p>
          <a:p>
            <a:pPr algn="ctr"/>
            <a:r>
              <a:rPr lang="uk-UA" sz="4400" b="1" dirty="0" smtClean="0">
                <a:solidFill>
                  <a:schemeClr val="tx1"/>
                </a:solidFill>
              </a:rPr>
              <a:t> Тим не менш, можна пересаджувати рогівку.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122" name="Picture 2" descr="C:\Users\ASUSX550\Desktop\г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55623"/>
            <a:ext cx="4536504" cy="3402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89352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76672"/>
            <a:ext cx="7452319" cy="1096899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solidFill>
                  <a:schemeClr val="tx1"/>
                </a:solidFill>
              </a:rPr>
              <a:t>Очі ніколи не мерзнуть, бо в них немає нервових закінчень, чутливих до холоду.</a:t>
            </a:r>
            <a:r>
              <a:rPr lang="uk-UA" sz="2400" dirty="0" smtClean="0">
                <a:solidFill>
                  <a:schemeClr val="tx1"/>
                </a:solidFill>
              </a:rPr>
              <a:t/>
            </a:r>
            <a:br>
              <a:rPr lang="uk-UA" sz="2400" dirty="0" smtClean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ASUSX550\Desktop\3ab4f182b31e859e8434fb8e1d5947b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344" y="3905672"/>
            <a:ext cx="5904656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81635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979712" y="476672"/>
            <a:ext cx="6400800" cy="1752600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tx1"/>
                </a:solidFill>
              </a:rPr>
              <a:t>Якби не кришталик нашого ока,           ми б змогли побачити ультрафіолетове випромінювання. Іноді люди, що пройшли операцію з видалення кришталика, отримують здатність бачити ультрафіолет.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945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429000"/>
            <a:ext cx="5286375" cy="3200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776443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412776"/>
            <a:ext cx="7067128" cy="1143000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>Мінус нашої зорової системи у тому, що наші очі легко обдурити.</a:t>
            </a:r>
            <a:br>
              <a:rPr lang="uk-UA" sz="2800" b="1" dirty="0" smtClean="0"/>
            </a:br>
            <a:r>
              <a:rPr lang="uk-UA" sz="2800" b="1" dirty="0" smtClean="0"/>
              <a:t> Телевізор, телефони та інші оптичні прилади спотворюють зображення і перешкоджають мозку достовірно сприймати навколишню інформацію.</a:t>
            </a:r>
            <a:endParaRPr lang="ru-RU" sz="2800" b="1" dirty="0"/>
          </a:p>
        </p:txBody>
      </p:sp>
      <p:pic>
        <p:nvPicPr>
          <p:cNvPr id="276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501008"/>
            <a:ext cx="4680520" cy="3050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140968"/>
            <a:ext cx="8748464" cy="114300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Проведемо експеримент,                                                 </a:t>
            </a:r>
            <a:r>
              <a:rPr lang="uk-UA" sz="3600" b="1" dirty="0" smtClean="0"/>
              <a:t>щоб ще раз переконатись що наш організм приховує багато таємниць.</a:t>
            </a:r>
            <a:br>
              <a:rPr lang="uk-UA" sz="3600" b="1" dirty="0" smtClean="0"/>
            </a:br>
            <a:r>
              <a:rPr lang="uk-UA" sz="3600" b="1" dirty="0"/>
              <a:t> </a:t>
            </a:r>
            <a:r>
              <a:rPr lang="uk-UA" sz="3600" b="1" dirty="0" smtClean="0"/>
              <a:t>На наступних слайдах жодна з фігур не рухається.                                                                          Ваш мозок це сприйняв… А тепер…</a:t>
            </a:r>
            <a:endParaRPr lang="ru-RU" sz="3600" b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Ð°ÑÑÐ¸Ð½ÐºÐ¸ Ð¿Ð¾ Ð·Ð°Ð¿ÑÐ¾ÑÑ Ð¾Ð±Ð¼Ð°Ð½ Ð·ÑÐµÐ½Ð¸Ñ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132856"/>
            <a:ext cx="699512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/>
              <a:t>По </a:t>
            </a:r>
            <a:r>
              <a:rPr lang="ru-RU" sz="3100" b="1" dirty="0" err="1" smtClean="0"/>
              <a:t>рзелульаттам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илссеовадний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одонго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анлигйсокго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унвиертисета</a:t>
            </a:r>
            <a:r>
              <a:rPr lang="ru-RU" sz="3100" b="1" dirty="0" smtClean="0"/>
              <a:t>, не </a:t>
            </a:r>
            <a:r>
              <a:rPr lang="ru-RU" sz="3100" b="1" dirty="0" err="1" smtClean="0"/>
              <a:t>иеемт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занчнеия</a:t>
            </a:r>
            <a:r>
              <a:rPr lang="ru-RU" sz="3100" b="1" dirty="0" smtClean="0"/>
              <a:t>, в кокам </a:t>
            </a:r>
            <a:r>
              <a:rPr lang="ru-RU" sz="3100" b="1" dirty="0" err="1" smtClean="0"/>
              <a:t>пряокде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рсапожолены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бкувы</a:t>
            </a:r>
            <a:r>
              <a:rPr lang="ru-RU" sz="3100" b="1" dirty="0" smtClean="0"/>
              <a:t> в </a:t>
            </a:r>
            <a:r>
              <a:rPr lang="ru-RU" sz="3100" b="1" dirty="0" err="1" smtClean="0"/>
              <a:t>солве</a:t>
            </a:r>
            <a:r>
              <a:rPr lang="ru-RU" sz="3100" b="1" dirty="0" smtClean="0"/>
              <a:t>. </a:t>
            </a:r>
            <a:br>
              <a:rPr lang="ru-RU" sz="3100" b="1" dirty="0" smtClean="0"/>
            </a:br>
            <a:r>
              <a:rPr lang="ru-RU" sz="3100" b="1" dirty="0" err="1" smtClean="0"/>
              <a:t>Галвоне</a:t>
            </a:r>
            <a:r>
              <a:rPr lang="ru-RU" sz="3100" b="1" dirty="0" smtClean="0"/>
              <a:t>, </a:t>
            </a:r>
            <a:r>
              <a:rPr lang="ru-RU" sz="3100" b="1" dirty="0" err="1" smtClean="0"/>
              <a:t>чотбы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преавя</a:t>
            </a:r>
            <a:r>
              <a:rPr lang="ru-RU" sz="3100" b="1" dirty="0" smtClean="0"/>
              <a:t> и </a:t>
            </a:r>
            <a:r>
              <a:rPr lang="ru-RU" sz="3100" b="1" dirty="0" err="1" smtClean="0"/>
              <a:t>пслоендяя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бквуы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блыи</a:t>
            </a:r>
            <a:r>
              <a:rPr lang="ru-RU" sz="3100" b="1" dirty="0" smtClean="0"/>
              <a:t> на </a:t>
            </a:r>
            <a:r>
              <a:rPr lang="ru-RU" sz="3100" b="1" dirty="0" err="1" smtClean="0"/>
              <a:t>мсете</a:t>
            </a:r>
            <a:r>
              <a:rPr lang="ru-RU" sz="3100" b="1" dirty="0" smtClean="0"/>
              <a:t>.</a:t>
            </a:r>
            <a:br>
              <a:rPr lang="ru-RU" sz="3100" b="1" dirty="0" smtClean="0"/>
            </a:br>
            <a:r>
              <a:rPr lang="ru-RU" sz="3100" b="1" dirty="0" smtClean="0"/>
              <a:t> </a:t>
            </a:r>
            <a:r>
              <a:rPr lang="ru-RU" sz="3100" b="1" dirty="0" err="1" smtClean="0"/>
              <a:t>Осатьлыне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бкувы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мгоут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селдовтаь</a:t>
            </a:r>
            <a:r>
              <a:rPr lang="ru-RU" sz="3100" b="1" dirty="0" smtClean="0"/>
              <a:t> в </a:t>
            </a:r>
            <a:r>
              <a:rPr lang="ru-RU" sz="3100" b="1" dirty="0" err="1" smtClean="0"/>
              <a:t>плоонм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бсепордяке</a:t>
            </a:r>
            <a:r>
              <a:rPr lang="ru-RU" sz="3100" b="1" dirty="0" smtClean="0"/>
              <a:t>, </a:t>
            </a:r>
            <a:r>
              <a:rPr lang="ru-RU" sz="3100" b="1" dirty="0" err="1" smtClean="0"/>
              <a:t>все-рвано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ткест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чтаитсея</a:t>
            </a:r>
            <a:r>
              <a:rPr lang="ru-RU" sz="3100" b="1" dirty="0" smtClean="0"/>
              <a:t> без </a:t>
            </a:r>
            <a:r>
              <a:rPr lang="ru-RU" sz="3100" b="1" dirty="0" err="1" smtClean="0"/>
              <a:t>побрелм</a:t>
            </a:r>
            <a:r>
              <a:rPr lang="ru-RU" sz="3100" b="1" dirty="0" smtClean="0"/>
              <a:t>. </a:t>
            </a:r>
            <a:br>
              <a:rPr lang="ru-RU" sz="3100" b="1" dirty="0" smtClean="0"/>
            </a:br>
            <a:r>
              <a:rPr lang="ru-RU" sz="3100" b="1" dirty="0" err="1" smtClean="0"/>
              <a:t>Пичрионй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эгото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ялвятеся</a:t>
            </a:r>
            <a:r>
              <a:rPr lang="ru-RU" sz="3100" b="1" dirty="0" smtClean="0"/>
              <a:t> то, что мы </a:t>
            </a:r>
            <a:r>
              <a:rPr lang="ru-RU" sz="3100" b="1" dirty="0" err="1" smtClean="0"/>
              <a:t>чиатем</a:t>
            </a:r>
            <a:r>
              <a:rPr lang="ru-RU" sz="3100" b="1" dirty="0" smtClean="0"/>
              <a:t> не </a:t>
            </a:r>
            <a:r>
              <a:rPr lang="ru-RU" sz="3100" b="1" dirty="0" err="1" smtClean="0"/>
              <a:t>кдаужю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бкуву</a:t>
            </a:r>
            <a:r>
              <a:rPr lang="ru-RU" sz="3100" b="1" dirty="0" smtClean="0"/>
              <a:t> по </a:t>
            </a:r>
            <a:r>
              <a:rPr lang="ru-RU" sz="3100" b="1" dirty="0" err="1" smtClean="0"/>
              <a:t>отдльенотси</a:t>
            </a:r>
            <a:r>
              <a:rPr lang="ru-RU" sz="3100" b="1" dirty="0" smtClean="0"/>
              <a:t>, а все </a:t>
            </a:r>
            <a:r>
              <a:rPr lang="ru-RU" sz="3100" b="1" dirty="0" err="1" smtClean="0"/>
              <a:t>солво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цликеом</a:t>
            </a:r>
            <a:r>
              <a:rPr lang="ru-RU" sz="3100" b="1" dirty="0" smtClean="0"/>
              <a:t>.</a:t>
            </a:r>
            <a:endParaRPr lang="ru-RU" sz="3100" b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uk-UA" b="1" dirty="0" smtClean="0"/>
              <a:t>Бережіть свої очі!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Завдання на урок</a:t>
            </a:r>
            <a:endParaRPr lang="uk-UA" dirty="0">
              <a:solidFill>
                <a:srgbClr val="00B05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Перегляньте презентацію</a:t>
            </a:r>
          </a:p>
          <a:p>
            <a:r>
              <a:rPr lang="uk-UA" dirty="0" smtClean="0"/>
              <a:t>Найцікавіші для вас факти запишіть у зошит</a:t>
            </a:r>
          </a:p>
          <a:p>
            <a:r>
              <a:rPr lang="uk-UA" dirty="0" smtClean="0"/>
              <a:t>Доповніть отриману інформацію іншими цікавими фактами, використовуючи різні джерела</a:t>
            </a:r>
          </a:p>
          <a:p>
            <a:endParaRPr lang="uk-UA" dirty="0"/>
          </a:p>
          <a:p>
            <a:r>
              <a:rPr lang="uk-UA" dirty="0" smtClean="0">
                <a:solidFill>
                  <a:srgbClr val="00B050"/>
                </a:solidFill>
              </a:rPr>
              <a:t>Домашнє завдання </a:t>
            </a:r>
            <a:r>
              <a:rPr lang="uk-UA" dirty="0" smtClean="0"/>
              <a:t>:повторити параграф16,впррава 16(5,6)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6357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980728"/>
            <a:ext cx="7308304" cy="1143000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Око людини настільки чутливе,                  що якби Земля була плоскою, ви б могли побачити вночі світло від мерехтливої ​​свічки на відстані близько 30 кілометрів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2050" name="AutoShape 2" descr="ÐÐ°ÑÑÐ¸Ð½ÐºÐ¸ Ð¿Ð¾ Ð·Ð°Ð¿ÑÐ¾ÑÑ Ð³Ð»Ð°Ð· Ð²Ð¸Ð´Ð¸Ñ Ð¾Ð³Ð¾Ð½Ñ Ð²Ð´Ð°Ð»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ÐÐ°ÑÑÐ¸Ð½ÐºÐ¸ Ð¿Ð¾ Ð·Ð°Ð¿ÑÐ¾ÑÑ Ð³Ð»Ð°Ð· Ð²Ð¸Ð´Ð¸Ñ Ð¾Ð³Ð¾Ð½Ñ Ð²Ð´Ð°Ð»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907701" y="2996953"/>
            <a:ext cx="6912767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348880"/>
            <a:ext cx="4860032" cy="1143000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М'язи очей рухаються близько 100 тис. </a:t>
            </a:r>
            <a:r>
              <a:rPr lang="uk-UA" sz="3200" b="1" dirty="0"/>
              <a:t>р</a:t>
            </a:r>
            <a:r>
              <a:rPr lang="uk-UA" sz="3200" b="1" dirty="0" smtClean="0"/>
              <a:t>азів на день. </a:t>
            </a:r>
            <a:br>
              <a:rPr lang="uk-UA" sz="3200" b="1" dirty="0" smtClean="0"/>
            </a:br>
            <a:r>
              <a:rPr lang="uk-UA" sz="3200" b="1" dirty="0" smtClean="0"/>
              <a:t>Щоб так само натренувати м'язи ніг, нам знадобилось проходити 80 км. </a:t>
            </a:r>
            <a:r>
              <a:rPr lang="uk-UA" sz="3200" b="1" dirty="0"/>
              <a:t>н</a:t>
            </a:r>
            <a:r>
              <a:rPr lang="uk-UA" sz="3200" b="1" dirty="0" smtClean="0"/>
              <a:t>а день.</a:t>
            </a:r>
            <a:endParaRPr lang="uk-UA" sz="3200" b="1" dirty="0"/>
          </a:p>
        </p:txBody>
      </p:sp>
      <p:pic>
        <p:nvPicPr>
          <p:cNvPr id="1026" name="Picture 2" descr="ÐÐ°ÑÑÐ¸Ð½ÐºÐ¸ Ð¿Ð¾ Ð·Ð°Ð¿ÑÐ¾ÑÑ Ð³Ð»Ð°Ð· Ð²Ð¸Ð´Ð¸Ñ Ð¾Ð³Ð¾Ð½Ñ Ð²Ð´Ð°Ð»Ð¸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44824"/>
            <a:ext cx="4803507" cy="4514851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332656"/>
            <a:ext cx="7380312" cy="1096899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solidFill>
                  <a:schemeClr val="tx1"/>
                </a:solidFill>
              </a:rPr>
              <a:t>Жінки моргають приблизно в 2 рази частіше, ніж чоловіки.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ASUSX550\Desktop\956e9225debb227739a373f36b75b8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35696" y="4409728"/>
            <a:ext cx="5184576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SUSX550\Desktop\Pochemu_chasto_morgayut_glaza_chastoe_morgan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984" y="2420888"/>
            <a:ext cx="4573016" cy="2286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48660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988840"/>
            <a:ext cx="8388424" cy="1096899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solidFill>
                  <a:schemeClr val="tx1"/>
                </a:solidFill>
              </a:rPr>
              <a:t>Людське око передає мозку        10 </a:t>
            </a:r>
            <a:r>
              <a:rPr lang="uk-UA" sz="4400" b="1" dirty="0" err="1" smtClean="0">
                <a:solidFill>
                  <a:schemeClr val="tx1"/>
                </a:solidFill>
              </a:rPr>
              <a:t>мегабіт</a:t>
            </a:r>
            <a:r>
              <a:rPr lang="uk-UA" sz="4400" b="1" dirty="0" smtClean="0">
                <a:solidFill>
                  <a:schemeClr val="tx1"/>
                </a:solidFill>
              </a:rPr>
              <a:t> інформації за секунду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ASUSX550\Desktop\human-brain-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47313"/>
            <a:ext cx="5616624" cy="3610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04324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1556792"/>
            <a:ext cx="5184576" cy="1096899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solidFill>
                  <a:schemeClr val="tx1"/>
                </a:solidFill>
              </a:rPr>
              <a:t>Є припущення,     що новонароджені  діти бачать все догори ногами,        а потім вчаться дивитись правильно.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ASUSX550\Desktop\chomu-novonarodzhena-ditina-gikaye_90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4608512" cy="522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3284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188640"/>
            <a:ext cx="7272808" cy="287086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sz="4400" b="1" dirty="0" smtClean="0">
                <a:solidFill>
                  <a:schemeClr val="tx1"/>
                </a:solidFill>
              </a:rPr>
              <a:t>Слізні залози починають виділяти сльози тільки на другому місяці людського життя. </a:t>
            </a:r>
            <a:br>
              <a:rPr lang="uk-UA" sz="4400" b="1" dirty="0" smtClean="0">
                <a:solidFill>
                  <a:schemeClr val="tx1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C:\Users\ASUSX550\Desktop\8e7cec609c51c208228043bdef739ea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2321496"/>
            <a:ext cx="7308304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033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32656"/>
            <a:ext cx="6876256" cy="2798853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Всі діти народжуються з сіро-блакитними очима, оскільки на момент народження в райдужці ще відсутній пігмент. </a:t>
            </a:r>
          </a:p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Колір райдужки формується до першого року життя дитини.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ASUSX550\Desktop\закисання-очей-у-дітей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53544"/>
            <a:ext cx="7308304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09814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250</Words>
  <Application>Microsoft Office PowerPoint</Application>
  <PresentationFormat>Екран (4:3)</PresentationFormat>
  <Paragraphs>24</Paragraphs>
  <Slides>18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2" baseType="lpstr">
      <vt:lpstr>Arial</vt:lpstr>
      <vt:lpstr>Calibri</vt:lpstr>
      <vt:lpstr>Monotype Corsiva</vt:lpstr>
      <vt:lpstr>Тема Office</vt:lpstr>
      <vt:lpstr>Цікаві факти про очі           фізика 9 клас             18.11.2021</vt:lpstr>
      <vt:lpstr>Завдання на урок</vt:lpstr>
      <vt:lpstr>Око людини настільки чутливе,                  що якби Земля була плоскою, ви б могли побачити вночі світло від мерехтливої ​​свічки на відстані близько 30 кілометрів.</vt:lpstr>
      <vt:lpstr>М'язи очей рухаються близько 100 тис. разів на день.  Щоб так само натренувати м'язи ніг, нам знадобилось проходити 80 км. на день.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Мінус нашої зорової системи у тому, що наші очі легко обдурити.  Телевізор, телефони та інші оптичні прилади спотворюють зображення і перешкоджають мозку достовірно сприймати навколишню інформацію.</vt:lpstr>
      <vt:lpstr>Проведемо експеримент,                                                 щоб ще раз переконатись що наш організм приховує багато таємниць.  На наступних слайдах жодна з фігур не рухається.                                                                          Ваш мозок це сприйняв… А тепер…</vt:lpstr>
      <vt:lpstr>Презентація PowerPoint</vt:lpstr>
      <vt:lpstr>Презентація PowerPoint</vt:lpstr>
      <vt:lpstr>  По рзелульаттам илссеовадний одонго анлигйсокго унвиертисета, не иеемт занчнеия, в кокам пряокде рсапожолены бкувы в солве.  Галвоне, чотбы преавя и пслоендяя бквуы блыи на мсете.  Осатьлыне бкувы мгоут селдовтаь в плоонм бсепордяке, все-рвано ткест чтаитсея без побрелм.  Пичрионй эгото ялвятеся то, что мы чиатем не кдаужю бкуву по отдльенотси, а все солво цликеом.</vt:lpstr>
      <vt:lpstr>Бережіть свої очі!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Цікаві факти про очі</dc:title>
  <dc:creator>ASUSX550</dc:creator>
  <cp:lastModifiedBy>RePack by Diakov</cp:lastModifiedBy>
  <cp:revision>31</cp:revision>
  <dcterms:created xsi:type="dcterms:W3CDTF">2018-09-17T16:24:40Z</dcterms:created>
  <dcterms:modified xsi:type="dcterms:W3CDTF">2021-11-16T15:52:55Z</dcterms:modified>
</cp:coreProperties>
</file>