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311" r:id="rId2"/>
    <p:sldId id="257" r:id="rId3"/>
    <p:sldId id="306" r:id="rId4"/>
    <p:sldId id="300" r:id="rId5"/>
    <p:sldId id="301" r:id="rId6"/>
    <p:sldId id="303" r:id="rId7"/>
    <p:sldId id="304" r:id="rId8"/>
    <p:sldId id="307" r:id="rId9"/>
    <p:sldId id="305" r:id="rId10"/>
    <p:sldId id="296" r:id="rId11"/>
    <p:sldId id="297" r:id="rId12"/>
    <p:sldId id="275" r:id="rId13"/>
    <p:sldId id="276" r:id="rId14"/>
    <p:sldId id="278" r:id="rId15"/>
    <p:sldId id="279" r:id="rId16"/>
    <p:sldId id="298" r:id="rId17"/>
    <p:sldId id="282" r:id="rId18"/>
    <p:sldId id="284" r:id="rId19"/>
    <p:sldId id="285" r:id="rId20"/>
    <p:sldId id="299" r:id="rId21"/>
    <p:sldId id="288" r:id="rId22"/>
    <p:sldId id="291" r:id="rId23"/>
    <p:sldId id="292" r:id="rId24"/>
    <p:sldId id="310" r:id="rId25"/>
    <p:sldId id="309" r:id="rId26"/>
    <p:sldId id="268" r:id="rId27"/>
    <p:sldId id="308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CC6600"/>
    <a:srgbClr val="003399"/>
    <a:srgbClr val="0033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1435" autoAdjust="0"/>
    <p:restoredTop sz="96980" autoAdjust="0"/>
  </p:normalViewPr>
  <p:slideViewPr>
    <p:cSldViewPr>
      <p:cViewPr varScale="1">
        <p:scale>
          <a:sx n="25" d="100"/>
          <a:sy n="25" d="100"/>
        </p:scale>
        <p:origin x="42" y="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0AF7521-C15B-4272-8342-3E853B02E3CB}" type="datetimeFigureOut">
              <a:rPr lang="ru-RU"/>
              <a:pPr>
                <a:defRPr/>
              </a:pPr>
              <a:t>11.11.2021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E57AD0F-3ED6-4852-BECB-2CF392855E47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61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5143E6-C000-4B9E-A10E-FEC0842A601C}" type="slidenum">
              <a:rPr lang="ru-RU">
                <a:latin typeface="Arial" charset="0"/>
              </a:rPr>
              <a:pPr/>
              <a:t>13</a:t>
            </a:fld>
            <a:endParaRPr lang="ru-RU">
              <a:latin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9213" y="877888"/>
            <a:ext cx="4219575" cy="3165475"/>
          </a:xfrm>
          <a:solidFill>
            <a:srgbClr val="FFFFFF"/>
          </a:solidFill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2038" y="4349750"/>
            <a:ext cx="4740275" cy="3514725"/>
          </a:xfrm>
          <a:noFill/>
          <a:ln/>
        </p:spPr>
        <p:txBody>
          <a:bodyPr wrap="none" anchor="ctr"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2829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2DDD38-AA78-4063-9A90-51DF3083733F}" type="slidenum">
              <a:rPr lang="ru-RU"/>
              <a:pPr/>
              <a:t>22</a:t>
            </a:fld>
            <a:endParaRPr lang="ru-RU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9213" y="877888"/>
            <a:ext cx="4219575" cy="3165475"/>
          </a:xfrm>
          <a:solidFill>
            <a:srgbClr val="FFFFFF"/>
          </a:solidFill>
          <a:ln/>
        </p:spPr>
      </p:sp>
      <p:sp>
        <p:nvSpPr>
          <p:cNvPr id="717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1062038" y="4349750"/>
            <a:ext cx="4740275" cy="3514725"/>
          </a:xfrm>
          <a:ln/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0878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D07F0B-2989-4805-A974-30081406D4DF}" type="slidenum">
              <a:rPr lang="ru-RU"/>
              <a:pPr/>
              <a:t>23</a:t>
            </a:fld>
            <a:endParaRPr lang="ru-RU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9213" y="877888"/>
            <a:ext cx="4219575" cy="3165475"/>
          </a:xfrm>
          <a:solidFill>
            <a:srgbClr val="FFFFFF"/>
          </a:solidFill>
          <a:ln/>
        </p:spPr>
      </p:sp>
      <p:sp>
        <p:nvSpPr>
          <p:cNvPr id="921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1062038" y="4349750"/>
            <a:ext cx="4740275" cy="3514725"/>
          </a:xfrm>
          <a:ln/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424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4DABF6-EF12-4ADD-AA2B-84EFA7374A82}" type="slidenum">
              <a:rPr lang="ru-RU">
                <a:latin typeface="Arial" charset="0"/>
              </a:rPr>
              <a:pPr/>
              <a:t>14</a:t>
            </a:fld>
            <a:endParaRPr lang="ru-RU">
              <a:latin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9213" y="877888"/>
            <a:ext cx="4219575" cy="3165475"/>
          </a:xfrm>
          <a:solidFill>
            <a:srgbClr val="FFFFFF"/>
          </a:solidFill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2038" y="4349750"/>
            <a:ext cx="4740275" cy="3514725"/>
          </a:xfrm>
          <a:noFill/>
          <a:ln/>
        </p:spPr>
        <p:txBody>
          <a:bodyPr wrap="none" anchor="ctr"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984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E3E732-ECA2-479B-88E7-B150EA391BCC}" type="slidenum">
              <a:rPr lang="ru-RU">
                <a:latin typeface="Arial" charset="0"/>
              </a:rPr>
              <a:pPr/>
              <a:t>15</a:t>
            </a:fld>
            <a:endParaRPr lang="ru-RU">
              <a:latin typeface="Arial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9213" y="877888"/>
            <a:ext cx="4219575" cy="3165475"/>
          </a:xfrm>
          <a:solidFill>
            <a:srgbClr val="FFFFFF"/>
          </a:solidFill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2038" y="4349750"/>
            <a:ext cx="4740275" cy="3514725"/>
          </a:xfrm>
          <a:noFill/>
          <a:ln/>
        </p:spPr>
        <p:txBody>
          <a:bodyPr wrap="none" anchor="ctr"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083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F618A2-6881-4093-A33B-2F11A6D69521}" type="slidenum">
              <a:rPr lang="ru-RU">
                <a:latin typeface="Arial" charset="0"/>
              </a:rPr>
              <a:pPr/>
              <a:t>16</a:t>
            </a:fld>
            <a:endParaRPr lang="ru-RU">
              <a:latin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9213" y="877888"/>
            <a:ext cx="4219575" cy="3165475"/>
          </a:xfrm>
          <a:solidFill>
            <a:srgbClr val="FFFFFF"/>
          </a:solidFill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2038" y="4349750"/>
            <a:ext cx="4740275" cy="3514725"/>
          </a:xfrm>
          <a:noFill/>
          <a:ln/>
        </p:spPr>
        <p:txBody>
          <a:bodyPr wrap="none" anchor="ctr"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5198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CA77F9-51A1-4311-B031-10E3874A6C75}" type="slidenum">
              <a:rPr lang="ru-RU">
                <a:latin typeface="Arial" charset="0"/>
              </a:rPr>
              <a:pPr/>
              <a:t>17</a:t>
            </a:fld>
            <a:endParaRPr lang="ru-RU">
              <a:latin typeface="Arial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9213" y="877888"/>
            <a:ext cx="4219575" cy="3165475"/>
          </a:xfrm>
          <a:solidFill>
            <a:srgbClr val="FFFFFF"/>
          </a:solidFill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2038" y="4349750"/>
            <a:ext cx="4740275" cy="3514725"/>
          </a:xfrm>
          <a:noFill/>
          <a:ln/>
        </p:spPr>
        <p:txBody>
          <a:bodyPr wrap="none" anchor="ctr"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1149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DD1880-6F59-49BF-9584-C77FF689CFD3}" type="slidenum">
              <a:rPr lang="ru-RU">
                <a:latin typeface="Arial" charset="0"/>
              </a:rPr>
              <a:pPr/>
              <a:t>18</a:t>
            </a:fld>
            <a:endParaRPr lang="ru-RU">
              <a:latin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9213" y="877888"/>
            <a:ext cx="4219575" cy="3165475"/>
          </a:xfrm>
          <a:solidFill>
            <a:srgbClr val="FFFFFF"/>
          </a:solidFill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2038" y="4349750"/>
            <a:ext cx="4740275" cy="3514725"/>
          </a:xfrm>
          <a:noFill/>
          <a:ln/>
        </p:spPr>
        <p:txBody>
          <a:bodyPr wrap="none" anchor="ctr"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2041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67F3A7-08A6-4D5E-8E00-CF5B8EC543A7}" type="slidenum">
              <a:rPr lang="ru-RU">
                <a:latin typeface="Arial" charset="0"/>
              </a:rPr>
              <a:pPr/>
              <a:t>19</a:t>
            </a:fld>
            <a:endParaRPr lang="ru-RU">
              <a:latin typeface="Arial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9213" y="877888"/>
            <a:ext cx="4219575" cy="3165475"/>
          </a:xfrm>
          <a:solidFill>
            <a:srgbClr val="FFFFFF"/>
          </a:solidFill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2038" y="4349750"/>
            <a:ext cx="4740275" cy="3514725"/>
          </a:xfrm>
          <a:noFill/>
          <a:ln/>
        </p:spPr>
        <p:txBody>
          <a:bodyPr wrap="none" anchor="ctr"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8985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0C0B29-8F5D-4D5D-863A-FBC11FCDDAA8}" type="slidenum">
              <a:rPr lang="ru-RU">
                <a:latin typeface="Arial" charset="0"/>
              </a:rPr>
              <a:pPr/>
              <a:t>20</a:t>
            </a:fld>
            <a:endParaRPr lang="ru-RU">
              <a:latin typeface="Arial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9213" y="877888"/>
            <a:ext cx="4219575" cy="3165475"/>
          </a:xfrm>
          <a:solidFill>
            <a:srgbClr val="FFFFFF"/>
          </a:solidFill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2038" y="4349750"/>
            <a:ext cx="4740275" cy="3514725"/>
          </a:xfrm>
          <a:noFill/>
          <a:ln/>
        </p:spPr>
        <p:txBody>
          <a:bodyPr wrap="none" anchor="ctr"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6151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C3E854-BCFA-43E7-B5B5-11717C0D3DAA}" type="slidenum">
              <a:rPr lang="ru-RU">
                <a:latin typeface="Arial" charset="0"/>
              </a:rPr>
              <a:pPr/>
              <a:t>21</a:t>
            </a:fld>
            <a:endParaRPr lang="ru-RU">
              <a:latin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9213" y="877888"/>
            <a:ext cx="4219575" cy="3165475"/>
          </a:xfrm>
          <a:solidFill>
            <a:srgbClr val="FFFFFF"/>
          </a:solidFill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2038" y="4349750"/>
            <a:ext cx="4740275" cy="3514725"/>
          </a:xfrm>
          <a:noFill/>
          <a:ln/>
        </p:spPr>
        <p:txBody>
          <a:bodyPr wrap="none" anchor="ctr"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054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E3CBF-0848-4D45-B9A3-8409B432E57E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F95DF-27BC-4ED5-A72C-50D302EAC169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CE45F-182B-433F-AC6C-E3610CBE1CA9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6851E-5677-4A74-88D4-5248E52D0F1C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162BA-33E7-4B07-A246-C350D59D7975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01F8C5-E61E-4B43-B27F-A7206C62C537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1ABEC-05C6-47E4-A5B0-3AA58AC0E07B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F72E5-DECE-4B09-9759-FDBDEE71B051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A77C7-846F-4C6E-99A6-BACB23999332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9F15A-66B7-4A0E-86A4-CAE48786F650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D8301-CE21-4D53-B8DC-57CBE73F0479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75BAC50-A36B-4B1B-9BC7-FF8D94435B8F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Документація\Директор (Степанівка)\Стенди\СТЕНДИ З ІНТЕРНЕТУ\Кабінет фізики\22.10-04-1-1000x1000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477" y="1020332"/>
            <a:ext cx="8568952" cy="4712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299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23850" y="4292600"/>
            <a:ext cx="5400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000" b="1" i="1">
                <a:solidFill>
                  <a:schemeClr val="accent2"/>
                </a:solidFill>
                <a:latin typeface="Times New Roman" pitchFamily="18" charset="0"/>
              </a:rPr>
              <a:t>Промінь</a:t>
            </a:r>
            <a:r>
              <a:rPr lang="uk-UA" sz="2000" b="1" i="1">
                <a:latin typeface="Times New Roman" pitchFamily="18" charset="0"/>
              </a:rPr>
              <a:t>, паралельний головній оптичній осі,</a:t>
            </a:r>
            <a:r>
              <a:rPr lang="uk-UA" sz="2000" i="1">
                <a:latin typeface="Times New Roman" pitchFamily="18" charset="0"/>
              </a:rPr>
              <a:t> заломившись проходить через фокус лінзи</a:t>
            </a:r>
            <a:endParaRPr lang="ru-RU" sz="2000" i="1">
              <a:latin typeface="Times New Roman" pitchFamily="18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68313" y="1125538"/>
            <a:ext cx="3841750" cy="0"/>
            <a:chOff x="295" y="845"/>
            <a:chExt cx="2420" cy="0"/>
          </a:xfrm>
        </p:grpSpPr>
        <p:sp>
          <p:nvSpPr>
            <p:cNvPr id="4100" name="Line 4"/>
            <p:cNvSpPr>
              <a:spLocks noChangeShapeType="1"/>
            </p:cNvSpPr>
            <p:nvPr/>
          </p:nvSpPr>
          <p:spPr bwMode="auto">
            <a:xfrm>
              <a:off x="295" y="845"/>
              <a:ext cx="1315" cy="0"/>
            </a:xfrm>
            <a:prstGeom prst="line">
              <a:avLst/>
            </a:prstGeom>
            <a:noFill/>
            <a:ln w="9525">
              <a:solidFill>
                <a:srgbClr val="3366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01" name="Line 5"/>
            <p:cNvSpPr>
              <a:spLocks noChangeShapeType="1"/>
            </p:cNvSpPr>
            <p:nvPr/>
          </p:nvSpPr>
          <p:spPr bwMode="auto">
            <a:xfrm>
              <a:off x="1626" y="845"/>
              <a:ext cx="1089" cy="0"/>
            </a:xfrm>
            <a:prstGeom prst="line">
              <a:avLst/>
            </a:prstGeom>
            <a:noFill/>
            <a:ln w="9525">
              <a:solidFill>
                <a:srgbClr val="3366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4330700" y="1125538"/>
            <a:ext cx="2473325" cy="2735262"/>
            <a:chOff x="2728" y="845"/>
            <a:chExt cx="1241" cy="1360"/>
          </a:xfrm>
        </p:grpSpPr>
        <p:sp>
          <p:nvSpPr>
            <p:cNvPr id="4103" name="Line 7"/>
            <p:cNvSpPr>
              <a:spLocks noChangeShapeType="1"/>
            </p:cNvSpPr>
            <p:nvPr/>
          </p:nvSpPr>
          <p:spPr bwMode="auto">
            <a:xfrm>
              <a:off x="2728" y="845"/>
              <a:ext cx="470" cy="499"/>
            </a:xfrm>
            <a:prstGeom prst="line">
              <a:avLst/>
            </a:prstGeom>
            <a:noFill/>
            <a:ln w="9525">
              <a:solidFill>
                <a:srgbClr val="3366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04" name="Line 8"/>
            <p:cNvSpPr>
              <a:spLocks noChangeShapeType="1"/>
            </p:cNvSpPr>
            <p:nvPr/>
          </p:nvSpPr>
          <p:spPr bwMode="auto">
            <a:xfrm>
              <a:off x="3198" y="1344"/>
              <a:ext cx="771" cy="861"/>
            </a:xfrm>
            <a:prstGeom prst="line">
              <a:avLst/>
            </a:prstGeom>
            <a:noFill/>
            <a:ln w="9525">
              <a:solidFill>
                <a:srgbClr val="3366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4298950" y="3343275"/>
            <a:ext cx="3225800" cy="85725"/>
            <a:chOff x="295" y="845"/>
            <a:chExt cx="2420" cy="0"/>
          </a:xfrm>
        </p:grpSpPr>
        <p:sp>
          <p:nvSpPr>
            <p:cNvPr id="4106" name="Line 10"/>
            <p:cNvSpPr>
              <a:spLocks noChangeShapeType="1"/>
            </p:cNvSpPr>
            <p:nvPr/>
          </p:nvSpPr>
          <p:spPr bwMode="auto">
            <a:xfrm>
              <a:off x="295" y="845"/>
              <a:ext cx="1315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07" name="Line 11"/>
            <p:cNvSpPr>
              <a:spLocks noChangeShapeType="1"/>
            </p:cNvSpPr>
            <p:nvPr/>
          </p:nvSpPr>
          <p:spPr bwMode="auto">
            <a:xfrm>
              <a:off x="1626" y="845"/>
              <a:ext cx="1089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 flipV="1">
            <a:off x="582613" y="765175"/>
            <a:ext cx="3744912" cy="2592388"/>
            <a:chOff x="1429" y="799"/>
            <a:chExt cx="1179" cy="1497"/>
          </a:xfrm>
        </p:grpSpPr>
        <p:sp>
          <p:nvSpPr>
            <p:cNvPr id="4109" name="Line 13"/>
            <p:cNvSpPr>
              <a:spLocks noChangeShapeType="1"/>
            </p:cNvSpPr>
            <p:nvPr/>
          </p:nvSpPr>
          <p:spPr bwMode="auto">
            <a:xfrm flipV="1">
              <a:off x="1429" y="1389"/>
              <a:ext cx="725" cy="90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10" name="Line 14"/>
            <p:cNvSpPr>
              <a:spLocks noChangeShapeType="1"/>
            </p:cNvSpPr>
            <p:nvPr/>
          </p:nvSpPr>
          <p:spPr bwMode="auto">
            <a:xfrm flipV="1">
              <a:off x="2154" y="799"/>
              <a:ext cx="454" cy="59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4330700" y="2468563"/>
            <a:ext cx="1466850" cy="1608137"/>
            <a:chOff x="2728" y="845"/>
            <a:chExt cx="1241" cy="1360"/>
          </a:xfrm>
        </p:grpSpPr>
        <p:sp>
          <p:nvSpPr>
            <p:cNvPr id="4112" name="Line 16"/>
            <p:cNvSpPr>
              <a:spLocks noChangeShapeType="1"/>
            </p:cNvSpPr>
            <p:nvPr/>
          </p:nvSpPr>
          <p:spPr bwMode="auto">
            <a:xfrm>
              <a:off x="2728" y="845"/>
              <a:ext cx="470" cy="499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13" name="Line 17"/>
            <p:cNvSpPr>
              <a:spLocks noChangeShapeType="1"/>
            </p:cNvSpPr>
            <p:nvPr/>
          </p:nvSpPr>
          <p:spPr bwMode="auto">
            <a:xfrm>
              <a:off x="3198" y="1344"/>
              <a:ext cx="771" cy="861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" name="Group 18"/>
          <p:cNvGrpSpPr>
            <a:grpSpLocks/>
          </p:cNvGrpSpPr>
          <p:nvPr/>
        </p:nvGrpSpPr>
        <p:grpSpPr bwMode="auto">
          <a:xfrm>
            <a:off x="2708275" y="692150"/>
            <a:ext cx="1601788" cy="1755775"/>
            <a:chOff x="2728" y="845"/>
            <a:chExt cx="1241" cy="1360"/>
          </a:xfrm>
        </p:grpSpPr>
        <p:sp>
          <p:nvSpPr>
            <p:cNvPr id="4115" name="Line 19"/>
            <p:cNvSpPr>
              <a:spLocks noChangeShapeType="1"/>
            </p:cNvSpPr>
            <p:nvPr/>
          </p:nvSpPr>
          <p:spPr bwMode="auto">
            <a:xfrm>
              <a:off x="2728" y="845"/>
              <a:ext cx="470" cy="499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16" name="Line 20"/>
            <p:cNvSpPr>
              <a:spLocks noChangeShapeType="1"/>
            </p:cNvSpPr>
            <p:nvPr/>
          </p:nvSpPr>
          <p:spPr bwMode="auto">
            <a:xfrm>
              <a:off x="3198" y="1344"/>
              <a:ext cx="771" cy="861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1258888" y="4959350"/>
            <a:ext cx="6553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000" b="1" i="1">
                <a:solidFill>
                  <a:srgbClr val="FF3300"/>
                </a:solidFill>
                <a:latin typeface="Times New Roman" pitchFamily="18" charset="0"/>
              </a:rPr>
              <a:t>Промінь</a:t>
            </a:r>
            <a:r>
              <a:rPr lang="uk-UA" sz="2000" b="1" i="1">
                <a:latin typeface="Times New Roman" pitchFamily="18" charset="0"/>
              </a:rPr>
              <a:t>, що проходить через фокус лінзи,</a:t>
            </a:r>
            <a:r>
              <a:rPr lang="uk-UA" sz="2000" i="1">
                <a:latin typeface="Times New Roman" pitchFamily="18" charset="0"/>
              </a:rPr>
              <a:t> заломившись поширюється паралельно до головної оптичної осі</a:t>
            </a:r>
            <a:endParaRPr lang="ru-RU" sz="2000" i="1">
              <a:latin typeface="Times New Roman" pitchFamily="18" charset="0"/>
            </a:endParaRPr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2411413" y="5607050"/>
            <a:ext cx="6553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000" b="1" i="1">
                <a:solidFill>
                  <a:srgbClr val="FF9900"/>
                </a:solidFill>
                <a:latin typeface="Times New Roman" pitchFamily="18" charset="0"/>
              </a:rPr>
              <a:t>Промінь</a:t>
            </a:r>
            <a:r>
              <a:rPr lang="uk-UA" sz="2000" b="1" i="1">
                <a:latin typeface="Times New Roman" pitchFamily="18" charset="0"/>
              </a:rPr>
              <a:t>, що проходить через оптичний центр лінзи, </a:t>
            </a:r>
            <a:r>
              <a:rPr lang="uk-UA" sz="2000" i="1">
                <a:latin typeface="Times New Roman" pitchFamily="18" charset="0"/>
              </a:rPr>
              <a:t>після проходженні крізь лінзу свого напрямку не змінює</a:t>
            </a:r>
            <a:endParaRPr lang="ru-RU" sz="2000" i="1">
              <a:latin typeface="Times New Roman" pitchFamily="18" charset="0"/>
            </a:endParaRPr>
          </a:p>
        </p:txBody>
      </p: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457200" y="620713"/>
            <a:ext cx="8158163" cy="3651250"/>
            <a:chOff x="288" y="527"/>
            <a:chExt cx="5139" cy="2300"/>
          </a:xfrm>
        </p:grpSpPr>
        <p:sp>
          <p:nvSpPr>
            <p:cNvPr id="4120" name="Text Box 24"/>
            <p:cNvSpPr txBox="1">
              <a:spLocks noChangeArrowheads="1"/>
            </p:cNvSpPr>
            <p:nvPr/>
          </p:nvSpPr>
          <p:spPr bwMode="auto">
            <a:xfrm>
              <a:off x="2572" y="1701"/>
              <a:ext cx="237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400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4121" name="Line 25"/>
            <p:cNvSpPr>
              <a:spLocks noChangeShapeType="1"/>
            </p:cNvSpPr>
            <p:nvPr/>
          </p:nvSpPr>
          <p:spPr bwMode="auto">
            <a:xfrm>
              <a:off x="1926" y="1643"/>
              <a:ext cx="1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2" name="Text Box 26"/>
            <p:cNvSpPr txBox="1">
              <a:spLocks noChangeArrowheads="1"/>
            </p:cNvSpPr>
            <p:nvPr/>
          </p:nvSpPr>
          <p:spPr bwMode="auto">
            <a:xfrm>
              <a:off x="1873" y="1708"/>
              <a:ext cx="191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400"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4123" name="Line 27"/>
            <p:cNvSpPr>
              <a:spLocks noChangeShapeType="1"/>
            </p:cNvSpPr>
            <p:nvPr/>
          </p:nvSpPr>
          <p:spPr bwMode="auto">
            <a:xfrm>
              <a:off x="3503" y="1635"/>
              <a:ext cx="1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4" name="Text Box 28"/>
            <p:cNvSpPr txBox="1">
              <a:spLocks noChangeArrowheads="1"/>
            </p:cNvSpPr>
            <p:nvPr/>
          </p:nvSpPr>
          <p:spPr bwMode="auto">
            <a:xfrm>
              <a:off x="3450" y="1700"/>
              <a:ext cx="191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400"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4125" name="Line 29"/>
            <p:cNvSpPr>
              <a:spLocks noChangeShapeType="1"/>
            </p:cNvSpPr>
            <p:nvPr/>
          </p:nvSpPr>
          <p:spPr bwMode="auto">
            <a:xfrm>
              <a:off x="1139" y="1645"/>
              <a:ext cx="1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6" name="Text Box 30"/>
            <p:cNvSpPr txBox="1">
              <a:spLocks noChangeArrowheads="1"/>
            </p:cNvSpPr>
            <p:nvPr/>
          </p:nvSpPr>
          <p:spPr bwMode="auto">
            <a:xfrm>
              <a:off x="1056" y="1720"/>
              <a:ext cx="297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uk-UA" sz="2400">
                  <a:latin typeface="Times New Roman" pitchFamily="18" charset="0"/>
                </a:rPr>
                <a:t>2</a:t>
              </a:r>
              <a:r>
                <a:rPr lang="en-GB" sz="2400"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4127" name="Line 31"/>
            <p:cNvSpPr>
              <a:spLocks noChangeShapeType="1"/>
            </p:cNvSpPr>
            <p:nvPr/>
          </p:nvSpPr>
          <p:spPr bwMode="auto">
            <a:xfrm>
              <a:off x="4289" y="1633"/>
              <a:ext cx="1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8" name="Text Box 32"/>
            <p:cNvSpPr txBox="1">
              <a:spLocks noChangeArrowheads="1"/>
            </p:cNvSpPr>
            <p:nvPr/>
          </p:nvSpPr>
          <p:spPr bwMode="auto">
            <a:xfrm>
              <a:off x="4206" y="1708"/>
              <a:ext cx="297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uk-UA" sz="2400">
                  <a:latin typeface="Times New Roman" pitchFamily="18" charset="0"/>
                </a:rPr>
                <a:t>2</a:t>
              </a:r>
              <a:r>
                <a:rPr lang="en-GB" sz="2400"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4129" name="Line 33"/>
            <p:cNvSpPr>
              <a:spLocks noChangeShapeType="1"/>
            </p:cNvSpPr>
            <p:nvPr/>
          </p:nvSpPr>
          <p:spPr bwMode="auto">
            <a:xfrm>
              <a:off x="288" y="1684"/>
              <a:ext cx="5139" cy="1"/>
            </a:xfrm>
            <a:prstGeom prst="line">
              <a:avLst/>
            </a:prstGeom>
            <a:noFill/>
            <a:ln w="28448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30" name="Line 34"/>
            <p:cNvSpPr>
              <a:spLocks noChangeShapeType="1"/>
            </p:cNvSpPr>
            <p:nvPr/>
          </p:nvSpPr>
          <p:spPr bwMode="auto">
            <a:xfrm>
              <a:off x="2722" y="527"/>
              <a:ext cx="1" cy="2300"/>
            </a:xfrm>
            <a:prstGeom prst="line">
              <a:avLst/>
            </a:prstGeom>
            <a:noFill/>
            <a:ln w="36068">
              <a:solidFill>
                <a:srgbClr val="0000FF"/>
              </a:solidFill>
              <a:round/>
              <a:headEnd type="arrow" w="med" len="med"/>
              <a:tailEnd type="arrow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2" name="Text Box 36"/>
          <p:cNvSpPr txBox="1">
            <a:spLocks noChangeArrowheads="1"/>
          </p:cNvSpPr>
          <p:nvPr/>
        </p:nvSpPr>
        <p:spPr bwMode="auto">
          <a:xfrm>
            <a:off x="5429256" y="669177"/>
            <a:ext cx="35719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 dirty="0">
                <a:solidFill>
                  <a:srgbClr val="003366"/>
                </a:solidFill>
                <a:latin typeface="Monotype Corsiva" pitchFamily="66" charset="0"/>
              </a:rPr>
              <a:t>Промені в двоопуклій </a:t>
            </a:r>
            <a:r>
              <a:rPr lang="uk-UA" sz="2400" dirty="0" smtClean="0">
                <a:solidFill>
                  <a:srgbClr val="003366"/>
                </a:solidFill>
                <a:latin typeface="Monotype Corsiva" pitchFamily="66" charset="0"/>
              </a:rPr>
              <a:t>лінзі,</a:t>
            </a:r>
          </a:p>
          <a:p>
            <a:pPr>
              <a:spcBef>
                <a:spcPts val="0"/>
              </a:spcBef>
            </a:pPr>
            <a:r>
              <a:rPr lang="uk-UA" sz="2400" dirty="0" smtClean="0">
                <a:solidFill>
                  <a:srgbClr val="003366"/>
                </a:solidFill>
                <a:latin typeface="Monotype Corsiva" pitchFamily="66" charset="0"/>
              </a:rPr>
              <a:t>хід </a:t>
            </a:r>
            <a:r>
              <a:rPr lang="uk-UA" sz="2400" dirty="0">
                <a:solidFill>
                  <a:srgbClr val="003366"/>
                </a:solidFill>
                <a:latin typeface="Monotype Corsiva" pitchFamily="66" charset="0"/>
              </a:rPr>
              <a:t>яких відомий</a:t>
            </a:r>
            <a:endParaRPr lang="ru-RU" sz="2400" dirty="0">
              <a:solidFill>
                <a:srgbClr val="003366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117" grpId="0"/>
      <p:bldP spid="41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23850" y="4437063"/>
            <a:ext cx="8439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b="1" i="1" dirty="0">
                <a:solidFill>
                  <a:schemeClr val="accent2"/>
                </a:solidFill>
                <a:latin typeface="Times New Roman" pitchFamily="18" charset="0"/>
              </a:rPr>
              <a:t>Промінь</a:t>
            </a:r>
            <a:r>
              <a:rPr lang="uk-UA" b="1" i="1" dirty="0">
                <a:latin typeface="Times New Roman" pitchFamily="18" charset="0"/>
              </a:rPr>
              <a:t>, паралельний головній оптичній осі,</a:t>
            </a:r>
            <a:r>
              <a:rPr lang="uk-UA" i="1" dirty="0">
                <a:latin typeface="Times New Roman" pitchFamily="18" charset="0"/>
              </a:rPr>
              <a:t> після заломлення проходить таким чином, що його продовження проходить через фокус лінзи</a:t>
            </a:r>
            <a:endParaRPr lang="ru-RU" i="1" dirty="0">
              <a:latin typeface="Times New Roman" pitchFamily="18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84188" y="1217613"/>
            <a:ext cx="3841750" cy="0"/>
            <a:chOff x="295" y="845"/>
            <a:chExt cx="2420" cy="0"/>
          </a:xfrm>
        </p:grpSpPr>
        <p:sp>
          <p:nvSpPr>
            <p:cNvPr id="4100" name="Line 4"/>
            <p:cNvSpPr>
              <a:spLocks noChangeShapeType="1"/>
            </p:cNvSpPr>
            <p:nvPr/>
          </p:nvSpPr>
          <p:spPr bwMode="auto">
            <a:xfrm>
              <a:off x="295" y="845"/>
              <a:ext cx="1315" cy="0"/>
            </a:xfrm>
            <a:prstGeom prst="line">
              <a:avLst/>
            </a:prstGeom>
            <a:noFill/>
            <a:ln w="9525">
              <a:solidFill>
                <a:srgbClr val="3366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01" name="Line 5"/>
            <p:cNvSpPr>
              <a:spLocks noChangeShapeType="1"/>
            </p:cNvSpPr>
            <p:nvPr/>
          </p:nvSpPr>
          <p:spPr bwMode="auto">
            <a:xfrm>
              <a:off x="1626" y="845"/>
              <a:ext cx="1089" cy="0"/>
            </a:xfrm>
            <a:prstGeom prst="line">
              <a:avLst/>
            </a:prstGeom>
            <a:noFill/>
            <a:ln w="9525">
              <a:solidFill>
                <a:srgbClr val="3366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 flipV="1">
            <a:off x="4330700" y="649288"/>
            <a:ext cx="601663" cy="568325"/>
            <a:chOff x="2728" y="845"/>
            <a:chExt cx="1241" cy="1360"/>
          </a:xfrm>
        </p:grpSpPr>
        <p:sp>
          <p:nvSpPr>
            <p:cNvPr id="4103" name="Line 7"/>
            <p:cNvSpPr>
              <a:spLocks noChangeShapeType="1"/>
            </p:cNvSpPr>
            <p:nvPr/>
          </p:nvSpPr>
          <p:spPr bwMode="auto">
            <a:xfrm>
              <a:off x="2728" y="845"/>
              <a:ext cx="470" cy="499"/>
            </a:xfrm>
            <a:prstGeom prst="line">
              <a:avLst/>
            </a:prstGeom>
            <a:noFill/>
            <a:ln w="9525">
              <a:solidFill>
                <a:srgbClr val="3366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04" name="Line 8"/>
            <p:cNvSpPr>
              <a:spLocks noChangeShapeType="1"/>
            </p:cNvSpPr>
            <p:nvPr/>
          </p:nvSpPr>
          <p:spPr bwMode="auto">
            <a:xfrm>
              <a:off x="3198" y="1344"/>
              <a:ext cx="771" cy="861"/>
            </a:xfrm>
            <a:prstGeom prst="line">
              <a:avLst/>
            </a:prstGeom>
            <a:noFill/>
            <a:ln w="9525">
              <a:solidFill>
                <a:srgbClr val="3366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4343400" y="3467100"/>
            <a:ext cx="3181350" cy="98425"/>
            <a:chOff x="295" y="845"/>
            <a:chExt cx="2420" cy="0"/>
          </a:xfrm>
        </p:grpSpPr>
        <p:sp>
          <p:nvSpPr>
            <p:cNvPr id="4106" name="Line 10"/>
            <p:cNvSpPr>
              <a:spLocks noChangeShapeType="1"/>
            </p:cNvSpPr>
            <p:nvPr/>
          </p:nvSpPr>
          <p:spPr bwMode="auto">
            <a:xfrm>
              <a:off x="295" y="845"/>
              <a:ext cx="1315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07" name="Line 11"/>
            <p:cNvSpPr>
              <a:spLocks noChangeShapeType="1"/>
            </p:cNvSpPr>
            <p:nvPr/>
          </p:nvSpPr>
          <p:spPr bwMode="auto">
            <a:xfrm>
              <a:off x="1626" y="845"/>
              <a:ext cx="1089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3276600" y="3449638"/>
            <a:ext cx="1050925" cy="763587"/>
            <a:chOff x="1429" y="799"/>
            <a:chExt cx="1179" cy="1497"/>
          </a:xfrm>
        </p:grpSpPr>
        <p:sp>
          <p:nvSpPr>
            <p:cNvPr id="4109" name="Line 13"/>
            <p:cNvSpPr>
              <a:spLocks noChangeShapeType="1"/>
            </p:cNvSpPr>
            <p:nvPr/>
          </p:nvSpPr>
          <p:spPr bwMode="auto">
            <a:xfrm flipV="1">
              <a:off x="1429" y="1389"/>
              <a:ext cx="725" cy="90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10" name="Line 14"/>
            <p:cNvSpPr>
              <a:spLocks noChangeShapeType="1"/>
            </p:cNvSpPr>
            <p:nvPr/>
          </p:nvSpPr>
          <p:spPr bwMode="auto">
            <a:xfrm flipV="1">
              <a:off x="2154" y="799"/>
              <a:ext cx="454" cy="59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4330700" y="2560638"/>
            <a:ext cx="1609725" cy="1798637"/>
            <a:chOff x="2728" y="845"/>
            <a:chExt cx="1241" cy="1360"/>
          </a:xfrm>
        </p:grpSpPr>
        <p:sp>
          <p:nvSpPr>
            <p:cNvPr id="4112" name="Line 16"/>
            <p:cNvSpPr>
              <a:spLocks noChangeShapeType="1"/>
            </p:cNvSpPr>
            <p:nvPr/>
          </p:nvSpPr>
          <p:spPr bwMode="auto">
            <a:xfrm>
              <a:off x="2728" y="845"/>
              <a:ext cx="470" cy="499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13" name="Line 17"/>
            <p:cNvSpPr>
              <a:spLocks noChangeShapeType="1"/>
            </p:cNvSpPr>
            <p:nvPr/>
          </p:nvSpPr>
          <p:spPr bwMode="auto">
            <a:xfrm>
              <a:off x="3198" y="1344"/>
              <a:ext cx="771" cy="861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" name="Group 18"/>
          <p:cNvGrpSpPr>
            <a:grpSpLocks/>
          </p:cNvGrpSpPr>
          <p:nvPr/>
        </p:nvGrpSpPr>
        <p:grpSpPr bwMode="auto">
          <a:xfrm>
            <a:off x="2619375" y="687388"/>
            <a:ext cx="1690688" cy="1852612"/>
            <a:chOff x="2728" y="845"/>
            <a:chExt cx="1241" cy="1360"/>
          </a:xfrm>
        </p:grpSpPr>
        <p:sp>
          <p:nvSpPr>
            <p:cNvPr id="4115" name="Line 19"/>
            <p:cNvSpPr>
              <a:spLocks noChangeShapeType="1"/>
            </p:cNvSpPr>
            <p:nvPr/>
          </p:nvSpPr>
          <p:spPr bwMode="auto">
            <a:xfrm>
              <a:off x="2728" y="845"/>
              <a:ext cx="470" cy="499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16" name="Line 20"/>
            <p:cNvSpPr>
              <a:spLocks noChangeShapeType="1"/>
            </p:cNvSpPr>
            <p:nvPr/>
          </p:nvSpPr>
          <p:spPr bwMode="auto">
            <a:xfrm>
              <a:off x="3198" y="1344"/>
              <a:ext cx="771" cy="861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1258888" y="5064125"/>
            <a:ext cx="75041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b="1" i="1" dirty="0">
                <a:solidFill>
                  <a:srgbClr val="FF3300"/>
                </a:solidFill>
                <a:latin typeface="Times New Roman" pitchFamily="18" charset="0"/>
              </a:rPr>
              <a:t>Промінь</a:t>
            </a:r>
            <a:r>
              <a:rPr lang="uk-UA" b="1" i="1" dirty="0">
                <a:latin typeface="Times New Roman" pitchFamily="18" charset="0"/>
              </a:rPr>
              <a:t>, продовження якого проходить через фокус лінзи,</a:t>
            </a:r>
            <a:r>
              <a:rPr lang="uk-UA" i="1" dirty="0">
                <a:latin typeface="Times New Roman" pitchFamily="18" charset="0"/>
              </a:rPr>
              <a:t> заломившись поширюється паралельно до головної оптичної осі</a:t>
            </a:r>
            <a:endParaRPr lang="ru-RU" i="1" dirty="0">
              <a:latin typeface="Times New Roman" pitchFamily="18" charset="0"/>
            </a:endParaRPr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2411413" y="5697538"/>
            <a:ext cx="6553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b="1" i="1" dirty="0">
                <a:solidFill>
                  <a:srgbClr val="FF9900"/>
                </a:solidFill>
                <a:latin typeface="Times New Roman" pitchFamily="18" charset="0"/>
              </a:rPr>
              <a:t>Промінь</a:t>
            </a:r>
            <a:r>
              <a:rPr lang="uk-UA" b="1" i="1" dirty="0">
                <a:latin typeface="Times New Roman" pitchFamily="18" charset="0"/>
              </a:rPr>
              <a:t>, що проходить через оптичний центр лінзи, </a:t>
            </a:r>
            <a:r>
              <a:rPr lang="uk-UA" i="1" dirty="0">
                <a:latin typeface="Times New Roman" pitchFamily="18" charset="0"/>
              </a:rPr>
              <a:t>після проходженні крізь лінзу свого напрямку не змінює</a:t>
            </a:r>
            <a:endParaRPr lang="ru-RU" i="1" dirty="0">
              <a:latin typeface="Times New Roman" pitchFamily="18" charset="0"/>
            </a:endParaRPr>
          </a:p>
        </p:txBody>
      </p: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420688" y="642938"/>
            <a:ext cx="8158162" cy="3760787"/>
            <a:chOff x="333" y="923"/>
            <a:chExt cx="5139" cy="2622"/>
          </a:xfrm>
        </p:grpSpPr>
        <p:sp>
          <p:nvSpPr>
            <p:cNvPr id="4120" name="Line 24"/>
            <p:cNvSpPr>
              <a:spLocks noChangeShapeType="1"/>
            </p:cNvSpPr>
            <p:nvPr/>
          </p:nvSpPr>
          <p:spPr bwMode="auto">
            <a:xfrm>
              <a:off x="333" y="2233"/>
              <a:ext cx="5139" cy="1"/>
            </a:xfrm>
            <a:prstGeom prst="line">
              <a:avLst/>
            </a:prstGeom>
            <a:noFill/>
            <a:ln w="44323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1" name="Line 25"/>
            <p:cNvSpPr>
              <a:spLocks noChangeShapeType="1"/>
            </p:cNvSpPr>
            <p:nvPr/>
          </p:nvSpPr>
          <p:spPr bwMode="auto">
            <a:xfrm>
              <a:off x="1117" y="2195"/>
              <a:ext cx="1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2" name="Line 26"/>
            <p:cNvSpPr>
              <a:spLocks noChangeShapeType="1"/>
            </p:cNvSpPr>
            <p:nvPr/>
          </p:nvSpPr>
          <p:spPr bwMode="auto">
            <a:xfrm>
              <a:off x="1946" y="2192"/>
              <a:ext cx="1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3" name="Text Box 27"/>
            <p:cNvSpPr txBox="1">
              <a:spLocks noChangeArrowheads="1"/>
            </p:cNvSpPr>
            <p:nvPr/>
          </p:nvSpPr>
          <p:spPr bwMode="auto">
            <a:xfrm>
              <a:off x="1908" y="2313"/>
              <a:ext cx="191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400">
                  <a:solidFill>
                    <a:srgbClr val="000000"/>
                  </a:solidFill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4124" name="Text Box 28"/>
            <p:cNvSpPr txBox="1">
              <a:spLocks noChangeArrowheads="1"/>
            </p:cNvSpPr>
            <p:nvPr/>
          </p:nvSpPr>
          <p:spPr bwMode="auto">
            <a:xfrm>
              <a:off x="1017" y="2316"/>
              <a:ext cx="255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400">
                  <a:solidFill>
                    <a:srgbClr val="000000"/>
                  </a:solidFill>
                  <a:latin typeface="Times New Roman" pitchFamily="18" charset="0"/>
                </a:rPr>
                <a:t>2F</a:t>
              </a:r>
            </a:p>
          </p:txBody>
        </p:sp>
        <p:sp>
          <p:nvSpPr>
            <p:cNvPr id="4125" name="Text Box 29"/>
            <p:cNvSpPr txBox="1">
              <a:spLocks noChangeArrowheads="1"/>
            </p:cNvSpPr>
            <p:nvPr/>
          </p:nvSpPr>
          <p:spPr bwMode="auto">
            <a:xfrm>
              <a:off x="3576" y="2304"/>
              <a:ext cx="246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400">
                  <a:solidFill>
                    <a:srgbClr val="000000"/>
                  </a:solidFill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4126" name="Text Box 30"/>
            <p:cNvSpPr txBox="1">
              <a:spLocks noChangeArrowheads="1"/>
            </p:cNvSpPr>
            <p:nvPr/>
          </p:nvSpPr>
          <p:spPr bwMode="auto">
            <a:xfrm>
              <a:off x="4394" y="2316"/>
              <a:ext cx="255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400">
                  <a:solidFill>
                    <a:srgbClr val="000000"/>
                  </a:solidFill>
                  <a:latin typeface="Times New Roman" pitchFamily="18" charset="0"/>
                </a:rPr>
                <a:t>2F</a:t>
              </a:r>
            </a:p>
          </p:txBody>
        </p:sp>
        <p:sp>
          <p:nvSpPr>
            <p:cNvPr id="4127" name="Line 31"/>
            <p:cNvSpPr>
              <a:spLocks noChangeShapeType="1"/>
            </p:cNvSpPr>
            <p:nvPr/>
          </p:nvSpPr>
          <p:spPr bwMode="auto">
            <a:xfrm>
              <a:off x="4494" y="2199"/>
              <a:ext cx="1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8" name="Line 32"/>
            <p:cNvSpPr>
              <a:spLocks noChangeShapeType="1"/>
            </p:cNvSpPr>
            <p:nvPr/>
          </p:nvSpPr>
          <p:spPr bwMode="auto">
            <a:xfrm>
              <a:off x="3608" y="2181"/>
              <a:ext cx="1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9" name="Text Box 33"/>
            <p:cNvSpPr txBox="1">
              <a:spLocks noChangeArrowheads="1"/>
            </p:cNvSpPr>
            <p:nvPr/>
          </p:nvSpPr>
          <p:spPr bwMode="auto">
            <a:xfrm>
              <a:off x="2617" y="2281"/>
              <a:ext cx="237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400">
                  <a:solidFill>
                    <a:srgbClr val="000000"/>
                  </a:solidFill>
                  <a:latin typeface="Times New Roman" pitchFamily="18" charset="0"/>
                </a:rPr>
                <a:t>O</a:t>
              </a:r>
            </a:p>
          </p:txBody>
        </p:sp>
        <p:grpSp>
          <p:nvGrpSpPr>
            <p:cNvPr id="9" name="Group 34"/>
            <p:cNvGrpSpPr>
              <a:grpSpLocks/>
            </p:cNvGrpSpPr>
            <p:nvPr/>
          </p:nvGrpSpPr>
          <p:grpSpPr bwMode="auto">
            <a:xfrm>
              <a:off x="2694" y="923"/>
              <a:ext cx="192" cy="2622"/>
              <a:chOff x="2832" y="1008"/>
              <a:chExt cx="192" cy="2622"/>
            </a:xfrm>
          </p:grpSpPr>
          <p:sp>
            <p:nvSpPr>
              <p:cNvPr id="4131" name="Line 35"/>
              <p:cNvSpPr>
                <a:spLocks noChangeShapeType="1"/>
              </p:cNvSpPr>
              <p:nvPr/>
            </p:nvSpPr>
            <p:spPr bwMode="auto">
              <a:xfrm>
                <a:off x="2921" y="1176"/>
                <a:ext cx="1" cy="2300"/>
              </a:xfrm>
              <a:prstGeom prst="line">
                <a:avLst/>
              </a:prstGeom>
              <a:noFill/>
              <a:ln w="4686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32" name="Freeform 36"/>
              <p:cNvSpPr>
                <a:spLocks/>
              </p:cNvSpPr>
              <p:nvPr/>
            </p:nvSpPr>
            <p:spPr bwMode="auto">
              <a:xfrm>
                <a:off x="2832" y="1014"/>
                <a:ext cx="88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8" y="184"/>
                  </a:cxn>
                </a:cxnLst>
                <a:rect l="0" t="0" r="r" b="b"/>
                <a:pathLst>
                  <a:path w="88" h="184">
                    <a:moveTo>
                      <a:pt x="0" y="0"/>
                    </a:moveTo>
                    <a:lnTo>
                      <a:pt x="88" y="184"/>
                    </a:lnTo>
                  </a:path>
                </a:pathLst>
              </a:custGeom>
              <a:noFill/>
              <a:ln w="4686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33" name="Freeform 37"/>
              <p:cNvSpPr>
                <a:spLocks/>
              </p:cNvSpPr>
              <p:nvPr/>
            </p:nvSpPr>
            <p:spPr bwMode="auto">
              <a:xfrm>
                <a:off x="2921" y="1008"/>
                <a:ext cx="91" cy="192"/>
              </a:xfrm>
              <a:custGeom>
                <a:avLst/>
                <a:gdLst/>
                <a:ahLst/>
                <a:cxnLst>
                  <a:cxn ang="0">
                    <a:pos x="0" y="192"/>
                  </a:cxn>
                  <a:cxn ang="0">
                    <a:pos x="91" y="0"/>
                  </a:cxn>
                </a:cxnLst>
                <a:rect l="0" t="0" r="r" b="b"/>
                <a:pathLst>
                  <a:path w="91" h="192">
                    <a:moveTo>
                      <a:pt x="0" y="192"/>
                    </a:moveTo>
                    <a:lnTo>
                      <a:pt x="91" y="0"/>
                    </a:lnTo>
                  </a:path>
                </a:pathLst>
              </a:custGeom>
              <a:noFill/>
              <a:ln w="4686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34" name="Freeform 38"/>
              <p:cNvSpPr>
                <a:spLocks/>
              </p:cNvSpPr>
              <p:nvPr/>
            </p:nvSpPr>
            <p:spPr bwMode="auto">
              <a:xfrm>
                <a:off x="2928" y="3432"/>
                <a:ext cx="96" cy="198"/>
              </a:xfrm>
              <a:custGeom>
                <a:avLst/>
                <a:gdLst/>
                <a:ahLst/>
                <a:cxnLst>
                  <a:cxn ang="0">
                    <a:pos x="96" y="198"/>
                  </a:cxn>
                  <a:cxn ang="0">
                    <a:pos x="0" y="0"/>
                  </a:cxn>
                </a:cxnLst>
                <a:rect l="0" t="0" r="r" b="b"/>
                <a:pathLst>
                  <a:path w="96" h="198">
                    <a:moveTo>
                      <a:pt x="96" y="198"/>
                    </a:moveTo>
                    <a:lnTo>
                      <a:pt x="0" y="0"/>
                    </a:lnTo>
                  </a:path>
                </a:pathLst>
              </a:custGeom>
              <a:noFill/>
              <a:ln w="4686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35" name="Freeform 39"/>
              <p:cNvSpPr>
                <a:spLocks/>
              </p:cNvSpPr>
              <p:nvPr/>
            </p:nvSpPr>
            <p:spPr bwMode="auto">
              <a:xfrm>
                <a:off x="2832" y="3432"/>
                <a:ext cx="84" cy="198"/>
              </a:xfrm>
              <a:custGeom>
                <a:avLst/>
                <a:gdLst/>
                <a:ahLst/>
                <a:cxnLst>
                  <a:cxn ang="0">
                    <a:pos x="84" y="0"/>
                  </a:cxn>
                  <a:cxn ang="0">
                    <a:pos x="0" y="198"/>
                  </a:cxn>
                </a:cxnLst>
                <a:rect l="0" t="0" r="r" b="b"/>
                <a:pathLst>
                  <a:path w="84" h="198">
                    <a:moveTo>
                      <a:pt x="84" y="0"/>
                    </a:moveTo>
                    <a:lnTo>
                      <a:pt x="0" y="198"/>
                    </a:lnTo>
                  </a:path>
                </a:pathLst>
              </a:custGeom>
              <a:noFill/>
              <a:ln w="4686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4136" name="Line 40"/>
          <p:cNvSpPr>
            <a:spLocks noChangeShapeType="1"/>
          </p:cNvSpPr>
          <p:nvPr/>
        </p:nvSpPr>
        <p:spPr bwMode="auto">
          <a:xfrm flipV="1">
            <a:off x="2133600" y="1219200"/>
            <a:ext cx="2178050" cy="2162175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37" name="Line 41"/>
          <p:cNvSpPr>
            <a:spLocks noChangeShapeType="1"/>
          </p:cNvSpPr>
          <p:nvPr/>
        </p:nvSpPr>
        <p:spPr bwMode="auto">
          <a:xfrm flipH="1">
            <a:off x="4343400" y="1857375"/>
            <a:ext cx="2209800" cy="16002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9" name="Text Box 43"/>
          <p:cNvSpPr txBox="1">
            <a:spLocks noChangeArrowheads="1"/>
          </p:cNvSpPr>
          <p:nvPr/>
        </p:nvSpPr>
        <p:spPr bwMode="auto">
          <a:xfrm>
            <a:off x="5361032" y="669177"/>
            <a:ext cx="56403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 dirty="0">
                <a:solidFill>
                  <a:srgbClr val="003366"/>
                </a:solidFill>
                <a:latin typeface="Monotype Corsiva" pitchFamily="66" charset="0"/>
              </a:rPr>
              <a:t>Промені </a:t>
            </a:r>
            <a:r>
              <a:rPr lang="uk-UA" sz="2400" dirty="0" smtClean="0">
                <a:solidFill>
                  <a:srgbClr val="003366"/>
                </a:solidFill>
                <a:latin typeface="Monotype Corsiva" pitchFamily="66" charset="0"/>
              </a:rPr>
              <a:t>в двоввігнутій лінзі,</a:t>
            </a:r>
          </a:p>
          <a:p>
            <a:pPr>
              <a:spcBef>
                <a:spcPts val="0"/>
              </a:spcBef>
            </a:pPr>
            <a:r>
              <a:rPr lang="uk-UA" sz="2400" dirty="0" smtClean="0">
                <a:solidFill>
                  <a:srgbClr val="003366"/>
                </a:solidFill>
                <a:latin typeface="Monotype Corsiva" pitchFamily="66" charset="0"/>
              </a:rPr>
              <a:t>хід </a:t>
            </a:r>
            <a:r>
              <a:rPr lang="uk-UA" sz="2400" dirty="0">
                <a:solidFill>
                  <a:srgbClr val="003366"/>
                </a:solidFill>
                <a:latin typeface="Monotype Corsiva" pitchFamily="66" charset="0"/>
              </a:rPr>
              <a:t>яких відомий</a:t>
            </a:r>
            <a:endParaRPr lang="ru-RU" sz="2400" dirty="0">
              <a:solidFill>
                <a:srgbClr val="003366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4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000"/>
                                        <p:tgtEl>
                                          <p:spTgt spid="4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117" grpId="0"/>
      <p:bldP spid="4118" grpId="0"/>
      <p:bldP spid="4136" grpId="0" animBg="1"/>
      <p:bldP spid="413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571604" y="928670"/>
            <a:ext cx="5951537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828675"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</a:tabLst>
            </a:pPr>
            <a:r>
              <a:rPr lang="en-GB" sz="2200" b="1" i="1" dirty="0" err="1">
                <a:solidFill>
                  <a:srgbClr val="000000"/>
                </a:solidFill>
                <a:latin typeface="Times New Roman" pitchFamily="18" charset="0"/>
              </a:rPr>
              <a:t>Предмет</a:t>
            </a:r>
            <a:r>
              <a:rPr lang="en-GB" sz="2200" b="1" i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200" b="1" i="1" dirty="0" err="1">
                <a:solidFill>
                  <a:srgbClr val="000000"/>
                </a:solidFill>
                <a:latin typeface="Times New Roman" pitchFamily="18" charset="0"/>
              </a:rPr>
              <a:t>знаходиться</a:t>
            </a:r>
            <a:r>
              <a:rPr lang="en-GB" sz="2200" b="1" i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200" b="1" i="1" dirty="0" err="1">
                <a:solidFill>
                  <a:srgbClr val="000000"/>
                </a:solidFill>
                <a:latin typeface="Times New Roman" pitchFamily="18" charset="0"/>
              </a:rPr>
              <a:t>за</a:t>
            </a:r>
            <a:r>
              <a:rPr lang="en-GB" sz="2200" b="1" i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200" b="1" i="1" dirty="0" err="1">
                <a:solidFill>
                  <a:srgbClr val="000000"/>
                </a:solidFill>
                <a:latin typeface="Times New Roman" pitchFamily="18" charset="0"/>
              </a:rPr>
              <a:t>подвійним</a:t>
            </a:r>
            <a:r>
              <a:rPr lang="en-GB" sz="2200" b="1" i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200" b="1" i="1" dirty="0" err="1">
                <a:solidFill>
                  <a:srgbClr val="000000"/>
                </a:solidFill>
                <a:latin typeface="Times New Roman" pitchFamily="18" charset="0"/>
              </a:rPr>
              <a:t>фокусом</a:t>
            </a:r>
            <a:endParaRPr lang="en-GB" sz="2200" b="1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485900" y="1931988"/>
            <a:ext cx="3068638" cy="0"/>
            <a:chOff x="952" y="1156"/>
            <a:chExt cx="2132" cy="0"/>
          </a:xfrm>
        </p:grpSpPr>
        <p:sp>
          <p:nvSpPr>
            <p:cNvPr id="3109" name="Line 4"/>
            <p:cNvSpPr>
              <a:spLocks noChangeShapeType="1"/>
            </p:cNvSpPr>
            <p:nvPr/>
          </p:nvSpPr>
          <p:spPr bwMode="auto">
            <a:xfrm>
              <a:off x="952" y="1156"/>
              <a:ext cx="1225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10" name="Line 5"/>
            <p:cNvSpPr>
              <a:spLocks noChangeShapeType="1"/>
            </p:cNvSpPr>
            <p:nvPr/>
          </p:nvSpPr>
          <p:spPr bwMode="auto">
            <a:xfrm>
              <a:off x="2177" y="1156"/>
              <a:ext cx="907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4568825" y="1931988"/>
            <a:ext cx="2728913" cy="3057525"/>
            <a:chOff x="3084" y="1156"/>
            <a:chExt cx="1951" cy="1996"/>
          </a:xfrm>
        </p:grpSpPr>
        <p:sp>
          <p:nvSpPr>
            <p:cNvPr id="3107" name="Line 7"/>
            <p:cNvSpPr>
              <a:spLocks noChangeShapeType="1"/>
            </p:cNvSpPr>
            <p:nvPr/>
          </p:nvSpPr>
          <p:spPr bwMode="auto">
            <a:xfrm>
              <a:off x="3084" y="1156"/>
              <a:ext cx="545" cy="545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8" name="Line 8"/>
            <p:cNvSpPr>
              <a:spLocks noChangeShapeType="1"/>
            </p:cNvSpPr>
            <p:nvPr/>
          </p:nvSpPr>
          <p:spPr bwMode="auto">
            <a:xfrm>
              <a:off x="3629" y="1701"/>
              <a:ext cx="1406" cy="1451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1485900" y="1946275"/>
            <a:ext cx="5878513" cy="2546350"/>
            <a:chOff x="952" y="1156"/>
            <a:chExt cx="4083" cy="1769"/>
          </a:xfrm>
        </p:grpSpPr>
        <p:sp>
          <p:nvSpPr>
            <p:cNvPr id="3105" name="Line 10"/>
            <p:cNvSpPr>
              <a:spLocks noChangeShapeType="1"/>
            </p:cNvSpPr>
            <p:nvPr/>
          </p:nvSpPr>
          <p:spPr bwMode="auto">
            <a:xfrm>
              <a:off x="952" y="1156"/>
              <a:ext cx="1497" cy="635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6" name="Line 11"/>
            <p:cNvSpPr>
              <a:spLocks noChangeShapeType="1"/>
            </p:cNvSpPr>
            <p:nvPr/>
          </p:nvSpPr>
          <p:spPr bwMode="auto">
            <a:xfrm>
              <a:off x="2449" y="1791"/>
              <a:ext cx="2586" cy="1134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156" name="Freeform 12"/>
          <p:cNvSpPr>
            <a:spLocks noChangeAspect="1"/>
          </p:cNvSpPr>
          <p:nvPr/>
        </p:nvSpPr>
        <p:spPr bwMode="auto">
          <a:xfrm>
            <a:off x="1036638" y="1939925"/>
            <a:ext cx="914400" cy="1322388"/>
          </a:xfrm>
          <a:custGeom>
            <a:avLst/>
            <a:gdLst>
              <a:gd name="T0" fmla="*/ 287 w 590"/>
              <a:gd name="T1" fmla="*/ 0 h 925"/>
              <a:gd name="T2" fmla="*/ 408 w 590"/>
              <a:gd name="T3" fmla="*/ 245 h 925"/>
              <a:gd name="T4" fmla="*/ 363 w 590"/>
              <a:gd name="T5" fmla="*/ 245 h 925"/>
              <a:gd name="T6" fmla="*/ 318 w 590"/>
              <a:gd name="T7" fmla="*/ 245 h 925"/>
              <a:gd name="T8" fmla="*/ 499 w 590"/>
              <a:gd name="T9" fmla="*/ 517 h 925"/>
              <a:gd name="T10" fmla="*/ 318 w 590"/>
              <a:gd name="T11" fmla="*/ 517 h 925"/>
              <a:gd name="T12" fmla="*/ 590 w 590"/>
              <a:gd name="T13" fmla="*/ 789 h 925"/>
              <a:gd name="T14" fmla="*/ 318 w 590"/>
              <a:gd name="T15" fmla="*/ 789 h 925"/>
              <a:gd name="T16" fmla="*/ 318 w 590"/>
              <a:gd name="T17" fmla="*/ 880 h 925"/>
              <a:gd name="T18" fmla="*/ 318 w 590"/>
              <a:gd name="T19" fmla="*/ 925 h 925"/>
              <a:gd name="T20" fmla="*/ 272 w 590"/>
              <a:gd name="T21" fmla="*/ 925 h 925"/>
              <a:gd name="T22" fmla="*/ 272 w 590"/>
              <a:gd name="T23" fmla="*/ 789 h 925"/>
              <a:gd name="T24" fmla="*/ 0 w 590"/>
              <a:gd name="T25" fmla="*/ 789 h 925"/>
              <a:gd name="T26" fmla="*/ 272 w 590"/>
              <a:gd name="T27" fmla="*/ 517 h 925"/>
              <a:gd name="T28" fmla="*/ 91 w 590"/>
              <a:gd name="T29" fmla="*/ 517 h 925"/>
              <a:gd name="T30" fmla="*/ 272 w 590"/>
              <a:gd name="T31" fmla="*/ 245 h 925"/>
              <a:gd name="T32" fmla="*/ 182 w 590"/>
              <a:gd name="T33" fmla="*/ 245 h 925"/>
              <a:gd name="T34" fmla="*/ 284 w 590"/>
              <a:gd name="T35" fmla="*/ 0 h 92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590"/>
              <a:gd name="T55" fmla="*/ 0 h 925"/>
              <a:gd name="T56" fmla="*/ 590 w 590"/>
              <a:gd name="T57" fmla="*/ 925 h 92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590" h="925">
                <a:moveTo>
                  <a:pt x="287" y="0"/>
                </a:moveTo>
                <a:lnTo>
                  <a:pt x="408" y="245"/>
                </a:lnTo>
                <a:lnTo>
                  <a:pt x="363" y="245"/>
                </a:lnTo>
                <a:lnTo>
                  <a:pt x="318" y="245"/>
                </a:lnTo>
                <a:lnTo>
                  <a:pt x="499" y="517"/>
                </a:lnTo>
                <a:lnTo>
                  <a:pt x="318" y="517"/>
                </a:lnTo>
                <a:lnTo>
                  <a:pt x="590" y="789"/>
                </a:lnTo>
                <a:lnTo>
                  <a:pt x="318" y="789"/>
                </a:lnTo>
                <a:lnTo>
                  <a:pt x="318" y="880"/>
                </a:lnTo>
                <a:lnTo>
                  <a:pt x="318" y="925"/>
                </a:lnTo>
                <a:lnTo>
                  <a:pt x="272" y="925"/>
                </a:lnTo>
                <a:lnTo>
                  <a:pt x="272" y="789"/>
                </a:lnTo>
                <a:lnTo>
                  <a:pt x="0" y="789"/>
                </a:lnTo>
                <a:lnTo>
                  <a:pt x="272" y="517"/>
                </a:lnTo>
                <a:lnTo>
                  <a:pt x="91" y="517"/>
                </a:lnTo>
                <a:lnTo>
                  <a:pt x="272" y="245"/>
                </a:lnTo>
                <a:lnTo>
                  <a:pt x="182" y="245"/>
                </a:lnTo>
                <a:lnTo>
                  <a:pt x="284" y="0"/>
                </a:lnTo>
              </a:path>
            </a:pathLst>
          </a:cu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7" name="Freeform 13"/>
          <p:cNvSpPr>
            <a:spLocks noChangeAspect="1"/>
          </p:cNvSpPr>
          <p:nvPr/>
        </p:nvSpPr>
        <p:spPr bwMode="auto">
          <a:xfrm rot="10800000">
            <a:off x="6245225" y="3282950"/>
            <a:ext cx="598488" cy="865188"/>
          </a:xfrm>
          <a:custGeom>
            <a:avLst/>
            <a:gdLst>
              <a:gd name="T0" fmla="*/ 287 w 590"/>
              <a:gd name="T1" fmla="*/ 0 h 925"/>
              <a:gd name="T2" fmla="*/ 408 w 590"/>
              <a:gd name="T3" fmla="*/ 245 h 925"/>
              <a:gd name="T4" fmla="*/ 363 w 590"/>
              <a:gd name="T5" fmla="*/ 245 h 925"/>
              <a:gd name="T6" fmla="*/ 318 w 590"/>
              <a:gd name="T7" fmla="*/ 245 h 925"/>
              <a:gd name="T8" fmla="*/ 499 w 590"/>
              <a:gd name="T9" fmla="*/ 517 h 925"/>
              <a:gd name="T10" fmla="*/ 318 w 590"/>
              <a:gd name="T11" fmla="*/ 517 h 925"/>
              <a:gd name="T12" fmla="*/ 590 w 590"/>
              <a:gd name="T13" fmla="*/ 789 h 925"/>
              <a:gd name="T14" fmla="*/ 318 w 590"/>
              <a:gd name="T15" fmla="*/ 789 h 925"/>
              <a:gd name="T16" fmla="*/ 318 w 590"/>
              <a:gd name="T17" fmla="*/ 880 h 925"/>
              <a:gd name="T18" fmla="*/ 318 w 590"/>
              <a:gd name="T19" fmla="*/ 925 h 925"/>
              <a:gd name="T20" fmla="*/ 272 w 590"/>
              <a:gd name="T21" fmla="*/ 925 h 925"/>
              <a:gd name="T22" fmla="*/ 272 w 590"/>
              <a:gd name="T23" fmla="*/ 789 h 925"/>
              <a:gd name="T24" fmla="*/ 0 w 590"/>
              <a:gd name="T25" fmla="*/ 789 h 925"/>
              <a:gd name="T26" fmla="*/ 272 w 590"/>
              <a:gd name="T27" fmla="*/ 517 h 925"/>
              <a:gd name="T28" fmla="*/ 91 w 590"/>
              <a:gd name="T29" fmla="*/ 517 h 925"/>
              <a:gd name="T30" fmla="*/ 272 w 590"/>
              <a:gd name="T31" fmla="*/ 245 h 925"/>
              <a:gd name="T32" fmla="*/ 182 w 590"/>
              <a:gd name="T33" fmla="*/ 245 h 925"/>
              <a:gd name="T34" fmla="*/ 284 w 590"/>
              <a:gd name="T35" fmla="*/ 0 h 92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590"/>
              <a:gd name="T55" fmla="*/ 0 h 925"/>
              <a:gd name="T56" fmla="*/ 590 w 590"/>
              <a:gd name="T57" fmla="*/ 925 h 92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590" h="925">
                <a:moveTo>
                  <a:pt x="287" y="0"/>
                </a:moveTo>
                <a:lnTo>
                  <a:pt x="408" y="245"/>
                </a:lnTo>
                <a:lnTo>
                  <a:pt x="363" y="245"/>
                </a:lnTo>
                <a:lnTo>
                  <a:pt x="318" y="245"/>
                </a:lnTo>
                <a:lnTo>
                  <a:pt x="499" y="517"/>
                </a:lnTo>
                <a:lnTo>
                  <a:pt x="318" y="517"/>
                </a:lnTo>
                <a:lnTo>
                  <a:pt x="590" y="789"/>
                </a:lnTo>
                <a:lnTo>
                  <a:pt x="318" y="789"/>
                </a:lnTo>
                <a:lnTo>
                  <a:pt x="318" y="880"/>
                </a:lnTo>
                <a:lnTo>
                  <a:pt x="318" y="925"/>
                </a:lnTo>
                <a:lnTo>
                  <a:pt x="272" y="925"/>
                </a:lnTo>
                <a:lnTo>
                  <a:pt x="272" y="789"/>
                </a:lnTo>
                <a:lnTo>
                  <a:pt x="0" y="789"/>
                </a:lnTo>
                <a:lnTo>
                  <a:pt x="272" y="517"/>
                </a:lnTo>
                <a:lnTo>
                  <a:pt x="91" y="517"/>
                </a:lnTo>
                <a:lnTo>
                  <a:pt x="272" y="245"/>
                </a:lnTo>
                <a:lnTo>
                  <a:pt x="182" y="245"/>
                </a:lnTo>
                <a:lnTo>
                  <a:pt x="284" y="0"/>
                </a:lnTo>
              </a:path>
            </a:pathLst>
          </a:cu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1060450" y="1600200"/>
            <a:ext cx="7399338" cy="3311525"/>
            <a:chOff x="657" y="1111"/>
            <a:chExt cx="5139" cy="2300"/>
          </a:xfrm>
        </p:grpSpPr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>
              <a:off x="657" y="2268"/>
              <a:ext cx="5139" cy="1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>
              <a:off x="3091" y="1111"/>
              <a:ext cx="1" cy="2300"/>
            </a:xfrm>
            <a:prstGeom prst="line">
              <a:avLst/>
            </a:prstGeom>
            <a:noFill/>
            <a:ln w="44450">
              <a:solidFill>
                <a:srgbClr val="0000FF"/>
              </a:solidFill>
              <a:round/>
              <a:headEnd type="arrow" w="med" len="med"/>
              <a:tailEnd type="arrow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4818" y="2223"/>
              <a:ext cx="1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>
              <a:off x="3932" y="2216"/>
              <a:ext cx="1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>
              <a:off x="1441" y="2229"/>
              <a:ext cx="1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>
              <a:off x="2270" y="2227"/>
              <a:ext cx="1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3" name="Text Box 21"/>
            <p:cNvSpPr txBox="1">
              <a:spLocks noChangeArrowheads="1"/>
            </p:cNvSpPr>
            <p:nvPr/>
          </p:nvSpPr>
          <p:spPr bwMode="auto">
            <a:xfrm>
              <a:off x="2233" y="2370"/>
              <a:ext cx="190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3094" name="Text Box 22"/>
            <p:cNvSpPr txBox="1">
              <a:spLocks noChangeArrowheads="1"/>
            </p:cNvSpPr>
            <p:nvPr/>
          </p:nvSpPr>
          <p:spPr bwMode="auto">
            <a:xfrm>
              <a:off x="1341" y="2374"/>
              <a:ext cx="255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2F</a:t>
              </a:r>
            </a:p>
          </p:txBody>
        </p:sp>
        <p:sp>
          <p:nvSpPr>
            <p:cNvPr id="3095" name="Text Box 23"/>
            <p:cNvSpPr txBox="1">
              <a:spLocks noChangeArrowheads="1"/>
            </p:cNvSpPr>
            <p:nvPr/>
          </p:nvSpPr>
          <p:spPr bwMode="auto">
            <a:xfrm>
              <a:off x="3900" y="2361"/>
              <a:ext cx="245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3096" name="Text Box 24"/>
            <p:cNvSpPr txBox="1">
              <a:spLocks noChangeArrowheads="1"/>
            </p:cNvSpPr>
            <p:nvPr/>
          </p:nvSpPr>
          <p:spPr bwMode="auto">
            <a:xfrm>
              <a:off x="4718" y="2374"/>
              <a:ext cx="255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2F</a:t>
              </a:r>
            </a:p>
          </p:txBody>
        </p:sp>
        <p:sp>
          <p:nvSpPr>
            <p:cNvPr id="3097" name="Text Box 25"/>
            <p:cNvSpPr txBox="1">
              <a:spLocks noChangeArrowheads="1"/>
            </p:cNvSpPr>
            <p:nvPr/>
          </p:nvSpPr>
          <p:spPr bwMode="auto">
            <a:xfrm>
              <a:off x="2941" y="2270"/>
              <a:ext cx="237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3098" name="Line 26"/>
            <p:cNvSpPr>
              <a:spLocks noChangeShapeType="1"/>
            </p:cNvSpPr>
            <p:nvPr/>
          </p:nvSpPr>
          <p:spPr bwMode="auto">
            <a:xfrm>
              <a:off x="1441" y="2229"/>
              <a:ext cx="1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9" name="Line 27"/>
            <p:cNvSpPr>
              <a:spLocks noChangeShapeType="1"/>
            </p:cNvSpPr>
            <p:nvPr/>
          </p:nvSpPr>
          <p:spPr bwMode="auto">
            <a:xfrm>
              <a:off x="2270" y="2227"/>
              <a:ext cx="1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0" name="Text Box 28"/>
            <p:cNvSpPr txBox="1">
              <a:spLocks noChangeArrowheads="1"/>
            </p:cNvSpPr>
            <p:nvPr/>
          </p:nvSpPr>
          <p:spPr bwMode="auto">
            <a:xfrm>
              <a:off x="2233" y="2370"/>
              <a:ext cx="190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3101" name="Text Box 29"/>
            <p:cNvSpPr txBox="1">
              <a:spLocks noChangeArrowheads="1"/>
            </p:cNvSpPr>
            <p:nvPr/>
          </p:nvSpPr>
          <p:spPr bwMode="auto">
            <a:xfrm>
              <a:off x="1341" y="2374"/>
              <a:ext cx="255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2F</a:t>
              </a:r>
            </a:p>
          </p:txBody>
        </p:sp>
        <p:sp>
          <p:nvSpPr>
            <p:cNvPr id="3102" name="Text Box 30"/>
            <p:cNvSpPr txBox="1">
              <a:spLocks noChangeArrowheads="1"/>
            </p:cNvSpPr>
            <p:nvPr/>
          </p:nvSpPr>
          <p:spPr bwMode="auto">
            <a:xfrm>
              <a:off x="3900" y="2361"/>
              <a:ext cx="245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3103" name="Text Box 31"/>
            <p:cNvSpPr txBox="1">
              <a:spLocks noChangeArrowheads="1"/>
            </p:cNvSpPr>
            <p:nvPr/>
          </p:nvSpPr>
          <p:spPr bwMode="auto">
            <a:xfrm>
              <a:off x="4718" y="2374"/>
              <a:ext cx="255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2F</a:t>
              </a:r>
            </a:p>
          </p:txBody>
        </p:sp>
        <p:sp>
          <p:nvSpPr>
            <p:cNvPr id="3104" name="Text Box 32"/>
            <p:cNvSpPr txBox="1">
              <a:spLocks noChangeArrowheads="1"/>
            </p:cNvSpPr>
            <p:nvPr/>
          </p:nvSpPr>
          <p:spPr bwMode="auto">
            <a:xfrm>
              <a:off x="2941" y="2270"/>
              <a:ext cx="237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O</a:t>
              </a:r>
            </a:p>
          </p:txBody>
        </p:sp>
      </p:grpSp>
      <p:sp>
        <p:nvSpPr>
          <p:cNvPr id="6178" name="AutoShape 3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0" y="5445125"/>
            <a:ext cx="1828800" cy="68580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b="1" i="1" dirty="0">
                <a:solidFill>
                  <a:schemeClr val="accent2"/>
                </a:solidFill>
                <a:latin typeface="Times New Roman" pitchFamily="18" charset="0"/>
              </a:rPr>
              <a:t>Властивості</a:t>
            </a:r>
          </a:p>
          <a:p>
            <a:pPr algn="ctr"/>
            <a:r>
              <a:rPr lang="uk-UA" b="1" i="1" dirty="0">
                <a:solidFill>
                  <a:schemeClr val="accent2"/>
                </a:solidFill>
                <a:latin typeface="Times New Roman" pitchFamily="18" charset="0"/>
              </a:rPr>
              <a:t>зображення</a:t>
            </a:r>
            <a:endParaRPr lang="ru-RU" b="1" i="1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3086" name="Text Box 40"/>
          <p:cNvSpPr txBox="1">
            <a:spLocks noChangeArrowheads="1"/>
          </p:cNvSpPr>
          <p:nvPr/>
        </p:nvSpPr>
        <p:spPr bwMode="auto">
          <a:xfrm>
            <a:off x="1357290" y="500042"/>
            <a:ext cx="6432550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 dirty="0">
                <a:solidFill>
                  <a:srgbClr val="003366"/>
                </a:solidFill>
                <a:latin typeface="Monotype Corsiva" pitchFamily="66" charset="0"/>
              </a:rPr>
              <a:t>Побудова зображень предметів у двоопуклих лінзах</a:t>
            </a:r>
            <a:endParaRPr lang="ru-RU" sz="2400" dirty="0">
              <a:solidFill>
                <a:srgbClr val="003366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56" grpId="0" animBg="1"/>
      <p:bldP spid="6157" grpId="0" animBg="1"/>
      <p:bldP spid="617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524000" y="2260600"/>
            <a:ext cx="5867400" cy="185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611313" defTabSz="828675"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657225" algn="l"/>
                <a:tab pos="1312863" algn="l"/>
                <a:tab pos="2235200" algn="l"/>
              </a:tabLst>
            </a:pPr>
            <a:r>
              <a:rPr lang="uk-UA" sz="2200" b="1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en-GB" sz="3200" b="1" u="sng">
                <a:solidFill>
                  <a:schemeClr val="accent2"/>
                </a:solidFill>
                <a:latin typeface="Times New Roman" pitchFamily="18" charset="0"/>
              </a:rPr>
              <a:t>Зображення:</a:t>
            </a:r>
            <a:endParaRPr lang="uk-UA" sz="3200" b="1" u="sng">
              <a:solidFill>
                <a:schemeClr val="accent2"/>
              </a:solidFill>
              <a:latin typeface="Times New Roman" pitchFamily="18" charset="0"/>
            </a:endParaRPr>
          </a:p>
          <a:p>
            <a:pPr marL="1611313" defTabSz="828675"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657225" algn="l"/>
                <a:tab pos="1312863" algn="l"/>
                <a:tab pos="2235200" algn="l"/>
              </a:tabLst>
            </a:pPr>
            <a:r>
              <a:rPr lang="en-GB" sz="3200" i="1">
                <a:solidFill>
                  <a:srgbClr val="0000FF"/>
                </a:solidFill>
                <a:latin typeface="Times New Roman" pitchFamily="18" charset="0"/>
              </a:rPr>
              <a:t>дійсне</a:t>
            </a:r>
            <a:endParaRPr lang="uk-UA" sz="3200" i="1">
              <a:solidFill>
                <a:srgbClr val="0000FF"/>
              </a:solidFill>
              <a:latin typeface="Times New Roman" pitchFamily="18" charset="0"/>
            </a:endParaRPr>
          </a:p>
          <a:p>
            <a:pPr marL="1611313" defTabSz="828675"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657225" algn="l"/>
                <a:tab pos="1312863" algn="l"/>
                <a:tab pos="2235200" algn="l"/>
              </a:tabLst>
            </a:pPr>
            <a:r>
              <a:rPr lang="en-GB" sz="3200" i="1">
                <a:solidFill>
                  <a:srgbClr val="0000FF"/>
                </a:solidFill>
                <a:latin typeface="Times New Roman" pitchFamily="18" charset="0"/>
              </a:rPr>
              <a:t>зменшене </a:t>
            </a:r>
            <a:endParaRPr lang="uk-UA" sz="3200" i="1">
              <a:solidFill>
                <a:srgbClr val="0000FF"/>
              </a:solidFill>
              <a:latin typeface="Times New Roman" pitchFamily="18" charset="0"/>
            </a:endParaRPr>
          </a:p>
          <a:p>
            <a:pPr marL="1611313" defTabSz="828675"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657225" algn="l"/>
                <a:tab pos="1312863" algn="l"/>
                <a:tab pos="2235200" algn="l"/>
              </a:tabLst>
            </a:pPr>
            <a:r>
              <a:rPr lang="en-GB" sz="3200" i="1">
                <a:solidFill>
                  <a:srgbClr val="0000FF"/>
                </a:solidFill>
                <a:latin typeface="Times New Roman" pitchFamily="18" charset="0"/>
              </a:rPr>
              <a:t>перевернуте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060450" y="1404938"/>
            <a:ext cx="7399338" cy="3311525"/>
            <a:chOff x="657" y="1111"/>
            <a:chExt cx="5139" cy="2300"/>
          </a:xfrm>
        </p:grpSpPr>
        <p:sp>
          <p:nvSpPr>
            <p:cNvPr id="6165" name="Line 3"/>
            <p:cNvSpPr>
              <a:spLocks noChangeShapeType="1"/>
            </p:cNvSpPr>
            <p:nvPr/>
          </p:nvSpPr>
          <p:spPr bwMode="auto">
            <a:xfrm>
              <a:off x="657" y="2268"/>
              <a:ext cx="5139" cy="1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6" name="Line 4"/>
            <p:cNvSpPr>
              <a:spLocks noChangeShapeType="1"/>
            </p:cNvSpPr>
            <p:nvPr/>
          </p:nvSpPr>
          <p:spPr bwMode="auto">
            <a:xfrm>
              <a:off x="3091" y="1111"/>
              <a:ext cx="1" cy="2300"/>
            </a:xfrm>
            <a:prstGeom prst="line">
              <a:avLst/>
            </a:prstGeom>
            <a:noFill/>
            <a:ln w="44450">
              <a:solidFill>
                <a:srgbClr val="0000FF"/>
              </a:solidFill>
              <a:round/>
              <a:headEnd type="arrow" w="med" len="med"/>
              <a:tailEnd type="arrow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7" name="Line 5"/>
            <p:cNvSpPr>
              <a:spLocks noChangeShapeType="1"/>
            </p:cNvSpPr>
            <p:nvPr/>
          </p:nvSpPr>
          <p:spPr bwMode="auto">
            <a:xfrm>
              <a:off x="4818" y="2223"/>
              <a:ext cx="1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8" name="Line 6"/>
            <p:cNvSpPr>
              <a:spLocks noChangeShapeType="1"/>
            </p:cNvSpPr>
            <p:nvPr/>
          </p:nvSpPr>
          <p:spPr bwMode="auto">
            <a:xfrm>
              <a:off x="3932" y="2216"/>
              <a:ext cx="1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9" name="Line 7"/>
            <p:cNvSpPr>
              <a:spLocks noChangeShapeType="1"/>
            </p:cNvSpPr>
            <p:nvPr/>
          </p:nvSpPr>
          <p:spPr bwMode="auto">
            <a:xfrm>
              <a:off x="1441" y="2229"/>
              <a:ext cx="1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0" name="Line 8"/>
            <p:cNvSpPr>
              <a:spLocks noChangeShapeType="1"/>
            </p:cNvSpPr>
            <p:nvPr/>
          </p:nvSpPr>
          <p:spPr bwMode="auto">
            <a:xfrm>
              <a:off x="2270" y="2227"/>
              <a:ext cx="1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1" name="Text Box 9"/>
            <p:cNvSpPr txBox="1">
              <a:spLocks noChangeArrowheads="1"/>
            </p:cNvSpPr>
            <p:nvPr/>
          </p:nvSpPr>
          <p:spPr bwMode="auto">
            <a:xfrm>
              <a:off x="2233" y="2370"/>
              <a:ext cx="190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6172" name="Text Box 10"/>
            <p:cNvSpPr txBox="1">
              <a:spLocks noChangeArrowheads="1"/>
            </p:cNvSpPr>
            <p:nvPr/>
          </p:nvSpPr>
          <p:spPr bwMode="auto">
            <a:xfrm>
              <a:off x="1341" y="2374"/>
              <a:ext cx="255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2F</a:t>
              </a:r>
            </a:p>
          </p:txBody>
        </p:sp>
        <p:sp>
          <p:nvSpPr>
            <p:cNvPr id="6173" name="Text Box 11"/>
            <p:cNvSpPr txBox="1">
              <a:spLocks noChangeArrowheads="1"/>
            </p:cNvSpPr>
            <p:nvPr/>
          </p:nvSpPr>
          <p:spPr bwMode="auto">
            <a:xfrm>
              <a:off x="3900" y="2361"/>
              <a:ext cx="245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6174" name="Text Box 12"/>
            <p:cNvSpPr txBox="1">
              <a:spLocks noChangeArrowheads="1"/>
            </p:cNvSpPr>
            <p:nvPr/>
          </p:nvSpPr>
          <p:spPr bwMode="auto">
            <a:xfrm>
              <a:off x="2941" y="2270"/>
              <a:ext cx="237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6175" name="Line 13"/>
            <p:cNvSpPr>
              <a:spLocks noChangeShapeType="1"/>
            </p:cNvSpPr>
            <p:nvPr/>
          </p:nvSpPr>
          <p:spPr bwMode="auto">
            <a:xfrm>
              <a:off x="1441" y="2229"/>
              <a:ext cx="1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6" name="Line 14"/>
            <p:cNvSpPr>
              <a:spLocks noChangeShapeType="1"/>
            </p:cNvSpPr>
            <p:nvPr/>
          </p:nvSpPr>
          <p:spPr bwMode="auto">
            <a:xfrm>
              <a:off x="2270" y="2227"/>
              <a:ext cx="1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7" name="Text Box 15"/>
            <p:cNvSpPr txBox="1">
              <a:spLocks noChangeArrowheads="1"/>
            </p:cNvSpPr>
            <p:nvPr/>
          </p:nvSpPr>
          <p:spPr bwMode="auto">
            <a:xfrm>
              <a:off x="2233" y="2370"/>
              <a:ext cx="190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6178" name="Text Box 16"/>
            <p:cNvSpPr txBox="1">
              <a:spLocks noChangeArrowheads="1"/>
            </p:cNvSpPr>
            <p:nvPr/>
          </p:nvSpPr>
          <p:spPr bwMode="auto">
            <a:xfrm>
              <a:off x="1341" y="2374"/>
              <a:ext cx="255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2F</a:t>
              </a:r>
            </a:p>
          </p:txBody>
        </p:sp>
        <p:sp>
          <p:nvSpPr>
            <p:cNvPr id="6179" name="Text Box 17"/>
            <p:cNvSpPr txBox="1">
              <a:spLocks noChangeArrowheads="1"/>
            </p:cNvSpPr>
            <p:nvPr/>
          </p:nvSpPr>
          <p:spPr bwMode="auto">
            <a:xfrm>
              <a:off x="3900" y="2361"/>
              <a:ext cx="245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6180" name="Text Box 18"/>
            <p:cNvSpPr txBox="1">
              <a:spLocks noChangeArrowheads="1"/>
            </p:cNvSpPr>
            <p:nvPr/>
          </p:nvSpPr>
          <p:spPr bwMode="auto">
            <a:xfrm>
              <a:off x="4727" y="1967"/>
              <a:ext cx="255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2F</a:t>
              </a:r>
            </a:p>
          </p:txBody>
        </p:sp>
        <p:sp>
          <p:nvSpPr>
            <p:cNvPr id="6181" name="Text Box 19"/>
            <p:cNvSpPr txBox="1">
              <a:spLocks noChangeArrowheads="1"/>
            </p:cNvSpPr>
            <p:nvPr/>
          </p:nvSpPr>
          <p:spPr bwMode="auto">
            <a:xfrm>
              <a:off x="2941" y="2270"/>
              <a:ext cx="237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O</a:t>
              </a:r>
            </a:p>
          </p:txBody>
        </p:sp>
      </p:grp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1619250" y="519113"/>
            <a:ext cx="5881688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828675"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</a:tabLst>
            </a:pPr>
            <a:r>
              <a:rPr lang="en-GB" sz="2200" b="1" i="1">
                <a:solidFill>
                  <a:srgbClr val="000000"/>
                </a:solidFill>
                <a:latin typeface="Times New Roman" pitchFamily="18" charset="0"/>
              </a:rPr>
              <a:t>Предмет знаходиться у подвійному фокусі</a:t>
            </a: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2203450" y="1760538"/>
            <a:ext cx="2351088" cy="0"/>
            <a:chOff x="1451" y="1066"/>
            <a:chExt cx="1633" cy="0"/>
          </a:xfrm>
        </p:grpSpPr>
        <p:sp>
          <p:nvSpPr>
            <p:cNvPr id="6163" name="Line 22"/>
            <p:cNvSpPr>
              <a:spLocks noChangeShapeType="1"/>
            </p:cNvSpPr>
            <p:nvPr/>
          </p:nvSpPr>
          <p:spPr bwMode="auto">
            <a:xfrm>
              <a:off x="1451" y="1066"/>
              <a:ext cx="817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4" name="Line 23"/>
            <p:cNvSpPr>
              <a:spLocks noChangeShapeType="1"/>
            </p:cNvSpPr>
            <p:nvPr/>
          </p:nvSpPr>
          <p:spPr bwMode="auto">
            <a:xfrm>
              <a:off x="2268" y="1066"/>
              <a:ext cx="816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4554538" y="1746250"/>
            <a:ext cx="3006725" cy="3227388"/>
            <a:chOff x="3084" y="1066"/>
            <a:chExt cx="2178" cy="1995"/>
          </a:xfrm>
        </p:grpSpPr>
        <p:sp>
          <p:nvSpPr>
            <p:cNvPr id="6161" name="Line 25"/>
            <p:cNvSpPr>
              <a:spLocks noChangeShapeType="1"/>
            </p:cNvSpPr>
            <p:nvPr/>
          </p:nvSpPr>
          <p:spPr bwMode="auto">
            <a:xfrm>
              <a:off x="3084" y="1066"/>
              <a:ext cx="635" cy="589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2" name="Line 26"/>
            <p:cNvSpPr>
              <a:spLocks noChangeShapeType="1"/>
            </p:cNvSpPr>
            <p:nvPr/>
          </p:nvSpPr>
          <p:spPr bwMode="auto">
            <a:xfrm>
              <a:off x="3719" y="1655"/>
              <a:ext cx="1543" cy="1406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2189163" y="1746250"/>
            <a:ext cx="5894387" cy="3265488"/>
            <a:chOff x="1451" y="1066"/>
            <a:chExt cx="4037" cy="2131"/>
          </a:xfrm>
        </p:grpSpPr>
        <p:sp>
          <p:nvSpPr>
            <p:cNvPr id="6159" name="Line 28"/>
            <p:cNvSpPr>
              <a:spLocks noChangeShapeType="1"/>
            </p:cNvSpPr>
            <p:nvPr/>
          </p:nvSpPr>
          <p:spPr bwMode="auto">
            <a:xfrm>
              <a:off x="1451" y="1066"/>
              <a:ext cx="1270" cy="68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0" name="Line 29"/>
            <p:cNvSpPr>
              <a:spLocks noChangeShapeType="1"/>
            </p:cNvSpPr>
            <p:nvPr/>
          </p:nvSpPr>
          <p:spPr bwMode="auto">
            <a:xfrm>
              <a:off x="2721" y="1746"/>
              <a:ext cx="2767" cy="1451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70" name="Freeform 30"/>
          <p:cNvSpPr>
            <a:spLocks noChangeAspect="1"/>
          </p:cNvSpPr>
          <p:nvPr/>
        </p:nvSpPr>
        <p:spPr bwMode="auto">
          <a:xfrm>
            <a:off x="1733550" y="1746250"/>
            <a:ext cx="914400" cy="1320800"/>
          </a:xfrm>
          <a:custGeom>
            <a:avLst/>
            <a:gdLst>
              <a:gd name="T0" fmla="*/ 287 w 590"/>
              <a:gd name="T1" fmla="*/ 0 h 925"/>
              <a:gd name="T2" fmla="*/ 408 w 590"/>
              <a:gd name="T3" fmla="*/ 245 h 925"/>
              <a:gd name="T4" fmla="*/ 363 w 590"/>
              <a:gd name="T5" fmla="*/ 245 h 925"/>
              <a:gd name="T6" fmla="*/ 318 w 590"/>
              <a:gd name="T7" fmla="*/ 245 h 925"/>
              <a:gd name="T8" fmla="*/ 499 w 590"/>
              <a:gd name="T9" fmla="*/ 517 h 925"/>
              <a:gd name="T10" fmla="*/ 318 w 590"/>
              <a:gd name="T11" fmla="*/ 517 h 925"/>
              <a:gd name="T12" fmla="*/ 590 w 590"/>
              <a:gd name="T13" fmla="*/ 789 h 925"/>
              <a:gd name="T14" fmla="*/ 318 w 590"/>
              <a:gd name="T15" fmla="*/ 789 h 925"/>
              <a:gd name="T16" fmla="*/ 318 w 590"/>
              <a:gd name="T17" fmla="*/ 880 h 925"/>
              <a:gd name="T18" fmla="*/ 318 w 590"/>
              <a:gd name="T19" fmla="*/ 925 h 925"/>
              <a:gd name="T20" fmla="*/ 272 w 590"/>
              <a:gd name="T21" fmla="*/ 925 h 925"/>
              <a:gd name="T22" fmla="*/ 272 w 590"/>
              <a:gd name="T23" fmla="*/ 789 h 925"/>
              <a:gd name="T24" fmla="*/ 0 w 590"/>
              <a:gd name="T25" fmla="*/ 789 h 925"/>
              <a:gd name="T26" fmla="*/ 272 w 590"/>
              <a:gd name="T27" fmla="*/ 517 h 925"/>
              <a:gd name="T28" fmla="*/ 91 w 590"/>
              <a:gd name="T29" fmla="*/ 517 h 925"/>
              <a:gd name="T30" fmla="*/ 272 w 590"/>
              <a:gd name="T31" fmla="*/ 245 h 925"/>
              <a:gd name="T32" fmla="*/ 182 w 590"/>
              <a:gd name="T33" fmla="*/ 245 h 925"/>
              <a:gd name="T34" fmla="*/ 284 w 590"/>
              <a:gd name="T35" fmla="*/ 0 h 92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590"/>
              <a:gd name="T55" fmla="*/ 0 h 925"/>
              <a:gd name="T56" fmla="*/ 590 w 590"/>
              <a:gd name="T57" fmla="*/ 925 h 92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590" h="925">
                <a:moveTo>
                  <a:pt x="287" y="0"/>
                </a:moveTo>
                <a:lnTo>
                  <a:pt x="408" y="245"/>
                </a:lnTo>
                <a:lnTo>
                  <a:pt x="363" y="245"/>
                </a:lnTo>
                <a:lnTo>
                  <a:pt x="318" y="245"/>
                </a:lnTo>
                <a:lnTo>
                  <a:pt x="499" y="517"/>
                </a:lnTo>
                <a:lnTo>
                  <a:pt x="318" y="517"/>
                </a:lnTo>
                <a:lnTo>
                  <a:pt x="590" y="789"/>
                </a:lnTo>
                <a:lnTo>
                  <a:pt x="318" y="789"/>
                </a:lnTo>
                <a:lnTo>
                  <a:pt x="318" y="880"/>
                </a:lnTo>
                <a:lnTo>
                  <a:pt x="318" y="925"/>
                </a:lnTo>
                <a:lnTo>
                  <a:pt x="272" y="925"/>
                </a:lnTo>
                <a:lnTo>
                  <a:pt x="272" y="789"/>
                </a:lnTo>
                <a:lnTo>
                  <a:pt x="0" y="789"/>
                </a:lnTo>
                <a:lnTo>
                  <a:pt x="272" y="517"/>
                </a:lnTo>
                <a:lnTo>
                  <a:pt x="91" y="517"/>
                </a:lnTo>
                <a:lnTo>
                  <a:pt x="272" y="245"/>
                </a:lnTo>
                <a:lnTo>
                  <a:pt x="182" y="245"/>
                </a:lnTo>
                <a:lnTo>
                  <a:pt x="284" y="0"/>
                </a:lnTo>
              </a:path>
            </a:pathLst>
          </a:cu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71" name="Freeform 31"/>
          <p:cNvSpPr>
            <a:spLocks noChangeAspect="1"/>
          </p:cNvSpPr>
          <p:nvPr/>
        </p:nvSpPr>
        <p:spPr bwMode="auto">
          <a:xfrm rot="10800000">
            <a:off x="6580188" y="3087688"/>
            <a:ext cx="914400" cy="1322387"/>
          </a:xfrm>
          <a:custGeom>
            <a:avLst/>
            <a:gdLst>
              <a:gd name="T0" fmla="*/ 287 w 590"/>
              <a:gd name="T1" fmla="*/ 0 h 925"/>
              <a:gd name="T2" fmla="*/ 408 w 590"/>
              <a:gd name="T3" fmla="*/ 245 h 925"/>
              <a:gd name="T4" fmla="*/ 363 w 590"/>
              <a:gd name="T5" fmla="*/ 245 h 925"/>
              <a:gd name="T6" fmla="*/ 318 w 590"/>
              <a:gd name="T7" fmla="*/ 245 h 925"/>
              <a:gd name="T8" fmla="*/ 499 w 590"/>
              <a:gd name="T9" fmla="*/ 517 h 925"/>
              <a:gd name="T10" fmla="*/ 318 w 590"/>
              <a:gd name="T11" fmla="*/ 517 h 925"/>
              <a:gd name="T12" fmla="*/ 590 w 590"/>
              <a:gd name="T13" fmla="*/ 789 h 925"/>
              <a:gd name="T14" fmla="*/ 318 w 590"/>
              <a:gd name="T15" fmla="*/ 789 h 925"/>
              <a:gd name="T16" fmla="*/ 318 w 590"/>
              <a:gd name="T17" fmla="*/ 880 h 925"/>
              <a:gd name="T18" fmla="*/ 318 w 590"/>
              <a:gd name="T19" fmla="*/ 925 h 925"/>
              <a:gd name="T20" fmla="*/ 272 w 590"/>
              <a:gd name="T21" fmla="*/ 925 h 925"/>
              <a:gd name="T22" fmla="*/ 272 w 590"/>
              <a:gd name="T23" fmla="*/ 789 h 925"/>
              <a:gd name="T24" fmla="*/ 0 w 590"/>
              <a:gd name="T25" fmla="*/ 789 h 925"/>
              <a:gd name="T26" fmla="*/ 272 w 590"/>
              <a:gd name="T27" fmla="*/ 517 h 925"/>
              <a:gd name="T28" fmla="*/ 91 w 590"/>
              <a:gd name="T29" fmla="*/ 517 h 925"/>
              <a:gd name="T30" fmla="*/ 272 w 590"/>
              <a:gd name="T31" fmla="*/ 245 h 925"/>
              <a:gd name="T32" fmla="*/ 182 w 590"/>
              <a:gd name="T33" fmla="*/ 245 h 925"/>
              <a:gd name="T34" fmla="*/ 284 w 590"/>
              <a:gd name="T35" fmla="*/ 0 h 92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590"/>
              <a:gd name="T55" fmla="*/ 0 h 925"/>
              <a:gd name="T56" fmla="*/ 590 w 590"/>
              <a:gd name="T57" fmla="*/ 925 h 92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590" h="925">
                <a:moveTo>
                  <a:pt x="287" y="0"/>
                </a:moveTo>
                <a:lnTo>
                  <a:pt x="408" y="245"/>
                </a:lnTo>
                <a:lnTo>
                  <a:pt x="363" y="245"/>
                </a:lnTo>
                <a:lnTo>
                  <a:pt x="318" y="245"/>
                </a:lnTo>
                <a:lnTo>
                  <a:pt x="499" y="517"/>
                </a:lnTo>
                <a:lnTo>
                  <a:pt x="318" y="517"/>
                </a:lnTo>
                <a:lnTo>
                  <a:pt x="590" y="789"/>
                </a:lnTo>
                <a:lnTo>
                  <a:pt x="318" y="789"/>
                </a:lnTo>
                <a:lnTo>
                  <a:pt x="318" y="880"/>
                </a:lnTo>
                <a:lnTo>
                  <a:pt x="318" y="925"/>
                </a:lnTo>
                <a:lnTo>
                  <a:pt x="272" y="925"/>
                </a:lnTo>
                <a:lnTo>
                  <a:pt x="272" y="789"/>
                </a:lnTo>
                <a:lnTo>
                  <a:pt x="0" y="789"/>
                </a:lnTo>
                <a:lnTo>
                  <a:pt x="272" y="517"/>
                </a:lnTo>
                <a:lnTo>
                  <a:pt x="91" y="517"/>
                </a:lnTo>
                <a:lnTo>
                  <a:pt x="272" y="245"/>
                </a:lnTo>
                <a:lnTo>
                  <a:pt x="182" y="245"/>
                </a:lnTo>
                <a:lnTo>
                  <a:pt x="284" y="0"/>
                </a:lnTo>
              </a:path>
            </a:pathLst>
          </a:cu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74" name="AutoShape 3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0" y="5445125"/>
            <a:ext cx="1828800" cy="68580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b="1" i="1" dirty="0">
                <a:solidFill>
                  <a:schemeClr val="accent2"/>
                </a:solidFill>
                <a:latin typeface="Times New Roman" pitchFamily="18" charset="0"/>
              </a:rPr>
              <a:t>Властивості</a:t>
            </a:r>
          </a:p>
          <a:p>
            <a:pPr algn="ctr"/>
            <a:r>
              <a:rPr lang="uk-UA" b="1" i="1" dirty="0">
                <a:solidFill>
                  <a:schemeClr val="accent2"/>
                </a:solidFill>
                <a:latin typeface="Times New Roman" pitchFamily="18" charset="0"/>
              </a:rPr>
              <a:t>зображення</a:t>
            </a:r>
            <a:endParaRPr lang="ru-RU" b="1" i="1" dirty="0">
              <a:solidFill>
                <a:schemeClr val="accent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0" grpId="0" autoUpdateAnimBg="0"/>
      <p:bldP spid="10270" grpId="0" animBg="1"/>
      <p:bldP spid="10271" grpId="0" animBg="1"/>
      <p:bldP spid="1027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524000" y="2260600"/>
            <a:ext cx="5867400" cy="185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611313" defTabSz="828675"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657225" algn="l"/>
                <a:tab pos="1312863" algn="l"/>
                <a:tab pos="2235200" algn="l"/>
              </a:tabLst>
            </a:pPr>
            <a:r>
              <a:rPr lang="uk-UA" sz="2200" b="1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en-GB" sz="3200" b="1" u="sng">
                <a:solidFill>
                  <a:schemeClr val="accent2"/>
                </a:solidFill>
                <a:latin typeface="Times New Roman" pitchFamily="18" charset="0"/>
              </a:rPr>
              <a:t>Зображення:</a:t>
            </a:r>
            <a:endParaRPr lang="uk-UA" sz="3200" b="1" u="sng">
              <a:solidFill>
                <a:schemeClr val="accent2"/>
              </a:solidFill>
              <a:latin typeface="Times New Roman" pitchFamily="18" charset="0"/>
            </a:endParaRPr>
          </a:p>
          <a:p>
            <a:pPr marL="1611313" defTabSz="828675"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657225" algn="l"/>
                <a:tab pos="1312863" algn="l"/>
                <a:tab pos="2235200" algn="l"/>
              </a:tabLst>
            </a:pPr>
            <a:r>
              <a:rPr lang="en-GB" sz="3200" i="1">
                <a:solidFill>
                  <a:srgbClr val="0000FF"/>
                </a:solidFill>
                <a:latin typeface="Times New Roman" pitchFamily="18" charset="0"/>
              </a:rPr>
              <a:t>дійсне</a:t>
            </a:r>
            <a:endParaRPr lang="uk-UA" sz="3200" i="1">
              <a:solidFill>
                <a:srgbClr val="0000FF"/>
              </a:solidFill>
              <a:latin typeface="Times New Roman" pitchFamily="18" charset="0"/>
            </a:endParaRPr>
          </a:p>
          <a:p>
            <a:pPr marL="1611313" defTabSz="828675"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657225" algn="l"/>
                <a:tab pos="1312863" algn="l"/>
                <a:tab pos="2235200" algn="l"/>
              </a:tabLst>
            </a:pPr>
            <a:r>
              <a:rPr lang="uk-UA" sz="3200" i="1">
                <a:solidFill>
                  <a:srgbClr val="0000FF"/>
                </a:solidFill>
                <a:latin typeface="Times New Roman" pitchFamily="18" charset="0"/>
              </a:rPr>
              <a:t>рівне за розмірами</a:t>
            </a:r>
            <a:r>
              <a:rPr lang="en-GB" sz="3200" i="1">
                <a:solidFill>
                  <a:srgbClr val="0000FF"/>
                </a:solidFill>
                <a:latin typeface="Times New Roman" pitchFamily="18" charset="0"/>
              </a:rPr>
              <a:t> </a:t>
            </a:r>
            <a:endParaRPr lang="uk-UA" sz="3200" i="1">
              <a:solidFill>
                <a:srgbClr val="0000FF"/>
              </a:solidFill>
              <a:latin typeface="Times New Roman" pitchFamily="18" charset="0"/>
            </a:endParaRPr>
          </a:p>
          <a:p>
            <a:pPr marL="1611313" defTabSz="828675"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657225" algn="l"/>
                <a:tab pos="1312863" algn="l"/>
                <a:tab pos="2235200" algn="l"/>
              </a:tabLst>
            </a:pPr>
            <a:r>
              <a:rPr lang="en-GB" sz="3200" i="1">
                <a:solidFill>
                  <a:srgbClr val="0000FF"/>
                </a:solidFill>
                <a:latin typeface="Times New Roman" pitchFamily="18" charset="0"/>
              </a:rPr>
              <a:t>перевернуте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4341847" y="1071546"/>
            <a:ext cx="5159375" cy="643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828675"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</a:tabLst>
            </a:pPr>
            <a:r>
              <a:rPr lang="en-GB" sz="2200" b="1" i="1" dirty="0" err="1">
                <a:solidFill>
                  <a:srgbClr val="000000"/>
                </a:solidFill>
                <a:latin typeface="Times New Roman" pitchFamily="18" charset="0"/>
              </a:rPr>
              <a:t>Предмет</a:t>
            </a:r>
            <a:r>
              <a:rPr lang="en-GB" sz="2200" b="1" i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200" b="1" i="1" dirty="0" err="1">
                <a:solidFill>
                  <a:srgbClr val="000000"/>
                </a:solidFill>
                <a:latin typeface="Times New Roman" pitchFamily="18" charset="0"/>
              </a:rPr>
              <a:t>знаходиться</a:t>
            </a:r>
            <a:r>
              <a:rPr lang="en-GB" sz="2200" b="1" i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200" b="1" i="1" dirty="0" err="1" smtClean="0">
                <a:solidFill>
                  <a:srgbClr val="000000"/>
                </a:solidFill>
                <a:latin typeface="Times New Roman" pitchFamily="18" charset="0"/>
              </a:rPr>
              <a:t>між</a:t>
            </a:r>
            <a:endParaRPr lang="uk-UA" sz="2200" b="1" i="1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algn="ctr" defTabSz="828675"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</a:tabLst>
            </a:pPr>
            <a:r>
              <a:rPr lang="en-GB" sz="2200" b="1" i="1" dirty="0" err="1" smtClean="0">
                <a:solidFill>
                  <a:srgbClr val="000000"/>
                </a:solidFill>
                <a:latin typeface="Times New Roman" pitchFamily="18" charset="0"/>
              </a:rPr>
              <a:t>фокусом</a:t>
            </a:r>
            <a:r>
              <a:rPr lang="en-GB" sz="2200" b="1" i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200" b="1" i="1" dirty="0">
                <a:solidFill>
                  <a:srgbClr val="000000"/>
                </a:solidFill>
                <a:latin typeface="Times New Roman" pitchFamily="18" charset="0"/>
              </a:rPr>
              <a:t>і </a:t>
            </a:r>
            <a:r>
              <a:rPr lang="en-GB" sz="2200" b="1" i="1" dirty="0" err="1">
                <a:solidFill>
                  <a:srgbClr val="000000"/>
                </a:solidFill>
                <a:latin typeface="Times New Roman" pitchFamily="18" charset="0"/>
              </a:rPr>
              <a:t>подвійним</a:t>
            </a:r>
            <a:r>
              <a:rPr lang="en-GB" sz="2200" b="1" i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200" b="1" i="1" dirty="0" err="1">
                <a:solidFill>
                  <a:srgbClr val="000000"/>
                </a:solidFill>
                <a:latin typeface="Times New Roman" pitchFamily="18" charset="0"/>
              </a:rPr>
              <a:t>фокусом</a:t>
            </a:r>
            <a:endParaRPr lang="en-GB" sz="2200" b="1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 flipV="1">
            <a:off x="2597150" y="1708150"/>
            <a:ext cx="1828800" cy="0"/>
            <a:chOff x="1451" y="30562"/>
            <a:chExt cx="1633" cy="0"/>
          </a:xfrm>
        </p:grpSpPr>
        <p:sp>
          <p:nvSpPr>
            <p:cNvPr id="9252" name="Line 4"/>
            <p:cNvSpPr>
              <a:spLocks noChangeShapeType="1"/>
            </p:cNvSpPr>
            <p:nvPr/>
          </p:nvSpPr>
          <p:spPr bwMode="auto">
            <a:xfrm>
              <a:off x="1451" y="30562"/>
              <a:ext cx="817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53" name="Line 5"/>
            <p:cNvSpPr>
              <a:spLocks noChangeShapeType="1"/>
            </p:cNvSpPr>
            <p:nvPr/>
          </p:nvSpPr>
          <p:spPr bwMode="auto">
            <a:xfrm>
              <a:off x="2268" y="30562"/>
              <a:ext cx="816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4440238" y="1681163"/>
            <a:ext cx="3854450" cy="4098925"/>
            <a:chOff x="3084" y="1066"/>
            <a:chExt cx="2178" cy="1995"/>
          </a:xfrm>
        </p:grpSpPr>
        <p:sp>
          <p:nvSpPr>
            <p:cNvPr id="9250" name="Line 7"/>
            <p:cNvSpPr>
              <a:spLocks noChangeShapeType="1"/>
            </p:cNvSpPr>
            <p:nvPr/>
          </p:nvSpPr>
          <p:spPr bwMode="auto">
            <a:xfrm>
              <a:off x="3084" y="1066"/>
              <a:ext cx="635" cy="589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51" name="Line 8"/>
            <p:cNvSpPr>
              <a:spLocks noChangeShapeType="1"/>
            </p:cNvSpPr>
            <p:nvPr/>
          </p:nvSpPr>
          <p:spPr bwMode="auto">
            <a:xfrm>
              <a:off x="3719" y="1655"/>
              <a:ext cx="1543" cy="1406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2582863" y="1685925"/>
            <a:ext cx="5908675" cy="4094163"/>
            <a:chOff x="1769" y="1156"/>
            <a:chExt cx="4037" cy="2858"/>
          </a:xfrm>
        </p:grpSpPr>
        <p:sp>
          <p:nvSpPr>
            <p:cNvPr id="9248" name="Line 10"/>
            <p:cNvSpPr>
              <a:spLocks noChangeShapeType="1"/>
            </p:cNvSpPr>
            <p:nvPr/>
          </p:nvSpPr>
          <p:spPr bwMode="auto">
            <a:xfrm>
              <a:off x="1769" y="1156"/>
              <a:ext cx="1905" cy="1361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49" name="Line 11"/>
            <p:cNvSpPr>
              <a:spLocks noChangeShapeType="1"/>
            </p:cNvSpPr>
            <p:nvPr/>
          </p:nvSpPr>
          <p:spPr bwMode="auto">
            <a:xfrm>
              <a:off x="3674" y="2517"/>
              <a:ext cx="2132" cy="1497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5372" name="Freeform 12"/>
          <p:cNvSpPr>
            <a:spLocks noChangeAspect="1"/>
          </p:cNvSpPr>
          <p:nvPr/>
        </p:nvSpPr>
        <p:spPr bwMode="auto">
          <a:xfrm>
            <a:off x="2141538" y="1687513"/>
            <a:ext cx="914400" cy="1322387"/>
          </a:xfrm>
          <a:custGeom>
            <a:avLst/>
            <a:gdLst>
              <a:gd name="T0" fmla="*/ 287 w 590"/>
              <a:gd name="T1" fmla="*/ 0 h 925"/>
              <a:gd name="T2" fmla="*/ 408 w 590"/>
              <a:gd name="T3" fmla="*/ 245 h 925"/>
              <a:gd name="T4" fmla="*/ 363 w 590"/>
              <a:gd name="T5" fmla="*/ 245 h 925"/>
              <a:gd name="T6" fmla="*/ 318 w 590"/>
              <a:gd name="T7" fmla="*/ 245 h 925"/>
              <a:gd name="T8" fmla="*/ 499 w 590"/>
              <a:gd name="T9" fmla="*/ 517 h 925"/>
              <a:gd name="T10" fmla="*/ 318 w 590"/>
              <a:gd name="T11" fmla="*/ 517 h 925"/>
              <a:gd name="T12" fmla="*/ 590 w 590"/>
              <a:gd name="T13" fmla="*/ 789 h 925"/>
              <a:gd name="T14" fmla="*/ 318 w 590"/>
              <a:gd name="T15" fmla="*/ 789 h 925"/>
              <a:gd name="T16" fmla="*/ 318 w 590"/>
              <a:gd name="T17" fmla="*/ 880 h 925"/>
              <a:gd name="T18" fmla="*/ 318 w 590"/>
              <a:gd name="T19" fmla="*/ 925 h 925"/>
              <a:gd name="T20" fmla="*/ 272 w 590"/>
              <a:gd name="T21" fmla="*/ 925 h 925"/>
              <a:gd name="T22" fmla="*/ 272 w 590"/>
              <a:gd name="T23" fmla="*/ 789 h 925"/>
              <a:gd name="T24" fmla="*/ 0 w 590"/>
              <a:gd name="T25" fmla="*/ 789 h 925"/>
              <a:gd name="T26" fmla="*/ 272 w 590"/>
              <a:gd name="T27" fmla="*/ 517 h 925"/>
              <a:gd name="T28" fmla="*/ 91 w 590"/>
              <a:gd name="T29" fmla="*/ 517 h 925"/>
              <a:gd name="T30" fmla="*/ 272 w 590"/>
              <a:gd name="T31" fmla="*/ 245 h 925"/>
              <a:gd name="T32" fmla="*/ 182 w 590"/>
              <a:gd name="T33" fmla="*/ 245 h 925"/>
              <a:gd name="T34" fmla="*/ 284 w 590"/>
              <a:gd name="T35" fmla="*/ 0 h 92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590"/>
              <a:gd name="T55" fmla="*/ 0 h 925"/>
              <a:gd name="T56" fmla="*/ 590 w 590"/>
              <a:gd name="T57" fmla="*/ 925 h 92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590" h="925">
                <a:moveTo>
                  <a:pt x="287" y="0"/>
                </a:moveTo>
                <a:lnTo>
                  <a:pt x="408" y="245"/>
                </a:lnTo>
                <a:lnTo>
                  <a:pt x="363" y="245"/>
                </a:lnTo>
                <a:lnTo>
                  <a:pt x="318" y="245"/>
                </a:lnTo>
                <a:lnTo>
                  <a:pt x="499" y="517"/>
                </a:lnTo>
                <a:lnTo>
                  <a:pt x="318" y="517"/>
                </a:lnTo>
                <a:lnTo>
                  <a:pt x="590" y="789"/>
                </a:lnTo>
                <a:lnTo>
                  <a:pt x="318" y="789"/>
                </a:lnTo>
                <a:lnTo>
                  <a:pt x="318" y="880"/>
                </a:lnTo>
                <a:lnTo>
                  <a:pt x="318" y="925"/>
                </a:lnTo>
                <a:lnTo>
                  <a:pt x="272" y="925"/>
                </a:lnTo>
                <a:lnTo>
                  <a:pt x="272" y="789"/>
                </a:lnTo>
                <a:lnTo>
                  <a:pt x="0" y="789"/>
                </a:lnTo>
                <a:lnTo>
                  <a:pt x="272" y="517"/>
                </a:lnTo>
                <a:lnTo>
                  <a:pt x="91" y="517"/>
                </a:lnTo>
                <a:lnTo>
                  <a:pt x="272" y="245"/>
                </a:lnTo>
                <a:lnTo>
                  <a:pt x="182" y="245"/>
                </a:lnTo>
                <a:lnTo>
                  <a:pt x="284" y="0"/>
                </a:lnTo>
              </a:path>
            </a:pathLst>
          </a:cu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3" name="Freeform 13"/>
          <p:cNvSpPr>
            <a:spLocks noChangeAspect="1"/>
          </p:cNvSpPr>
          <p:nvPr/>
        </p:nvSpPr>
        <p:spPr bwMode="auto">
          <a:xfrm rot="10800000">
            <a:off x="7085013" y="3022600"/>
            <a:ext cx="1627187" cy="2352675"/>
          </a:xfrm>
          <a:custGeom>
            <a:avLst/>
            <a:gdLst>
              <a:gd name="T0" fmla="*/ 287 w 590"/>
              <a:gd name="T1" fmla="*/ 0 h 925"/>
              <a:gd name="T2" fmla="*/ 408 w 590"/>
              <a:gd name="T3" fmla="*/ 245 h 925"/>
              <a:gd name="T4" fmla="*/ 363 w 590"/>
              <a:gd name="T5" fmla="*/ 245 h 925"/>
              <a:gd name="T6" fmla="*/ 318 w 590"/>
              <a:gd name="T7" fmla="*/ 245 h 925"/>
              <a:gd name="T8" fmla="*/ 499 w 590"/>
              <a:gd name="T9" fmla="*/ 517 h 925"/>
              <a:gd name="T10" fmla="*/ 318 w 590"/>
              <a:gd name="T11" fmla="*/ 517 h 925"/>
              <a:gd name="T12" fmla="*/ 590 w 590"/>
              <a:gd name="T13" fmla="*/ 789 h 925"/>
              <a:gd name="T14" fmla="*/ 318 w 590"/>
              <a:gd name="T15" fmla="*/ 789 h 925"/>
              <a:gd name="T16" fmla="*/ 318 w 590"/>
              <a:gd name="T17" fmla="*/ 880 h 925"/>
              <a:gd name="T18" fmla="*/ 318 w 590"/>
              <a:gd name="T19" fmla="*/ 925 h 925"/>
              <a:gd name="T20" fmla="*/ 272 w 590"/>
              <a:gd name="T21" fmla="*/ 925 h 925"/>
              <a:gd name="T22" fmla="*/ 272 w 590"/>
              <a:gd name="T23" fmla="*/ 789 h 925"/>
              <a:gd name="T24" fmla="*/ 0 w 590"/>
              <a:gd name="T25" fmla="*/ 789 h 925"/>
              <a:gd name="T26" fmla="*/ 272 w 590"/>
              <a:gd name="T27" fmla="*/ 517 h 925"/>
              <a:gd name="T28" fmla="*/ 91 w 590"/>
              <a:gd name="T29" fmla="*/ 517 h 925"/>
              <a:gd name="T30" fmla="*/ 272 w 590"/>
              <a:gd name="T31" fmla="*/ 245 h 925"/>
              <a:gd name="T32" fmla="*/ 182 w 590"/>
              <a:gd name="T33" fmla="*/ 245 h 925"/>
              <a:gd name="T34" fmla="*/ 284 w 590"/>
              <a:gd name="T35" fmla="*/ 0 h 92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590"/>
              <a:gd name="T55" fmla="*/ 0 h 925"/>
              <a:gd name="T56" fmla="*/ 590 w 590"/>
              <a:gd name="T57" fmla="*/ 925 h 92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590" h="925">
                <a:moveTo>
                  <a:pt x="287" y="0"/>
                </a:moveTo>
                <a:lnTo>
                  <a:pt x="408" y="245"/>
                </a:lnTo>
                <a:lnTo>
                  <a:pt x="363" y="245"/>
                </a:lnTo>
                <a:lnTo>
                  <a:pt x="318" y="245"/>
                </a:lnTo>
                <a:lnTo>
                  <a:pt x="499" y="517"/>
                </a:lnTo>
                <a:lnTo>
                  <a:pt x="318" y="517"/>
                </a:lnTo>
                <a:lnTo>
                  <a:pt x="590" y="789"/>
                </a:lnTo>
                <a:lnTo>
                  <a:pt x="318" y="789"/>
                </a:lnTo>
                <a:lnTo>
                  <a:pt x="318" y="880"/>
                </a:lnTo>
                <a:lnTo>
                  <a:pt x="318" y="925"/>
                </a:lnTo>
                <a:lnTo>
                  <a:pt x="272" y="925"/>
                </a:lnTo>
                <a:lnTo>
                  <a:pt x="272" y="789"/>
                </a:lnTo>
                <a:lnTo>
                  <a:pt x="0" y="789"/>
                </a:lnTo>
                <a:lnTo>
                  <a:pt x="272" y="517"/>
                </a:lnTo>
                <a:lnTo>
                  <a:pt x="91" y="517"/>
                </a:lnTo>
                <a:lnTo>
                  <a:pt x="272" y="245"/>
                </a:lnTo>
                <a:lnTo>
                  <a:pt x="182" y="245"/>
                </a:lnTo>
                <a:lnTo>
                  <a:pt x="284" y="0"/>
                </a:lnTo>
              </a:path>
            </a:pathLst>
          </a:cu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946150" y="1341438"/>
            <a:ext cx="7399338" cy="3311525"/>
            <a:chOff x="657" y="1111"/>
            <a:chExt cx="5139" cy="2300"/>
          </a:xfrm>
        </p:grpSpPr>
        <p:sp>
          <p:nvSpPr>
            <p:cNvPr id="9231" name="Line 15"/>
            <p:cNvSpPr>
              <a:spLocks noChangeShapeType="1"/>
            </p:cNvSpPr>
            <p:nvPr/>
          </p:nvSpPr>
          <p:spPr bwMode="auto">
            <a:xfrm>
              <a:off x="657" y="2268"/>
              <a:ext cx="5139" cy="1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2" name="Line 16"/>
            <p:cNvSpPr>
              <a:spLocks noChangeShapeType="1"/>
            </p:cNvSpPr>
            <p:nvPr/>
          </p:nvSpPr>
          <p:spPr bwMode="auto">
            <a:xfrm>
              <a:off x="3091" y="1111"/>
              <a:ext cx="1" cy="2300"/>
            </a:xfrm>
            <a:prstGeom prst="line">
              <a:avLst/>
            </a:prstGeom>
            <a:noFill/>
            <a:ln w="44450">
              <a:solidFill>
                <a:srgbClr val="0000FF"/>
              </a:solidFill>
              <a:round/>
              <a:headEnd type="arrow" w="med" len="med"/>
              <a:tailEnd type="arrow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3" name="Line 17"/>
            <p:cNvSpPr>
              <a:spLocks noChangeShapeType="1"/>
            </p:cNvSpPr>
            <p:nvPr/>
          </p:nvSpPr>
          <p:spPr bwMode="auto">
            <a:xfrm>
              <a:off x="4818" y="2223"/>
              <a:ext cx="1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4" name="Line 18"/>
            <p:cNvSpPr>
              <a:spLocks noChangeShapeType="1"/>
            </p:cNvSpPr>
            <p:nvPr/>
          </p:nvSpPr>
          <p:spPr bwMode="auto">
            <a:xfrm>
              <a:off x="3932" y="2216"/>
              <a:ext cx="1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5" name="Line 19"/>
            <p:cNvSpPr>
              <a:spLocks noChangeShapeType="1"/>
            </p:cNvSpPr>
            <p:nvPr/>
          </p:nvSpPr>
          <p:spPr bwMode="auto">
            <a:xfrm>
              <a:off x="1441" y="2229"/>
              <a:ext cx="1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6" name="Line 20"/>
            <p:cNvSpPr>
              <a:spLocks noChangeShapeType="1"/>
            </p:cNvSpPr>
            <p:nvPr/>
          </p:nvSpPr>
          <p:spPr bwMode="auto">
            <a:xfrm>
              <a:off x="2270" y="2227"/>
              <a:ext cx="1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7" name="Text Box 21"/>
            <p:cNvSpPr txBox="1">
              <a:spLocks noChangeArrowheads="1"/>
            </p:cNvSpPr>
            <p:nvPr/>
          </p:nvSpPr>
          <p:spPr bwMode="auto">
            <a:xfrm>
              <a:off x="2232" y="2370"/>
              <a:ext cx="191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9238" name="Text Box 22"/>
            <p:cNvSpPr txBox="1">
              <a:spLocks noChangeArrowheads="1"/>
            </p:cNvSpPr>
            <p:nvPr/>
          </p:nvSpPr>
          <p:spPr bwMode="auto">
            <a:xfrm>
              <a:off x="1341" y="2374"/>
              <a:ext cx="255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2F</a:t>
              </a:r>
            </a:p>
          </p:txBody>
        </p:sp>
        <p:sp>
          <p:nvSpPr>
            <p:cNvPr id="9239" name="Text Box 23"/>
            <p:cNvSpPr txBox="1">
              <a:spLocks noChangeArrowheads="1"/>
            </p:cNvSpPr>
            <p:nvPr/>
          </p:nvSpPr>
          <p:spPr bwMode="auto">
            <a:xfrm>
              <a:off x="3900" y="2361"/>
              <a:ext cx="246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9240" name="Text Box 24"/>
            <p:cNvSpPr txBox="1">
              <a:spLocks noChangeArrowheads="1"/>
            </p:cNvSpPr>
            <p:nvPr/>
          </p:nvSpPr>
          <p:spPr bwMode="auto">
            <a:xfrm>
              <a:off x="2941" y="2270"/>
              <a:ext cx="237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9241" name="Line 25"/>
            <p:cNvSpPr>
              <a:spLocks noChangeShapeType="1"/>
            </p:cNvSpPr>
            <p:nvPr/>
          </p:nvSpPr>
          <p:spPr bwMode="auto">
            <a:xfrm>
              <a:off x="1441" y="2229"/>
              <a:ext cx="1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42" name="Line 26"/>
            <p:cNvSpPr>
              <a:spLocks noChangeShapeType="1"/>
            </p:cNvSpPr>
            <p:nvPr/>
          </p:nvSpPr>
          <p:spPr bwMode="auto">
            <a:xfrm>
              <a:off x="2270" y="2227"/>
              <a:ext cx="1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43" name="Text Box 27"/>
            <p:cNvSpPr txBox="1">
              <a:spLocks noChangeArrowheads="1"/>
            </p:cNvSpPr>
            <p:nvPr/>
          </p:nvSpPr>
          <p:spPr bwMode="auto">
            <a:xfrm>
              <a:off x="2232" y="2370"/>
              <a:ext cx="191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9244" name="Text Box 28"/>
            <p:cNvSpPr txBox="1">
              <a:spLocks noChangeArrowheads="1"/>
            </p:cNvSpPr>
            <p:nvPr/>
          </p:nvSpPr>
          <p:spPr bwMode="auto">
            <a:xfrm>
              <a:off x="1341" y="2374"/>
              <a:ext cx="255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2F</a:t>
              </a:r>
            </a:p>
          </p:txBody>
        </p:sp>
        <p:sp>
          <p:nvSpPr>
            <p:cNvPr id="9245" name="Text Box 29"/>
            <p:cNvSpPr txBox="1">
              <a:spLocks noChangeArrowheads="1"/>
            </p:cNvSpPr>
            <p:nvPr/>
          </p:nvSpPr>
          <p:spPr bwMode="auto">
            <a:xfrm>
              <a:off x="3900" y="2361"/>
              <a:ext cx="246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9246" name="Text Box 30"/>
            <p:cNvSpPr txBox="1">
              <a:spLocks noChangeArrowheads="1"/>
            </p:cNvSpPr>
            <p:nvPr/>
          </p:nvSpPr>
          <p:spPr bwMode="auto">
            <a:xfrm>
              <a:off x="4722" y="1947"/>
              <a:ext cx="255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2F</a:t>
              </a:r>
            </a:p>
          </p:txBody>
        </p:sp>
        <p:sp>
          <p:nvSpPr>
            <p:cNvPr id="9247" name="Text Box 31"/>
            <p:cNvSpPr txBox="1">
              <a:spLocks noChangeArrowheads="1"/>
            </p:cNvSpPr>
            <p:nvPr/>
          </p:nvSpPr>
          <p:spPr bwMode="auto">
            <a:xfrm>
              <a:off x="2941" y="2270"/>
              <a:ext cx="237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O</a:t>
              </a:r>
            </a:p>
          </p:txBody>
        </p:sp>
      </p:grpSp>
      <p:sp>
        <p:nvSpPr>
          <p:cNvPr id="15394" name="AutoShape 3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0" y="5445125"/>
            <a:ext cx="1828800" cy="68580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b="1" i="1" dirty="0">
                <a:solidFill>
                  <a:schemeClr val="accent2"/>
                </a:solidFill>
                <a:latin typeface="Times New Roman" pitchFamily="18" charset="0"/>
              </a:rPr>
              <a:t>Властивості</a:t>
            </a:r>
          </a:p>
          <a:p>
            <a:pPr algn="ctr"/>
            <a:r>
              <a:rPr lang="uk-UA" b="1" i="1" dirty="0">
                <a:solidFill>
                  <a:schemeClr val="accent2"/>
                </a:solidFill>
                <a:latin typeface="Times New Roman" pitchFamily="18" charset="0"/>
              </a:rPr>
              <a:t>зображення</a:t>
            </a:r>
            <a:endParaRPr lang="ru-RU" b="1" i="1" dirty="0">
              <a:solidFill>
                <a:schemeClr val="accent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5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utoUpdateAnimBg="0"/>
      <p:bldP spid="15372" grpId="0" animBg="1"/>
      <p:bldP spid="15373" grpId="0" animBg="1"/>
      <p:bldP spid="1539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524000" y="2260600"/>
            <a:ext cx="5867400" cy="185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611313" defTabSz="828675"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657225" algn="l"/>
                <a:tab pos="1312863" algn="l"/>
                <a:tab pos="2235200" algn="l"/>
              </a:tabLst>
            </a:pPr>
            <a:r>
              <a:rPr lang="uk-UA" sz="2200" b="1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en-GB" sz="3200" b="1" u="sng">
                <a:solidFill>
                  <a:schemeClr val="accent2"/>
                </a:solidFill>
                <a:latin typeface="Times New Roman" pitchFamily="18" charset="0"/>
              </a:rPr>
              <a:t>Зображення:</a:t>
            </a:r>
            <a:endParaRPr lang="uk-UA" sz="3200" b="1" u="sng">
              <a:solidFill>
                <a:schemeClr val="accent2"/>
              </a:solidFill>
              <a:latin typeface="Times New Roman" pitchFamily="18" charset="0"/>
            </a:endParaRPr>
          </a:p>
          <a:p>
            <a:pPr marL="1611313" defTabSz="828675"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657225" algn="l"/>
                <a:tab pos="1312863" algn="l"/>
                <a:tab pos="2235200" algn="l"/>
              </a:tabLst>
            </a:pPr>
            <a:r>
              <a:rPr lang="en-GB" sz="3200" i="1">
                <a:solidFill>
                  <a:srgbClr val="0000FF"/>
                </a:solidFill>
                <a:latin typeface="Times New Roman" pitchFamily="18" charset="0"/>
              </a:rPr>
              <a:t>дійсне</a:t>
            </a:r>
            <a:endParaRPr lang="uk-UA" sz="3200" i="1">
              <a:solidFill>
                <a:srgbClr val="0000FF"/>
              </a:solidFill>
              <a:latin typeface="Times New Roman" pitchFamily="18" charset="0"/>
            </a:endParaRPr>
          </a:p>
          <a:p>
            <a:pPr marL="1611313" defTabSz="828675"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657225" algn="l"/>
                <a:tab pos="1312863" algn="l"/>
                <a:tab pos="2235200" algn="l"/>
              </a:tabLst>
            </a:pPr>
            <a:r>
              <a:rPr lang="uk-UA" sz="3200" i="1">
                <a:solidFill>
                  <a:srgbClr val="0000FF"/>
                </a:solidFill>
                <a:latin typeface="Times New Roman" pitchFamily="18" charset="0"/>
              </a:rPr>
              <a:t>збільшене</a:t>
            </a:r>
            <a:r>
              <a:rPr lang="en-GB" sz="3200" i="1">
                <a:solidFill>
                  <a:srgbClr val="0000FF"/>
                </a:solidFill>
                <a:latin typeface="Times New Roman" pitchFamily="18" charset="0"/>
              </a:rPr>
              <a:t> </a:t>
            </a:r>
            <a:endParaRPr lang="uk-UA" sz="3200" i="1">
              <a:solidFill>
                <a:srgbClr val="0000FF"/>
              </a:solidFill>
              <a:latin typeface="Times New Roman" pitchFamily="18" charset="0"/>
            </a:endParaRPr>
          </a:p>
          <a:p>
            <a:pPr marL="1611313" defTabSz="828675"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657225" algn="l"/>
                <a:tab pos="1312863" algn="l"/>
                <a:tab pos="2235200" algn="l"/>
              </a:tabLst>
            </a:pPr>
            <a:r>
              <a:rPr lang="en-GB" sz="3200" i="1">
                <a:solidFill>
                  <a:srgbClr val="0000FF"/>
                </a:solidFill>
                <a:latin typeface="Times New Roman" pitchFamily="18" charset="0"/>
              </a:rPr>
              <a:t>перевернуте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005013" y="1039798"/>
            <a:ext cx="5159375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828675"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</a:tabLst>
            </a:pPr>
            <a:r>
              <a:rPr lang="en-GB" sz="2200" b="1" i="1" dirty="0" err="1">
                <a:solidFill>
                  <a:srgbClr val="000000"/>
                </a:solidFill>
                <a:latin typeface="Times New Roman" pitchFamily="18" charset="0"/>
              </a:rPr>
              <a:t>Предмет</a:t>
            </a:r>
            <a:r>
              <a:rPr lang="en-GB" sz="2200" b="1" i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200" b="1" i="1" dirty="0" err="1">
                <a:solidFill>
                  <a:srgbClr val="000000"/>
                </a:solidFill>
                <a:latin typeface="Times New Roman" pitchFamily="18" charset="0"/>
              </a:rPr>
              <a:t>знаходиться</a:t>
            </a:r>
            <a:r>
              <a:rPr lang="en-GB" sz="2200" b="1" i="1" dirty="0">
                <a:solidFill>
                  <a:srgbClr val="000000"/>
                </a:solidFill>
                <a:latin typeface="Times New Roman" pitchFamily="18" charset="0"/>
              </a:rPr>
              <a:t> у </a:t>
            </a:r>
            <a:r>
              <a:rPr lang="en-GB" sz="2200" b="1" i="1" dirty="0" err="1">
                <a:solidFill>
                  <a:srgbClr val="000000"/>
                </a:solidFill>
                <a:latin typeface="Times New Roman" pitchFamily="18" charset="0"/>
              </a:rPr>
              <a:t>фокусі</a:t>
            </a:r>
            <a:endParaRPr lang="en-GB" sz="2200" b="1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378200" y="1889125"/>
            <a:ext cx="1176338" cy="0"/>
            <a:chOff x="2268" y="1292"/>
            <a:chExt cx="816" cy="0"/>
          </a:xfrm>
        </p:grpSpPr>
        <p:sp>
          <p:nvSpPr>
            <p:cNvPr id="12323" name="Line 4"/>
            <p:cNvSpPr>
              <a:spLocks noChangeShapeType="1"/>
            </p:cNvSpPr>
            <p:nvPr/>
          </p:nvSpPr>
          <p:spPr bwMode="auto">
            <a:xfrm>
              <a:off x="2268" y="1292"/>
              <a:ext cx="408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24" name="Line 5"/>
            <p:cNvSpPr>
              <a:spLocks noChangeShapeType="1"/>
            </p:cNvSpPr>
            <p:nvPr/>
          </p:nvSpPr>
          <p:spPr bwMode="auto">
            <a:xfrm>
              <a:off x="2676" y="1292"/>
              <a:ext cx="408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4538663" y="1874838"/>
            <a:ext cx="2614612" cy="2795587"/>
            <a:chOff x="3084" y="1292"/>
            <a:chExt cx="1905" cy="1815"/>
          </a:xfrm>
        </p:grpSpPr>
        <p:sp>
          <p:nvSpPr>
            <p:cNvPr id="12321" name="Line 7"/>
            <p:cNvSpPr>
              <a:spLocks noChangeShapeType="1"/>
            </p:cNvSpPr>
            <p:nvPr/>
          </p:nvSpPr>
          <p:spPr bwMode="auto">
            <a:xfrm>
              <a:off x="3084" y="1292"/>
              <a:ext cx="590" cy="59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22" name="Line 8"/>
            <p:cNvSpPr>
              <a:spLocks noChangeShapeType="1"/>
            </p:cNvSpPr>
            <p:nvPr/>
          </p:nvSpPr>
          <p:spPr bwMode="auto">
            <a:xfrm>
              <a:off x="3674" y="1882"/>
              <a:ext cx="1315" cy="1225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3378200" y="1903413"/>
            <a:ext cx="2614613" cy="2795587"/>
            <a:chOff x="3084" y="1292"/>
            <a:chExt cx="1905" cy="1815"/>
          </a:xfrm>
        </p:grpSpPr>
        <p:sp>
          <p:nvSpPr>
            <p:cNvPr id="12319" name="Line 10"/>
            <p:cNvSpPr>
              <a:spLocks noChangeShapeType="1"/>
            </p:cNvSpPr>
            <p:nvPr/>
          </p:nvSpPr>
          <p:spPr bwMode="auto">
            <a:xfrm>
              <a:off x="3084" y="1292"/>
              <a:ext cx="590" cy="59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20" name="Line 11"/>
            <p:cNvSpPr>
              <a:spLocks noChangeShapeType="1"/>
            </p:cNvSpPr>
            <p:nvPr/>
          </p:nvSpPr>
          <p:spPr bwMode="auto">
            <a:xfrm>
              <a:off x="3674" y="1882"/>
              <a:ext cx="1315" cy="1225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0492" name="Freeform 12"/>
          <p:cNvSpPr>
            <a:spLocks noChangeAspect="1"/>
          </p:cNvSpPr>
          <p:nvPr/>
        </p:nvSpPr>
        <p:spPr bwMode="auto">
          <a:xfrm>
            <a:off x="2921000" y="1912938"/>
            <a:ext cx="914400" cy="1322387"/>
          </a:xfrm>
          <a:custGeom>
            <a:avLst/>
            <a:gdLst>
              <a:gd name="T0" fmla="*/ 287 w 590"/>
              <a:gd name="T1" fmla="*/ 0 h 925"/>
              <a:gd name="T2" fmla="*/ 408 w 590"/>
              <a:gd name="T3" fmla="*/ 245 h 925"/>
              <a:gd name="T4" fmla="*/ 363 w 590"/>
              <a:gd name="T5" fmla="*/ 245 h 925"/>
              <a:gd name="T6" fmla="*/ 318 w 590"/>
              <a:gd name="T7" fmla="*/ 245 h 925"/>
              <a:gd name="T8" fmla="*/ 499 w 590"/>
              <a:gd name="T9" fmla="*/ 517 h 925"/>
              <a:gd name="T10" fmla="*/ 318 w 590"/>
              <a:gd name="T11" fmla="*/ 517 h 925"/>
              <a:gd name="T12" fmla="*/ 590 w 590"/>
              <a:gd name="T13" fmla="*/ 789 h 925"/>
              <a:gd name="T14" fmla="*/ 318 w 590"/>
              <a:gd name="T15" fmla="*/ 789 h 925"/>
              <a:gd name="T16" fmla="*/ 318 w 590"/>
              <a:gd name="T17" fmla="*/ 880 h 925"/>
              <a:gd name="T18" fmla="*/ 318 w 590"/>
              <a:gd name="T19" fmla="*/ 925 h 925"/>
              <a:gd name="T20" fmla="*/ 272 w 590"/>
              <a:gd name="T21" fmla="*/ 925 h 925"/>
              <a:gd name="T22" fmla="*/ 272 w 590"/>
              <a:gd name="T23" fmla="*/ 789 h 925"/>
              <a:gd name="T24" fmla="*/ 0 w 590"/>
              <a:gd name="T25" fmla="*/ 789 h 925"/>
              <a:gd name="T26" fmla="*/ 272 w 590"/>
              <a:gd name="T27" fmla="*/ 517 h 925"/>
              <a:gd name="T28" fmla="*/ 91 w 590"/>
              <a:gd name="T29" fmla="*/ 517 h 925"/>
              <a:gd name="T30" fmla="*/ 272 w 590"/>
              <a:gd name="T31" fmla="*/ 245 h 925"/>
              <a:gd name="T32" fmla="*/ 182 w 590"/>
              <a:gd name="T33" fmla="*/ 245 h 925"/>
              <a:gd name="T34" fmla="*/ 284 w 590"/>
              <a:gd name="T35" fmla="*/ 0 h 92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590"/>
              <a:gd name="T55" fmla="*/ 0 h 925"/>
              <a:gd name="T56" fmla="*/ 590 w 590"/>
              <a:gd name="T57" fmla="*/ 925 h 92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590" h="925">
                <a:moveTo>
                  <a:pt x="287" y="0"/>
                </a:moveTo>
                <a:lnTo>
                  <a:pt x="408" y="245"/>
                </a:lnTo>
                <a:lnTo>
                  <a:pt x="363" y="245"/>
                </a:lnTo>
                <a:lnTo>
                  <a:pt x="318" y="245"/>
                </a:lnTo>
                <a:lnTo>
                  <a:pt x="499" y="517"/>
                </a:lnTo>
                <a:lnTo>
                  <a:pt x="318" y="517"/>
                </a:lnTo>
                <a:lnTo>
                  <a:pt x="590" y="789"/>
                </a:lnTo>
                <a:lnTo>
                  <a:pt x="318" y="789"/>
                </a:lnTo>
                <a:lnTo>
                  <a:pt x="318" y="880"/>
                </a:lnTo>
                <a:lnTo>
                  <a:pt x="318" y="925"/>
                </a:lnTo>
                <a:lnTo>
                  <a:pt x="272" y="925"/>
                </a:lnTo>
                <a:lnTo>
                  <a:pt x="272" y="789"/>
                </a:lnTo>
                <a:lnTo>
                  <a:pt x="0" y="789"/>
                </a:lnTo>
                <a:lnTo>
                  <a:pt x="272" y="517"/>
                </a:lnTo>
                <a:lnTo>
                  <a:pt x="91" y="517"/>
                </a:lnTo>
                <a:lnTo>
                  <a:pt x="272" y="245"/>
                </a:lnTo>
                <a:lnTo>
                  <a:pt x="182" y="245"/>
                </a:lnTo>
                <a:lnTo>
                  <a:pt x="284" y="0"/>
                </a:lnTo>
              </a:path>
            </a:pathLst>
          </a:cu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1058863" y="1557338"/>
            <a:ext cx="7400925" cy="3311525"/>
            <a:chOff x="657" y="1111"/>
            <a:chExt cx="5139" cy="2300"/>
          </a:xfrm>
        </p:grpSpPr>
        <p:sp>
          <p:nvSpPr>
            <p:cNvPr id="12302" name="Line 14"/>
            <p:cNvSpPr>
              <a:spLocks noChangeShapeType="1"/>
            </p:cNvSpPr>
            <p:nvPr/>
          </p:nvSpPr>
          <p:spPr bwMode="auto">
            <a:xfrm>
              <a:off x="657" y="2268"/>
              <a:ext cx="5139" cy="1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3" name="Line 15"/>
            <p:cNvSpPr>
              <a:spLocks noChangeShapeType="1"/>
            </p:cNvSpPr>
            <p:nvPr/>
          </p:nvSpPr>
          <p:spPr bwMode="auto">
            <a:xfrm>
              <a:off x="3091" y="1111"/>
              <a:ext cx="1" cy="2300"/>
            </a:xfrm>
            <a:prstGeom prst="line">
              <a:avLst/>
            </a:prstGeom>
            <a:noFill/>
            <a:ln w="44450">
              <a:solidFill>
                <a:srgbClr val="0000FF"/>
              </a:solidFill>
              <a:round/>
              <a:headEnd type="arrow" w="med" len="med"/>
              <a:tailEnd type="arrow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4" name="Line 16"/>
            <p:cNvSpPr>
              <a:spLocks noChangeShapeType="1"/>
            </p:cNvSpPr>
            <p:nvPr/>
          </p:nvSpPr>
          <p:spPr bwMode="auto">
            <a:xfrm>
              <a:off x="4818" y="2223"/>
              <a:ext cx="1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5" name="Line 17"/>
            <p:cNvSpPr>
              <a:spLocks noChangeShapeType="1"/>
            </p:cNvSpPr>
            <p:nvPr/>
          </p:nvSpPr>
          <p:spPr bwMode="auto">
            <a:xfrm>
              <a:off x="3932" y="2216"/>
              <a:ext cx="1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6" name="Line 18"/>
            <p:cNvSpPr>
              <a:spLocks noChangeShapeType="1"/>
            </p:cNvSpPr>
            <p:nvPr/>
          </p:nvSpPr>
          <p:spPr bwMode="auto">
            <a:xfrm>
              <a:off x="1441" y="2229"/>
              <a:ext cx="1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7" name="Line 19"/>
            <p:cNvSpPr>
              <a:spLocks noChangeShapeType="1"/>
            </p:cNvSpPr>
            <p:nvPr/>
          </p:nvSpPr>
          <p:spPr bwMode="auto">
            <a:xfrm>
              <a:off x="2270" y="2227"/>
              <a:ext cx="1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8" name="Text Box 20"/>
            <p:cNvSpPr txBox="1">
              <a:spLocks noChangeArrowheads="1"/>
            </p:cNvSpPr>
            <p:nvPr/>
          </p:nvSpPr>
          <p:spPr bwMode="auto">
            <a:xfrm>
              <a:off x="2232" y="2370"/>
              <a:ext cx="191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12309" name="Text Box 21"/>
            <p:cNvSpPr txBox="1">
              <a:spLocks noChangeArrowheads="1"/>
            </p:cNvSpPr>
            <p:nvPr/>
          </p:nvSpPr>
          <p:spPr bwMode="auto">
            <a:xfrm>
              <a:off x="1341" y="2374"/>
              <a:ext cx="255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2F</a:t>
              </a:r>
            </a:p>
          </p:txBody>
        </p:sp>
        <p:sp>
          <p:nvSpPr>
            <p:cNvPr id="12310" name="Text Box 22"/>
            <p:cNvSpPr txBox="1">
              <a:spLocks noChangeArrowheads="1"/>
            </p:cNvSpPr>
            <p:nvPr/>
          </p:nvSpPr>
          <p:spPr bwMode="auto">
            <a:xfrm>
              <a:off x="3900" y="2361"/>
              <a:ext cx="246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12311" name="Text Box 23"/>
            <p:cNvSpPr txBox="1">
              <a:spLocks noChangeArrowheads="1"/>
            </p:cNvSpPr>
            <p:nvPr/>
          </p:nvSpPr>
          <p:spPr bwMode="auto">
            <a:xfrm>
              <a:off x="2941" y="2270"/>
              <a:ext cx="237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12312" name="Line 24"/>
            <p:cNvSpPr>
              <a:spLocks noChangeShapeType="1"/>
            </p:cNvSpPr>
            <p:nvPr/>
          </p:nvSpPr>
          <p:spPr bwMode="auto">
            <a:xfrm>
              <a:off x="1441" y="2229"/>
              <a:ext cx="1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13" name="Line 25"/>
            <p:cNvSpPr>
              <a:spLocks noChangeShapeType="1"/>
            </p:cNvSpPr>
            <p:nvPr/>
          </p:nvSpPr>
          <p:spPr bwMode="auto">
            <a:xfrm>
              <a:off x="2270" y="2227"/>
              <a:ext cx="1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14" name="Text Box 26"/>
            <p:cNvSpPr txBox="1">
              <a:spLocks noChangeArrowheads="1"/>
            </p:cNvSpPr>
            <p:nvPr/>
          </p:nvSpPr>
          <p:spPr bwMode="auto">
            <a:xfrm>
              <a:off x="2232" y="2370"/>
              <a:ext cx="191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12315" name="Text Box 27"/>
            <p:cNvSpPr txBox="1">
              <a:spLocks noChangeArrowheads="1"/>
            </p:cNvSpPr>
            <p:nvPr/>
          </p:nvSpPr>
          <p:spPr bwMode="auto">
            <a:xfrm>
              <a:off x="1341" y="2374"/>
              <a:ext cx="255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2F</a:t>
              </a:r>
            </a:p>
          </p:txBody>
        </p:sp>
        <p:sp>
          <p:nvSpPr>
            <p:cNvPr id="12316" name="Text Box 28"/>
            <p:cNvSpPr txBox="1">
              <a:spLocks noChangeArrowheads="1"/>
            </p:cNvSpPr>
            <p:nvPr/>
          </p:nvSpPr>
          <p:spPr bwMode="auto">
            <a:xfrm>
              <a:off x="3900" y="2361"/>
              <a:ext cx="246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12317" name="Text Box 29"/>
            <p:cNvSpPr txBox="1">
              <a:spLocks noChangeArrowheads="1"/>
            </p:cNvSpPr>
            <p:nvPr/>
          </p:nvSpPr>
          <p:spPr bwMode="auto">
            <a:xfrm>
              <a:off x="4717" y="2351"/>
              <a:ext cx="254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2F</a:t>
              </a:r>
            </a:p>
          </p:txBody>
        </p:sp>
        <p:sp>
          <p:nvSpPr>
            <p:cNvPr id="12318" name="Text Box 30"/>
            <p:cNvSpPr txBox="1">
              <a:spLocks noChangeArrowheads="1"/>
            </p:cNvSpPr>
            <p:nvPr/>
          </p:nvSpPr>
          <p:spPr bwMode="auto">
            <a:xfrm>
              <a:off x="2941" y="2270"/>
              <a:ext cx="237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O</a:t>
              </a:r>
            </a:p>
          </p:txBody>
        </p:sp>
      </p:grpSp>
      <p:sp>
        <p:nvSpPr>
          <p:cNvPr id="20513" name="AutoShape 3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0" y="5445125"/>
            <a:ext cx="1828800" cy="68580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b="1" i="1">
                <a:solidFill>
                  <a:schemeClr val="accent2"/>
                </a:solidFill>
                <a:latin typeface="Times New Roman" pitchFamily="18" charset="0"/>
              </a:rPr>
              <a:t>Властивості</a:t>
            </a:r>
          </a:p>
          <a:p>
            <a:pPr algn="ctr"/>
            <a:r>
              <a:rPr lang="uk-UA" b="1" i="1">
                <a:solidFill>
                  <a:schemeClr val="accent2"/>
                </a:solidFill>
                <a:latin typeface="Times New Roman" pitchFamily="18" charset="0"/>
              </a:rPr>
              <a:t>зображення</a:t>
            </a:r>
            <a:endParaRPr lang="ru-RU" b="1" i="1">
              <a:solidFill>
                <a:schemeClr val="accent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0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utoUpdateAnimBg="0"/>
      <p:bldP spid="20492" grpId="0" animBg="1"/>
      <p:bldP spid="205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828800" y="2260600"/>
            <a:ext cx="419100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711200" algn="ctr" defTabSz="828675"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657225" algn="l"/>
                <a:tab pos="1312863" algn="l"/>
                <a:tab pos="2235200" algn="l"/>
              </a:tabLst>
            </a:pPr>
            <a:r>
              <a:rPr lang="uk-UA" sz="2200" b="1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en-GB" sz="3200" b="1" u="sng">
                <a:solidFill>
                  <a:schemeClr val="accent2"/>
                </a:solidFill>
                <a:latin typeface="Times New Roman" pitchFamily="18" charset="0"/>
              </a:rPr>
              <a:t>Зображення:</a:t>
            </a:r>
            <a:endParaRPr lang="uk-UA" sz="3200" b="1" u="sng">
              <a:solidFill>
                <a:schemeClr val="accent2"/>
              </a:solidFill>
              <a:latin typeface="Times New Roman" pitchFamily="18" charset="0"/>
            </a:endParaRPr>
          </a:p>
          <a:p>
            <a:pPr marL="711200" defTabSz="828675"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657225" algn="l"/>
                <a:tab pos="1312863" algn="l"/>
                <a:tab pos="2235200" algn="l"/>
              </a:tabLst>
            </a:pPr>
            <a:endParaRPr lang="uk-UA" sz="3200" i="1">
              <a:solidFill>
                <a:srgbClr val="0000FF"/>
              </a:solidFill>
              <a:latin typeface="Times New Roman" pitchFamily="18" charset="0"/>
            </a:endParaRPr>
          </a:p>
          <a:p>
            <a:pPr marL="711200" algn="ctr" defTabSz="828675"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657225" algn="l"/>
                <a:tab pos="1312863" algn="l"/>
                <a:tab pos="2235200" algn="l"/>
              </a:tabLst>
            </a:pPr>
            <a:r>
              <a:rPr lang="uk-UA" sz="3200" i="1">
                <a:solidFill>
                  <a:srgbClr val="0000FF"/>
                </a:solidFill>
                <a:latin typeface="Times New Roman" pitchFamily="18" charset="0"/>
              </a:rPr>
              <a:t>    НЕ буде</a:t>
            </a:r>
            <a:endParaRPr lang="en-GB" sz="3200" i="1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1914" y="548680"/>
            <a:ext cx="8229600" cy="1143000"/>
          </a:xfrm>
        </p:spPr>
        <p:txBody>
          <a:bodyPr/>
          <a:lstStyle/>
          <a:p>
            <a:r>
              <a:rPr lang="uk-UA" sz="3600" dirty="0" smtClean="0"/>
              <a:t>Фізика 9 клас </a:t>
            </a:r>
            <a:br>
              <a:rPr lang="uk-UA" sz="3600" dirty="0" smtClean="0"/>
            </a:br>
            <a:r>
              <a:rPr lang="uk-UA" sz="3600" dirty="0" smtClean="0"/>
              <a:t>12.11.2021</a:t>
            </a:r>
            <a:endParaRPr lang="uk-UA" sz="36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язування</a:t>
            </a:r>
            <a:r>
              <a:rPr lang="uk-UA" dirty="0" smtClean="0"/>
              <a:t> задач</a:t>
            </a:r>
          </a:p>
          <a:p>
            <a:r>
              <a:rPr lang="uk-UA" dirty="0" smtClean="0"/>
              <a:t>Самостійна робота</a:t>
            </a:r>
            <a:endParaRPr lang="uk-U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reeform 2"/>
          <p:cNvSpPr>
            <a:spLocks noChangeAspect="1"/>
          </p:cNvSpPr>
          <p:nvPr/>
        </p:nvSpPr>
        <p:spPr bwMode="auto">
          <a:xfrm>
            <a:off x="2487613" y="1325563"/>
            <a:ext cx="1727200" cy="2495550"/>
          </a:xfrm>
          <a:custGeom>
            <a:avLst/>
            <a:gdLst>
              <a:gd name="T0" fmla="*/ 287 w 590"/>
              <a:gd name="T1" fmla="*/ 0 h 925"/>
              <a:gd name="T2" fmla="*/ 408 w 590"/>
              <a:gd name="T3" fmla="*/ 245 h 925"/>
              <a:gd name="T4" fmla="*/ 363 w 590"/>
              <a:gd name="T5" fmla="*/ 245 h 925"/>
              <a:gd name="T6" fmla="*/ 318 w 590"/>
              <a:gd name="T7" fmla="*/ 245 h 925"/>
              <a:gd name="T8" fmla="*/ 499 w 590"/>
              <a:gd name="T9" fmla="*/ 517 h 925"/>
              <a:gd name="T10" fmla="*/ 318 w 590"/>
              <a:gd name="T11" fmla="*/ 517 h 925"/>
              <a:gd name="T12" fmla="*/ 590 w 590"/>
              <a:gd name="T13" fmla="*/ 789 h 925"/>
              <a:gd name="T14" fmla="*/ 318 w 590"/>
              <a:gd name="T15" fmla="*/ 789 h 925"/>
              <a:gd name="T16" fmla="*/ 318 w 590"/>
              <a:gd name="T17" fmla="*/ 880 h 925"/>
              <a:gd name="T18" fmla="*/ 318 w 590"/>
              <a:gd name="T19" fmla="*/ 925 h 925"/>
              <a:gd name="T20" fmla="*/ 272 w 590"/>
              <a:gd name="T21" fmla="*/ 925 h 925"/>
              <a:gd name="T22" fmla="*/ 272 w 590"/>
              <a:gd name="T23" fmla="*/ 789 h 925"/>
              <a:gd name="T24" fmla="*/ 0 w 590"/>
              <a:gd name="T25" fmla="*/ 789 h 925"/>
              <a:gd name="T26" fmla="*/ 272 w 590"/>
              <a:gd name="T27" fmla="*/ 517 h 925"/>
              <a:gd name="T28" fmla="*/ 91 w 590"/>
              <a:gd name="T29" fmla="*/ 517 h 925"/>
              <a:gd name="T30" fmla="*/ 272 w 590"/>
              <a:gd name="T31" fmla="*/ 245 h 925"/>
              <a:gd name="T32" fmla="*/ 182 w 590"/>
              <a:gd name="T33" fmla="*/ 245 h 925"/>
              <a:gd name="T34" fmla="*/ 284 w 590"/>
              <a:gd name="T35" fmla="*/ 0 h 92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590"/>
              <a:gd name="T55" fmla="*/ 0 h 925"/>
              <a:gd name="T56" fmla="*/ 590 w 590"/>
              <a:gd name="T57" fmla="*/ 925 h 92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590" h="925">
                <a:moveTo>
                  <a:pt x="287" y="0"/>
                </a:moveTo>
                <a:lnTo>
                  <a:pt x="408" y="245"/>
                </a:lnTo>
                <a:lnTo>
                  <a:pt x="363" y="245"/>
                </a:lnTo>
                <a:lnTo>
                  <a:pt x="318" y="245"/>
                </a:lnTo>
                <a:lnTo>
                  <a:pt x="499" y="517"/>
                </a:lnTo>
                <a:lnTo>
                  <a:pt x="318" y="517"/>
                </a:lnTo>
                <a:lnTo>
                  <a:pt x="590" y="789"/>
                </a:lnTo>
                <a:lnTo>
                  <a:pt x="318" y="789"/>
                </a:lnTo>
                <a:lnTo>
                  <a:pt x="318" y="880"/>
                </a:lnTo>
                <a:lnTo>
                  <a:pt x="318" y="925"/>
                </a:lnTo>
                <a:lnTo>
                  <a:pt x="272" y="925"/>
                </a:lnTo>
                <a:lnTo>
                  <a:pt x="272" y="789"/>
                </a:lnTo>
                <a:lnTo>
                  <a:pt x="0" y="789"/>
                </a:lnTo>
                <a:lnTo>
                  <a:pt x="272" y="517"/>
                </a:lnTo>
                <a:lnTo>
                  <a:pt x="91" y="517"/>
                </a:lnTo>
                <a:lnTo>
                  <a:pt x="272" y="245"/>
                </a:lnTo>
                <a:lnTo>
                  <a:pt x="182" y="245"/>
                </a:lnTo>
                <a:lnTo>
                  <a:pt x="284" y="0"/>
                </a:lnTo>
              </a:path>
            </a:pathLst>
          </a:custGeom>
          <a:solidFill>
            <a:srgbClr val="008000">
              <a:alpha val="34117"/>
            </a:srgbClr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03" name="Freeform 3"/>
          <p:cNvSpPr>
            <a:spLocks noChangeAspect="1"/>
          </p:cNvSpPr>
          <p:nvPr/>
        </p:nvSpPr>
        <p:spPr bwMode="auto">
          <a:xfrm>
            <a:off x="3511550" y="2593975"/>
            <a:ext cx="858838" cy="1241425"/>
          </a:xfrm>
          <a:custGeom>
            <a:avLst/>
            <a:gdLst>
              <a:gd name="T0" fmla="*/ 287 w 590"/>
              <a:gd name="T1" fmla="*/ 0 h 925"/>
              <a:gd name="T2" fmla="*/ 408 w 590"/>
              <a:gd name="T3" fmla="*/ 245 h 925"/>
              <a:gd name="T4" fmla="*/ 363 w 590"/>
              <a:gd name="T5" fmla="*/ 245 h 925"/>
              <a:gd name="T6" fmla="*/ 318 w 590"/>
              <a:gd name="T7" fmla="*/ 245 h 925"/>
              <a:gd name="T8" fmla="*/ 499 w 590"/>
              <a:gd name="T9" fmla="*/ 517 h 925"/>
              <a:gd name="T10" fmla="*/ 318 w 590"/>
              <a:gd name="T11" fmla="*/ 517 h 925"/>
              <a:gd name="T12" fmla="*/ 590 w 590"/>
              <a:gd name="T13" fmla="*/ 789 h 925"/>
              <a:gd name="T14" fmla="*/ 318 w 590"/>
              <a:gd name="T15" fmla="*/ 789 h 925"/>
              <a:gd name="T16" fmla="*/ 318 w 590"/>
              <a:gd name="T17" fmla="*/ 880 h 925"/>
              <a:gd name="T18" fmla="*/ 318 w 590"/>
              <a:gd name="T19" fmla="*/ 925 h 925"/>
              <a:gd name="T20" fmla="*/ 272 w 590"/>
              <a:gd name="T21" fmla="*/ 925 h 925"/>
              <a:gd name="T22" fmla="*/ 272 w 590"/>
              <a:gd name="T23" fmla="*/ 789 h 925"/>
              <a:gd name="T24" fmla="*/ 0 w 590"/>
              <a:gd name="T25" fmla="*/ 789 h 925"/>
              <a:gd name="T26" fmla="*/ 272 w 590"/>
              <a:gd name="T27" fmla="*/ 517 h 925"/>
              <a:gd name="T28" fmla="*/ 91 w 590"/>
              <a:gd name="T29" fmla="*/ 517 h 925"/>
              <a:gd name="T30" fmla="*/ 272 w 590"/>
              <a:gd name="T31" fmla="*/ 245 h 925"/>
              <a:gd name="T32" fmla="*/ 182 w 590"/>
              <a:gd name="T33" fmla="*/ 245 h 925"/>
              <a:gd name="T34" fmla="*/ 284 w 590"/>
              <a:gd name="T35" fmla="*/ 0 h 92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590"/>
              <a:gd name="T55" fmla="*/ 0 h 925"/>
              <a:gd name="T56" fmla="*/ 590 w 590"/>
              <a:gd name="T57" fmla="*/ 925 h 92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590" h="925">
                <a:moveTo>
                  <a:pt x="287" y="0"/>
                </a:moveTo>
                <a:lnTo>
                  <a:pt x="408" y="245"/>
                </a:lnTo>
                <a:lnTo>
                  <a:pt x="363" y="245"/>
                </a:lnTo>
                <a:lnTo>
                  <a:pt x="318" y="245"/>
                </a:lnTo>
                <a:lnTo>
                  <a:pt x="499" y="517"/>
                </a:lnTo>
                <a:lnTo>
                  <a:pt x="318" y="517"/>
                </a:lnTo>
                <a:lnTo>
                  <a:pt x="590" y="789"/>
                </a:lnTo>
                <a:lnTo>
                  <a:pt x="318" y="789"/>
                </a:lnTo>
                <a:lnTo>
                  <a:pt x="318" y="880"/>
                </a:lnTo>
                <a:lnTo>
                  <a:pt x="318" y="925"/>
                </a:lnTo>
                <a:lnTo>
                  <a:pt x="272" y="925"/>
                </a:lnTo>
                <a:lnTo>
                  <a:pt x="272" y="789"/>
                </a:lnTo>
                <a:lnTo>
                  <a:pt x="0" y="789"/>
                </a:lnTo>
                <a:lnTo>
                  <a:pt x="272" y="517"/>
                </a:lnTo>
                <a:lnTo>
                  <a:pt x="91" y="517"/>
                </a:lnTo>
                <a:lnTo>
                  <a:pt x="272" y="245"/>
                </a:lnTo>
                <a:lnTo>
                  <a:pt x="182" y="245"/>
                </a:lnTo>
                <a:lnTo>
                  <a:pt x="284" y="0"/>
                </a:lnTo>
              </a:path>
            </a:pathLst>
          </a:cu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 flipH="1" flipV="1">
            <a:off x="3132138" y="1077913"/>
            <a:ext cx="1308100" cy="1500187"/>
          </a:xfrm>
          <a:prstGeom prst="line">
            <a:avLst/>
          </a:prstGeom>
          <a:noFill/>
          <a:ln w="9525">
            <a:solidFill>
              <a:srgbClr val="FF99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 rot="-60000">
            <a:off x="4506913" y="2579688"/>
            <a:ext cx="2613025" cy="2743200"/>
            <a:chOff x="3084" y="1791"/>
            <a:chExt cx="1543" cy="1452"/>
          </a:xfrm>
        </p:grpSpPr>
        <p:sp>
          <p:nvSpPr>
            <p:cNvPr id="15398" name="Line 7"/>
            <p:cNvSpPr>
              <a:spLocks noChangeShapeType="1"/>
            </p:cNvSpPr>
            <p:nvPr/>
          </p:nvSpPr>
          <p:spPr bwMode="auto">
            <a:xfrm>
              <a:off x="3084" y="1791"/>
              <a:ext cx="454" cy="454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99" name="Line 8"/>
            <p:cNvSpPr>
              <a:spLocks noChangeShapeType="1"/>
            </p:cNvSpPr>
            <p:nvPr/>
          </p:nvSpPr>
          <p:spPr bwMode="auto">
            <a:xfrm>
              <a:off x="3538" y="2245"/>
              <a:ext cx="1089" cy="998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5609" name="Line 9"/>
          <p:cNvSpPr>
            <a:spLocks noChangeShapeType="1"/>
          </p:cNvSpPr>
          <p:nvPr/>
        </p:nvSpPr>
        <p:spPr bwMode="auto">
          <a:xfrm flipH="1" flipV="1">
            <a:off x="3206750" y="1019175"/>
            <a:ext cx="749300" cy="1585913"/>
          </a:xfrm>
          <a:prstGeom prst="line">
            <a:avLst/>
          </a:prstGeom>
          <a:noFill/>
          <a:ln w="9525">
            <a:solidFill>
              <a:srgbClr val="FF99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957638" y="2630488"/>
            <a:ext cx="1071562" cy="2562225"/>
            <a:chOff x="2748" y="1826"/>
            <a:chExt cx="745" cy="1780"/>
          </a:xfrm>
        </p:grpSpPr>
        <p:sp>
          <p:nvSpPr>
            <p:cNvPr id="15396" name="Line 11"/>
            <p:cNvSpPr>
              <a:spLocks noChangeShapeType="1"/>
            </p:cNvSpPr>
            <p:nvPr/>
          </p:nvSpPr>
          <p:spPr bwMode="auto">
            <a:xfrm>
              <a:off x="2748" y="1826"/>
              <a:ext cx="263" cy="609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97" name="Line 12"/>
            <p:cNvSpPr>
              <a:spLocks noChangeShapeType="1"/>
            </p:cNvSpPr>
            <p:nvPr/>
          </p:nvSpPr>
          <p:spPr bwMode="auto">
            <a:xfrm>
              <a:off x="3011" y="2435"/>
              <a:ext cx="482" cy="1171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3927475" y="2600325"/>
            <a:ext cx="554038" cy="0"/>
            <a:chOff x="4400" y="1565"/>
            <a:chExt cx="408" cy="0"/>
          </a:xfrm>
        </p:grpSpPr>
        <p:sp>
          <p:nvSpPr>
            <p:cNvPr id="15394" name="Line 14"/>
            <p:cNvSpPr>
              <a:spLocks noChangeShapeType="1"/>
            </p:cNvSpPr>
            <p:nvPr/>
          </p:nvSpPr>
          <p:spPr bwMode="auto">
            <a:xfrm>
              <a:off x="4400" y="1565"/>
              <a:ext cx="227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95" name="Line 15"/>
            <p:cNvSpPr>
              <a:spLocks noChangeShapeType="1"/>
            </p:cNvSpPr>
            <p:nvPr/>
          </p:nvSpPr>
          <p:spPr bwMode="auto">
            <a:xfrm>
              <a:off x="4627" y="1565"/>
              <a:ext cx="181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960438" y="2165350"/>
            <a:ext cx="7400925" cy="3313113"/>
            <a:chOff x="657" y="1111"/>
            <a:chExt cx="5139" cy="2300"/>
          </a:xfrm>
        </p:grpSpPr>
        <p:sp>
          <p:nvSpPr>
            <p:cNvPr id="15377" name="Line 17"/>
            <p:cNvSpPr>
              <a:spLocks noChangeShapeType="1"/>
            </p:cNvSpPr>
            <p:nvPr/>
          </p:nvSpPr>
          <p:spPr bwMode="auto">
            <a:xfrm>
              <a:off x="657" y="2268"/>
              <a:ext cx="5139" cy="1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78" name="Line 18"/>
            <p:cNvSpPr>
              <a:spLocks noChangeShapeType="1"/>
            </p:cNvSpPr>
            <p:nvPr/>
          </p:nvSpPr>
          <p:spPr bwMode="auto">
            <a:xfrm>
              <a:off x="3091" y="1111"/>
              <a:ext cx="1" cy="2300"/>
            </a:xfrm>
            <a:prstGeom prst="line">
              <a:avLst/>
            </a:prstGeom>
            <a:noFill/>
            <a:ln w="44450">
              <a:solidFill>
                <a:srgbClr val="0000FF"/>
              </a:solidFill>
              <a:round/>
              <a:headEnd type="arrow" w="med" len="med"/>
              <a:tailEnd type="arrow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79" name="Line 19"/>
            <p:cNvSpPr>
              <a:spLocks noChangeShapeType="1"/>
            </p:cNvSpPr>
            <p:nvPr/>
          </p:nvSpPr>
          <p:spPr bwMode="auto">
            <a:xfrm>
              <a:off x="4818" y="2223"/>
              <a:ext cx="1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80" name="Line 20"/>
            <p:cNvSpPr>
              <a:spLocks noChangeShapeType="1"/>
            </p:cNvSpPr>
            <p:nvPr/>
          </p:nvSpPr>
          <p:spPr bwMode="auto">
            <a:xfrm>
              <a:off x="3932" y="2216"/>
              <a:ext cx="1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81" name="Line 21"/>
            <p:cNvSpPr>
              <a:spLocks noChangeShapeType="1"/>
            </p:cNvSpPr>
            <p:nvPr/>
          </p:nvSpPr>
          <p:spPr bwMode="auto">
            <a:xfrm>
              <a:off x="1441" y="2229"/>
              <a:ext cx="1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82" name="Line 22"/>
            <p:cNvSpPr>
              <a:spLocks noChangeShapeType="1"/>
            </p:cNvSpPr>
            <p:nvPr/>
          </p:nvSpPr>
          <p:spPr bwMode="auto">
            <a:xfrm>
              <a:off x="2270" y="2227"/>
              <a:ext cx="1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83" name="Text Box 23"/>
            <p:cNvSpPr txBox="1">
              <a:spLocks noChangeArrowheads="1"/>
            </p:cNvSpPr>
            <p:nvPr/>
          </p:nvSpPr>
          <p:spPr bwMode="auto">
            <a:xfrm>
              <a:off x="2232" y="2370"/>
              <a:ext cx="191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15384" name="Text Box 24"/>
            <p:cNvSpPr txBox="1">
              <a:spLocks noChangeArrowheads="1"/>
            </p:cNvSpPr>
            <p:nvPr/>
          </p:nvSpPr>
          <p:spPr bwMode="auto">
            <a:xfrm>
              <a:off x="1341" y="2374"/>
              <a:ext cx="255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2F</a:t>
              </a:r>
            </a:p>
          </p:txBody>
        </p:sp>
        <p:sp>
          <p:nvSpPr>
            <p:cNvPr id="15385" name="Text Box 25"/>
            <p:cNvSpPr txBox="1">
              <a:spLocks noChangeArrowheads="1"/>
            </p:cNvSpPr>
            <p:nvPr/>
          </p:nvSpPr>
          <p:spPr bwMode="auto">
            <a:xfrm>
              <a:off x="3900" y="2361"/>
              <a:ext cx="246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15386" name="Text Box 26"/>
            <p:cNvSpPr txBox="1">
              <a:spLocks noChangeArrowheads="1"/>
            </p:cNvSpPr>
            <p:nvPr/>
          </p:nvSpPr>
          <p:spPr bwMode="auto">
            <a:xfrm>
              <a:off x="2941" y="2270"/>
              <a:ext cx="237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15387" name="Line 27"/>
            <p:cNvSpPr>
              <a:spLocks noChangeShapeType="1"/>
            </p:cNvSpPr>
            <p:nvPr/>
          </p:nvSpPr>
          <p:spPr bwMode="auto">
            <a:xfrm>
              <a:off x="1441" y="2229"/>
              <a:ext cx="1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88" name="Line 28"/>
            <p:cNvSpPr>
              <a:spLocks noChangeShapeType="1"/>
            </p:cNvSpPr>
            <p:nvPr/>
          </p:nvSpPr>
          <p:spPr bwMode="auto">
            <a:xfrm>
              <a:off x="2270" y="2227"/>
              <a:ext cx="1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89" name="Text Box 29"/>
            <p:cNvSpPr txBox="1">
              <a:spLocks noChangeArrowheads="1"/>
            </p:cNvSpPr>
            <p:nvPr/>
          </p:nvSpPr>
          <p:spPr bwMode="auto">
            <a:xfrm>
              <a:off x="2232" y="2370"/>
              <a:ext cx="191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15390" name="Text Box 30"/>
            <p:cNvSpPr txBox="1">
              <a:spLocks noChangeArrowheads="1"/>
            </p:cNvSpPr>
            <p:nvPr/>
          </p:nvSpPr>
          <p:spPr bwMode="auto">
            <a:xfrm>
              <a:off x="1341" y="2374"/>
              <a:ext cx="255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2F</a:t>
              </a:r>
            </a:p>
          </p:txBody>
        </p:sp>
        <p:sp>
          <p:nvSpPr>
            <p:cNvPr id="15391" name="Text Box 31"/>
            <p:cNvSpPr txBox="1">
              <a:spLocks noChangeArrowheads="1"/>
            </p:cNvSpPr>
            <p:nvPr/>
          </p:nvSpPr>
          <p:spPr bwMode="auto">
            <a:xfrm>
              <a:off x="3900" y="2361"/>
              <a:ext cx="246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15392" name="Text Box 32"/>
            <p:cNvSpPr txBox="1">
              <a:spLocks noChangeArrowheads="1"/>
            </p:cNvSpPr>
            <p:nvPr/>
          </p:nvSpPr>
          <p:spPr bwMode="auto">
            <a:xfrm>
              <a:off x="4717" y="2351"/>
              <a:ext cx="255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2F</a:t>
              </a:r>
            </a:p>
          </p:txBody>
        </p:sp>
        <p:sp>
          <p:nvSpPr>
            <p:cNvPr id="15393" name="Text Box 33"/>
            <p:cNvSpPr txBox="1">
              <a:spLocks noChangeArrowheads="1"/>
            </p:cNvSpPr>
            <p:nvPr/>
          </p:nvSpPr>
          <p:spPr bwMode="auto">
            <a:xfrm>
              <a:off x="2941" y="2270"/>
              <a:ext cx="237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O</a:t>
              </a:r>
            </a:p>
          </p:txBody>
        </p:sp>
      </p:grpSp>
      <p:sp>
        <p:nvSpPr>
          <p:cNvPr id="25636" name="AutoShape 3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0" y="5445125"/>
            <a:ext cx="1828800" cy="68580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b="1" i="1" dirty="0">
                <a:solidFill>
                  <a:schemeClr val="accent2"/>
                </a:solidFill>
                <a:latin typeface="Times New Roman" pitchFamily="18" charset="0"/>
              </a:rPr>
              <a:t>Властивості</a:t>
            </a:r>
          </a:p>
          <a:p>
            <a:pPr algn="ctr"/>
            <a:r>
              <a:rPr lang="uk-UA" b="1" i="1" dirty="0">
                <a:solidFill>
                  <a:schemeClr val="accent2"/>
                </a:solidFill>
                <a:latin typeface="Times New Roman" pitchFamily="18" charset="0"/>
              </a:rPr>
              <a:t>зображення</a:t>
            </a:r>
            <a:endParaRPr lang="ru-RU" b="1" i="1" dirty="0">
              <a:solidFill>
                <a:schemeClr val="accent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20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5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nimBg="1"/>
      <p:bldP spid="25603" grpId="0" animBg="1"/>
      <p:bldP spid="25605" grpId="0" animBg="1"/>
      <p:bldP spid="25609" grpId="0" animBg="1"/>
      <p:bldP spid="2563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524000" y="2260600"/>
            <a:ext cx="5867400" cy="185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611313" defTabSz="828675"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657225" algn="l"/>
                <a:tab pos="1312863" algn="l"/>
                <a:tab pos="2235200" algn="l"/>
              </a:tabLst>
            </a:pPr>
            <a:r>
              <a:rPr lang="uk-UA" sz="2200" b="1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en-GB" sz="3200" b="1" u="sng" dirty="0" err="1">
                <a:solidFill>
                  <a:schemeClr val="accent2"/>
                </a:solidFill>
                <a:latin typeface="Times New Roman" pitchFamily="18" charset="0"/>
              </a:rPr>
              <a:t>Зображення</a:t>
            </a:r>
            <a:r>
              <a:rPr lang="en-GB" sz="3200" b="1" u="sng" dirty="0">
                <a:solidFill>
                  <a:schemeClr val="accent2"/>
                </a:solidFill>
                <a:latin typeface="Times New Roman" pitchFamily="18" charset="0"/>
              </a:rPr>
              <a:t>:</a:t>
            </a:r>
            <a:endParaRPr lang="uk-UA" sz="3200" b="1" u="sng" dirty="0">
              <a:solidFill>
                <a:schemeClr val="accent2"/>
              </a:solidFill>
              <a:latin typeface="Times New Roman" pitchFamily="18" charset="0"/>
            </a:endParaRPr>
          </a:p>
          <a:p>
            <a:pPr marL="1611313" defTabSz="828675"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657225" algn="l"/>
                <a:tab pos="1312863" algn="l"/>
                <a:tab pos="2235200" algn="l"/>
              </a:tabLst>
            </a:pPr>
            <a:r>
              <a:rPr lang="uk-UA" sz="3200" i="1" dirty="0">
                <a:solidFill>
                  <a:srgbClr val="0000FF"/>
                </a:solidFill>
                <a:latin typeface="Times New Roman" pitchFamily="18" charset="0"/>
              </a:rPr>
              <a:t>збільшене</a:t>
            </a:r>
          </a:p>
          <a:p>
            <a:pPr marL="1611313" defTabSz="828675"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657225" algn="l"/>
                <a:tab pos="1312863" algn="l"/>
                <a:tab pos="2235200" algn="l"/>
              </a:tabLst>
            </a:pPr>
            <a:r>
              <a:rPr lang="uk-UA" sz="3200" i="1" dirty="0">
                <a:solidFill>
                  <a:srgbClr val="0000FF"/>
                </a:solidFill>
                <a:latin typeface="Times New Roman" pitchFamily="18" charset="0"/>
              </a:rPr>
              <a:t>уявне</a:t>
            </a:r>
            <a:r>
              <a:rPr lang="en-GB" sz="32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endParaRPr lang="uk-UA" sz="3200" i="1" dirty="0">
              <a:solidFill>
                <a:srgbClr val="0000FF"/>
              </a:solidFill>
              <a:latin typeface="Times New Roman" pitchFamily="18" charset="0"/>
            </a:endParaRPr>
          </a:p>
          <a:p>
            <a:pPr marL="1611313" defTabSz="828675"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657225" algn="l"/>
                <a:tab pos="1312863" algn="l"/>
                <a:tab pos="2235200" algn="l"/>
              </a:tabLst>
            </a:pPr>
            <a:r>
              <a:rPr lang="uk-UA" sz="3200" i="1" dirty="0">
                <a:solidFill>
                  <a:srgbClr val="0000FF"/>
                </a:solidFill>
                <a:latin typeface="Times New Roman" pitchFamily="18" charset="0"/>
              </a:rPr>
              <a:t>пряме</a:t>
            </a:r>
            <a:endParaRPr lang="en-GB" sz="3200" i="1" dirty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/>
          <p:cNvSpPr>
            <a:spLocks noChangeShapeType="1"/>
          </p:cNvSpPr>
          <p:nvPr/>
        </p:nvSpPr>
        <p:spPr bwMode="auto">
          <a:xfrm flipV="1">
            <a:off x="3286125" y="1916113"/>
            <a:ext cx="1177925" cy="1273175"/>
          </a:xfrm>
          <a:prstGeom prst="line">
            <a:avLst/>
          </a:prstGeom>
          <a:noFill/>
          <a:ln w="9525">
            <a:solidFill>
              <a:srgbClr val="FF99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416175" y="1887538"/>
            <a:ext cx="2090738" cy="0"/>
            <a:chOff x="1678" y="1292"/>
            <a:chExt cx="1452" cy="0"/>
          </a:xfrm>
        </p:grpSpPr>
        <p:sp>
          <p:nvSpPr>
            <p:cNvPr id="6149" name="Line 5"/>
            <p:cNvSpPr>
              <a:spLocks noChangeShapeType="1"/>
            </p:cNvSpPr>
            <p:nvPr/>
          </p:nvSpPr>
          <p:spPr bwMode="auto">
            <a:xfrm>
              <a:off x="1678" y="1292"/>
              <a:ext cx="681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50" name="Line 6"/>
            <p:cNvSpPr>
              <a:spLocks noChangeShapeType="1"/>
            </p:cNvSpPr>
            <p:nvPr/>
          </p:nvSpPr>
          <p:spPr bwMode="auto">
            <a:xfrm>
              <a:off x="2359" y="1292"/>
              <a:ext cx="771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494213" y="1208088"/>
            <a:ext cx="600075" cy="665162"/>
            <a:chOff x="3130" y="839"/>
            <a:chExt cx="363" cy="453"/>
          </a:xfrm>
        </p:grpSpPr>
        <p:sp>
          <p:nvSpPr>
            <p:cNvPr id="6152" name="Line 8"/>
            <p:cNvSpPr>
              <a:spLocks noChangeShapeType="1"/>
            </p:cNvSpPr>
            <p:nvPr/>
          </p:nvSpPr>
          <p:spPr bwMode="auto">
            <a:xfrm flipV="1">
              <a:off x="3130" y="1066"/>
              <a:ext cx="181" cy="226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53" name="Line 9"/>
            <p:cNvSpPr>
              <a:spLocks noChangeShapeType="1"/>
            </p:cNvSpPr>
            <p:nvPr/>
          </p:nvSpPr>
          <p:spPr bwMode="auto">
            <a:xfrm flipV="1">
              <a:off x="3311" y="839"/>
              <a:ext cx="182" cy="227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2403475" y="1885950"/>
            <a:ext cx="3736975" cy="2392363"/>
            <a:chOff x="1678" y="1338"/>
            <a:chExt cx="2586" cy="1497"/>
          </a:xfrm>
        </p:grpSpPr>
        <p:sp>
          <p:nvSpPr>
            <p:cNvPr id="6155" name="Line 11"/>
            <p:cNvSpPr>
              <a:spLocks noChangeShapeType="1"/>
            </p:cNvSpPr>
            <p:nvPr/>
          </p:nvSpPr>
          <p:spPr bwMode="auto">
            <a:xfrm>
              <a:off x="1678" y="1338"/>
              <a:ext cx="1179" cy="68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56" name="Line 12"/>
            <p:cNvSpPr>
              <a:spLocks noChangeShapeType="1"/>
            </p:cNvSpPr>
            <p:nvPr/>
          </p:nvSpPr>
          <p:spPr bwMode="auto">
            <a:xfrm>
              <a:off x="2857" y="2018"/>
              <a:ext cx="1407" cy="817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157" name="Freeform 13"/>
          <p:cNvSpPr>
            <a:spLocks noChangeAspect="1"/>
          </p:cNvSpPr>
          <p:nvPr/>
        </p:nvSpPr>
        <p:spPr bwMode="auto">
          <a:xfrm>
            <a:off x="1960563" y="1884363"/>
            <a:ext cx="914400" cy="1320800"/>
          </a:xfrm>
          <a:custGeom>
            <a:avLst/>
            <a:gdLst/>
            <a:ahLst/>
            <a:cxnLst>
              <a:cxn ang="0">
                <a:pos x="287" y="0"/>
              </a:cxn>
              <a:cxn ang="0">
                <a:pos x="408" y="245"/>
              </a:cxn>
              <a:cxn ang="0">
                <a:pos x="363" y="245"/>
              </a:cxn>
              <a:cxn ang="0">
                <a:pos x="318" y="245"/>
              </a:cxn>
              <a:cxn ang="0">
                <a:pos x="499" y="517"/>
              </a:cxn>
              <a:cxn ang="0">
                <a:pos x="318" y="517"/>
              </a:cxn>
              <a:cxn ang="0">
                <a:pos x="590" y="789"/>
              </a:cxn>
              <a:cxn ang="0">
                <a:pos x="318" y="789"/>
              </a:cxn>
              <a:cxn ang="0">
                <a:pos x="318" y="880"/>
              </a:cxn>
              <a:cxn ang="0">
                <a:pos x="318" y="925"/>
              </a:cxn>
              <a:cxn ang="0">
                <a:pos x="272" y="925"/>
              </a:cxn>
              <a:cxn ang="0">
                <a:pos x="272" y="789"/>
              </a:cxn>
              <a:cxn ang="0">
                <a:pos x="0" y="789"/>
              </a:cxn>
              <a:cxn ang="0">
                <a:pos x="272" y="517"/>
              </a:cxn>
              <a:cxn ang="0">
                <a:pos x="91" y="517"/>
              </a:cxn>
              <a:cxn ang="0">
                <a:pos x="272" y="245"/>
              </a:cxn>
              <a:cxn ang="0">
                <a:pos x="182" y="245"/>
              </a:cxn>
              <a:cxn ang="0">
                <a:pos x="284" y="0"/>
              </a:cxn>
            </a:cxnLst>
            <a:rect l="0" t="0" r="r" b="b"/>
            <a:pathLst>
              <a:path w="590" h="925">
                <a:moveTo>
                  <a:pt x="287" y="0"/>
                </a:moveTo>
                <a:lnTo>
                  <a:pt x="408" y="245"/>
                </a:lnTo>
                <a:lnTo>
                  <a:pt x="363" y="245"/>
                </a:lnTo>
                <a:lnTo>
                  <a:pt x="318" y="245"/>
                </a:lnTo>
                <a:lnTo>
                  <a:pt x="499" y="517"/>
                </a:lnTo>
                <a:lnTo>
                  <a:pt x="318" y="517"/>
                </a:lnTo>
                <a:lnTo>
                  <a:pt x="590" y="789"/>
                </a:lnTo>
                <a:lnTo>
                  <a:pt x="318" y="789"/>
                </a:lnTo>
                <a:lnTo>
                  <a:pt x="318" y="880"/>
                </a:lnTo>
                <a:lnTo>
                  <a:pt x="318" y="925"/>
                </a:lnTo>
                <a:lnTo>
                  <a:pt x="272" y="925"/>
                </a:lnTo>
                <a:lnTo>
                  <a:pt x="272" y="789"/>
                </a:lnTo>
                <a:lnTo>
                  <a:pt x="0" y="789"/>
                </a:lnTo>
                <a:lnTo>
                  <a:pt x="272" y="517"/>
                </a:lnTo>
                <a:lnTo>
                  <a:pt x="91" y="517"/>
                </a:lnTo>
                <a:lnTo>
                  <a:pt x="272" y="245"/>
                </a:lnTo>
                <a:lnTo>
                  <a:pt x="182" y="245"/>
                </a:lnTo>
                <a:lnTo>
                  <a:pt x="284" y="0"/>
                </a:lnTo>
              </a:path>
            </a:pathLst>
          </a:cu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58" name="Freeform 14"/>
          <p:cNvSpPr>
            <a:spLocks noChangeAspect="1"/>
          </p:cNvSpPr>
          <p:nvPr/>
        </p:nvSpPr>
        <p:spPr bwMode="auto">
          <a:xfrm>
            <a:off x="3570288" y="2738438"/>
            <a:ext cx="315912" cy="458787"/>
          </a:xfrm>
          <a:custGeom>
            <a:avLst/>
            <a:gdLst/>
            <a:ahLst/>
            <a:cxnLst>
              <a:cxn ang="0">
                <a:pos x="287" y="0"/>
              </a:cxn>
              <a:cxn ang="0">
                <a:pos x="408" y="245"/>
              </a:cxn>
              <a:cxn ang="0">
                <a:pos x="363" y="245"/>
              </a:cxn>
              <a:cxn ang="0">
                <a:pos x="318" y="245"/>
              </a:cxn>
              <a:cxn ang="0">
                <a:pos x="499" y="517"/>
              </a:cxn>
              <a:cxn ang="0">
                <a:pos x="318" y="517"/>
              </a:cxn>
              <a:cxn ang="0">
                <a:pos x="590" y="789"/>
              </a:cxn>
              <a:cxn ang="0">
                <a:pos x="318" y="789"/>
              </a:cxn>
              <a:cxn ang="0">
                <a:pos x="318" y="880"/>
              </a:cxn>
              <a:cxn ang="0">
                <a:pos x="318" y="925"/>
              </a:cxn>
              <a:cxn ang="0">
                <a:pos x="272" y="925"/>
              </a:cxn>
              <a:cxn ang="0">
                <a:pos x="272" y="789"/>
              </a:cxn>
              <a:cxn ang="0">
                <a:pos x="0" y="789"/>
              </a:cxn>
              <a:cxn ang="0">
                <a:pos x="272" y="517"/>
              </a:cxn>
              <a:cxn ang="0">
                <a:pos x="91" y="517"/>
              </a:cxn>
              <a:cxn ang="0">
                <a:pos x="272" y="245"/>
              </a:cxn>
              <a:cxn ang="0">
                <a:pos x="182" y="245"/>
              </a:cxn>
              <a:cxn ang="0">
                <a:pos x="284" y="0"/>
              </a:cxn>
            </a:cxnLst>
            <a:rect l="0" t="0" r="r" b="b"/>
            <a:pathLst>
              <a:path w="590" h="925">
                <a:moveTo>
                  <a:pt x="287" y="0"/>
                </a:moveTo>
                <a:lnTo>
                  <a:pt x="408" y="245"/>
                </a:lnTo>
                <a:lnTo>
                  <a:pt x="363" y="245"/>
                </a:lnTo>
                <a:lnTo>
                  <a:pt x="318" y="245"/>
                </a:lnTo>
                <a:lnTo>
                  <a:pt x="499" y="517"/>
                </a:lnTo>
                <a:lnTo>
                  <a:pt x="318" y="517"/>
                </a:lnTo>
                <a:lnTo>
                  <a:pt x="590" y="789"/>
                </a:lnTo>
                <a:lnTo>
                  <a:pt x="318" y="789"/>
                </a:lnTo>
                <a:lnTo>
                  <a:pt x="318" y="880"/>
                </a:lnTo>
                <a:lnTo>
                  <a:pt x="318" y="925"/>
                </a:lnTo>
                <a:lnTo>
                  <a:pt x="272" y="925"/>
                </a:lnTo>
                <a:lnTo>
                  <a:pt x="272" y="789"/>
                </a:lnTo>
                <a:lnTo>
                  <a:pt x="0" y="789"/>
                </a:lnTo>
                <a:lnTo>
                  <a:pt x="272" y="517"/>
                </a:lnTo>
                <a:lnTo>
                  <a:pt x="91" y="517"/>
                </a:lnTo>
                <a:lnTo>
                  <a:pt x="272" y="245"/>
                </a:lnTo>
                <a:lnTo>
                  <a:pt x="182" y="245"/>
                </a:lnTo>
                <a:lnTo>
                  <a:pt x="284" y="0"/>
                </a:lnTo>
              </a:path>
            </a:pathLst>
          </a:custGeom>
          <a:solidFill>
            <a:srgbClr val="008000">
              <a:alpha val="38000"/>
            </a:srgbClr>
          </a:solidFill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954088" y="1328738"/>
            <a:ext cx="7400925" cy="3776662"/>
            <a:chOff x="663" y="923"/>
            <a:chExt cx="5139" cy="2622"/>
          </a:xfrm>
        </p:grpSpPr>
        <p:grpSp>
          <p:nvGrpSpPr>
            <p:cNvPr id="6" name="Group 16"/>
            <p:cNvGrpSpPr>
              <a:grpSpLocks/>
            </p:cNvGrpSpPr>
            <p:nvPr/>
          </p:nvGrpSpPr>
          <p:grpSpPr bwMode="auto">
            <a:xfrm>
              <a:off x="3024" y="923"/>
              <a:ext cx="192" cy="2622"/>
              <a:chOff x="2832" y="1008"/>
              <a:chExt cx="192" cy="2622"/>
            </a:xfrm>
          </p:grpSpPr>
          <p:sp>
            <p:nvSpPr>
              <p:cNvPr id="6161" name="Line 17"/>
              <p:cNvSpPr>
                <a:spLocks noChangeShapeType="1"/>
              </p:cNvSpPr>
              <p:nvPr/>
            </p:nvSpPr>
            <p:spPr bwMode="auto">
              <a:xfrm>
                <a:off x="2921" y="1176"/>
                <a:ext cx="1" cy="2300"/>
              </a:xfrm>
              <a:prstGeom prst="line">
                <a:avLst/>
              </a:prstGeom>
              <a:noFill/>
              <a:ln w="4686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62" name="Freeform 18"/>
              <p:cNvSpPr>
                <a:spLocks/>
              </p:cNvSpPr>
              <p:nvPr/>
            </p:nvSpPr>
            <p:spPr bwMode="auto">
              <a:xfrm>
                <a:off x="2832" y="1014"/>
                <a:ext cx="88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8" y="184"/>
                  </a:cxn>
                </a:cxnLst>
                <a:rect l="0" t="0" r="r" b="b"/>
                <a:pathLst>
                  <a:path w="88" h="184">
                    <a:moveTo>
                      <a:pt x="0" y="0"/>
                    </a:moveTo>
                    <a:lnTo>
                      <a:pt x="88" y="184"/>
                    </a:lnTo>
                  </a:path>
                </a:pathLst>
              </a:custGeom>
              <a:noFill/>
              <a:ln w="4686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63" name="Freeform 19"/>
              <p:cNvSpPr>
                <a:spLocks/>
              </p:cNvSpPr>
              <p:nvPr/>
            </p:nvSpPr>
            <p:spPr bwMode="auto">
              <a:xfrm>
                <a:off x="2921" y="1008"/>
                <a:ext cx="91" cy="192"/>
              </a:xfrm>
              <a:custGeom>
                <a:avLst/>
                <a:gdLst/>
                <a:ahLst/>
                <a:cxnLst>
                  <a:cxn ang="0">
                    <a:pos x="0" y="192"/>
                  </a:cxn>
                  <a:cxn ang="0">
                    <a:pos x="91" y="0"/>
                  </a:cxn>
                </a:cxnLst>
                <a:rect l="0" t="0" r="r" b="b"/>
                <a:pathLst>
                  <a:path w="91" h="192">
                    <a:moveTo>
                      <a:pt x="0" y="192"/>
                    </a:moveTo>
                    <a:lnTo>
                      <a:pt x="91" y="0"/>
                    </a:lnTo>
                  </a:path>
                </a:pathLst>
              </a:custGeom>
              <a:noFill/>
              <a:ln w="4686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64" name="Freeform 20"/>
              <p:cNvSpPr>
                <a:spLocks/>
              </p:cNvSpPr>
              <p:nvPr/>
            </p:nvSpPr>
            <p:spPr bwMode="auto">
              <a:xfrm>
                <a:off x="2928" y="3432"/>
                <a:ext cx="96" cy="198"/>
              </a:xfrm>
              <a:custGeom>
                <a:avLst/>
                <a:gdLst/>
                <a:ahLst/>
                <a:cxnLst>
                  <a:cxn ang="0">
                    <a:pos x="96" y="198"/>
                  </a:cxn>
                  <a:cxn ang="0">
                    <a:pos x="0" y="0"/>
                  </a:cxn>
                </a:cxnLst>
                <a:rect l="0" t="0" r="r" b="b"/>
                <a:pathLst>
                  <a:path w="96" h="198">
                    <a:moveTo>
                      <a:pt x="96" y="198"/>
                    </a:moveTo>
                    <a:lnTo>
                      <a:pt x="0" y="0"/>
                    </a:lnTo>
                  </a:path>
                </a:pathLst>
              </a:custGeom>
              <a:noFill/>
              <a:ln w="4686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65" name="Freeform 21"/>
              <p:cNvSpPr>
                <a:spLocks/>
              </p:cNvSpPr>
              <p:nvPr/>
            </p:nvSpPr>
            <p:spPr bwMode="auto">
              <a:xfrm>
                <a:off x="2832" y="3432"/>
                <a:ext cx="84" cy="198"/>
              </a:xfrm>
              <a:custGeom>
                <a:avLst/>
                <a:gdLst/>
                <a:ahLst/>
                <a:cxnLst>
                  <a:cxn ang="0">
                    <a:pos x="84" y="0"/>
                  </a:cxn>
                  <a:cxn ang="0">
                    <a:pos x="0" y="198"/>
                  </a:cxn>
                </a:cxnLst>
                <a:rect l="0" t="0" r="r" b="b"/>
                <a:pathLst>
                  <a:path w="84" h="198">
                    <a:moveTo>
                      <a:pt x="84" y="0"/>
                    </a:moveTo>
                    <a:lnTo>
                      <a:pt x="0" y="198"/>
                    </a:lnTo>
                  </a:path>
                </a:pathLst>
              </a:custGeom>
              <a:noFill/>
              <a:ln w="46863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166" name="Line 22"/>
            <p:cNvSpPr>
              <a:spLocks noChangeShapeType="1"/>
            </p:cNvSpPr>
            <p:nvPr/>
          </p:nvSpPr>
          <p:spPr bwMode="auto">
            <a:xfrm>
              <a:off x="663" y="2233"/>
              <a:ext cx="5139" cy="1"/>
            </a:xfrm>
            <a:prstGeom prst="line">
              <a:avLst/>
            </a:prstGeom>
            <a:noFill/>
            <a:ln w="15748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7" name="Line 23"/>
            <p:cNvSpPr>
              <a:spLocks noChangeShapeType="1"/>
            </p:cNvSpPr>
            <p:nvPr/>
          </p:nvSpPr>
          <p:spPr bwMode="auto">
            <a:xfrm>
              <a:off x="1447" y="2195"/>
              <a:ext cx="1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8" name="Line 24"/>
            <p:cNvSpPr>
              <a:spLocks noChangeShapeType="1"/>
            </p:cNvSpPr>
            <p:nvPr/>
          </p:nvSpPr>
          <p:spPr bwMode="auto">
            <a:xfrm>
              <a:off x="2276" y="2192"/>
              <a:ext cx="1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9" name="Text Box 25"/>
            <p:cNvSpPr txBox="1">
              <a:spLocks noChangeArrowheads="1"/>
            </p:cNvSpPr>
            <p:nvPr/>
          </p:nvSpPr>
          <p:spPr bwMode="auto">
            <a:xfrm>
              <a:off x="2238" y="2313"/>
              <a:ext cx="191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6170" name="Text Box 26"/>
            <p:cNvSpPr txBox="1">
              <a:spLocks noChangeArrowheads="1"/>
            </p:cNvSpPr>
            <p:nvPr/>
          </p:nvSpPr>
          <p:spPr bwMode="auto">
            <a:xfrm>
              <a:off x="1347" y="2317"/>
              <a:ext cx="255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2F</a:t>
              </a:r>
            </a:p>
          </p:txBody>
        </p:sp>
        <p:sp>
          <p:nvSpPr>
            <p:cNvPr id="6171" name="Text Box 27"/>
            <p:cNvSpPr txBox="1">
              <a:spLocks noChangeArrowheads="1"/>
            </p:cNvSpPr>
            <p:nvPr/>
          </p:nvSpPr>
          <p:spPr bwMode="auto">
            <a:xfrm>
              <a:off x="3906" y="2304"/>
              <a:ext cx="246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6172" name="Text Box 28"/>
            <p:cNvSpPr txBox="1">
              <a:spLocks noChangeArrowheads="1"/>
            </p:cNvSpPr>
            <p:nvPr/>
          </p:nvSpPr>
          <p:spPr bwMode="auto">
            <a:xfrm>
              <a:off x="4724" y="2317"/>
              <a:ext cx="255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2F</a:t>
              </a:r>
            </a:p>
          </p:txBody>
        </p:sp>
        <p:sp>
          <p:nvSpPr>
            <p:cNvPr id="6173" name="Line 29"/>
            <p:cNvSpPr>
              <a:spLocks noChangeShapeType="1"/>
            </p:cNvSpPr>
            <p:nvPr/>
          </p:nvSpPr>
          <p:spPr bwMode="auto">
            <a:xfrm>
              <a:off x="4824" y="2199"/>
              <a:ext cx="1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4" name="Line 30"/>
            <p:cNvSpPr>
              <a:spLocks noChangeShapeType="1"/>
            </p:cNvSpPr>
            <p:nvPr/>
          </p:nvSpPr>
          <p:spPr bwMode="auto">
            <a:xfrm>
              <a:off x="3938" y="2181"/>
              <a:ext cx="1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5" name="Text Box 31"/>
            <p:cNvSpPr txBox="1">
              <a:spLocks noChangeArrowheads="1"/>
            </p:cNvSpPr>
            <p:nvPr/>
          </p:nvSpPr>
          <p:spPr bwMode="auto">
            <a:xfrm>
              <a:off x="2947" y="2281"/>
              <a:ext cx="237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28675"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200">
                  <a:solidFill>
                    <a:srgbClr val="000000"/>
                  </a:solidFill>
                  <a:latin typeface="Times New Roman" pitchFamily="18" charset="0"/>
                </a:rPr>
                <a:t>O</a:t>
              </a:r>
            </a:p>
          </p:txBody>
        </p:sp>
      </p:grpSp>
      <p:sp>
        <p:nvSpPr>
          <p:cNvPr id="6177" name="AutoShape 3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447800" y="5516563"/>
            <a:ext cx="1828800" cy="68580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b="1" i="1">
                <a:solidFill>
                  <a:schemeClr val="accent2"/>
                </a:solidFill>
                <a:latin typeface="Times New Roman" pitchFamily="18" charset="0"/>
              </a:rPr>
              <a:t>Властивості</a:t>
            </a:r>
          </a:p>
          <a:p>
            <a:pPr algn="ctr"/>
            <a:r>
              <a:rPr lang="uk-UA" b="1" i="1">
                <a:solidFill>
                  <a:schemeClr val="accent2"/>
                </a:solidFill>
                <a:latin typeface="Times New Roman" pitchFamily="18" charset="0"/>
              </a:rPr>
              <a:t>зображення</a:t>
            </a:r>
            <a:endParaRPr lang="ru-RU" b="1" i="1">
              <a:solidFill>
                <a:schemeClr val="accent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6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6157" grpId="0" animBg="1"/>
      <p:bldP spid="6158" grpId="0" animBg="1"/>
      <p:bldP spid="617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524000" y="2260600"/>
            <a:ext cx="5867400" cy="185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611313" defTabSz="828675"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657225" algn="l"/>
                <a:tab pos="1312863" algn="l"/>
                <a:tab pos="2235200" algn="l"/>
              </a:tabLst>
            </a:pPr>
            <a:r>
              <a:rPr lang="uk-UA" sz="2200" b="1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en-GB" sz="3200" b="1" u="sng" dirty="0" err="1">
                <a:solidFill>
                  <a:schemeClr val="accent2"/>
                </a:solidFill>
                <a:latin typeface="Times New Roman" pitchFamily="18" charset="0"/>
              </a:rPr>
              <a:t>Зображення</a:t>
            </a:r>
            <a:r>
              <a:rPr lang="en-GB" sz="3200" b="1" u="sng" dirty="0">
                <a:solidFill>
                  <a:schemeClr val="accent2"/>
                </a:solidFill>
                <a:latin typeface="Times New Roman" pitchFamily="18" charset="0"/>
              </a:rPr>
              <a:t>:</a:t>
            </a:r>
            <a:endParaRPr lang="uk-UA" sz="3200" b="1" u="sng" dirty="0">
              <a:solidFill>
                <a:schemeClr val="accent2"/>
              </a:solidFill>
              <a:latin typeface="Times New Roman" pitchFamily="18" charset="0"/>
            </a:endParaRPr>
          </a:p>
          <a:p>
            <a:pPr marL="1611313" defTabSz="828675"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657225" algn="l"/>
                <a:tab pos="1312863" algn="l"/>
                <a:tab pos="2235200" algn="l"/>
              </a:tabLst>
            </a:pPr>
            <a:r>
              <a:rPr lang="uk-UA" sz="3200" i="1" dirty="0">
                <a:solidFill>
                  <a:srgbClr val="0000FF"/>
                </a:solidFill>
                <a:latin typeface="Times New Roman" pitchFamily="18" charset="0"/>
              </a:rPr>
              <a:t>зменшене</a:t>
            </a:r>
          </a:p>
          <a:p>
            <a:pPr marL="1611313" defTabSz="828675"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657225" algn="l"/>
                <a:tab pos="1312863" algn="l"/>
                <a:tab pos="2235200" algn="l"/>
              </a:tabLst>
            </a:pPr>
            <a:r>
              <a:rPr lang="uk-UA" sz="3200" i="1" dirty="0">
                <a:solidFill>
                  <a:srgbClr val="0000FF"/>
                </a:solidFill>
                <a:latin typeface="Times New Roman" pitchFamily="18" charset="0"/>
              </a:rPr>
              <a:t>уявне</a:t>
            </a:r>
            <a:r>
              <a:rPr lang="en-GB" sz="32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endParaRPr lang="uk-UA" sz="3200" i="1" dirty="0">
              <a:solidFill>
                <a:srgbClr val="0000FF"/>
              </a:solidFill>
              <a:latin typeface="Times New Roman" pitchFamily="18" charset="0"/>
            </a:endParaRPr>
          </a:p>
          <a:p>
            <a:pPr marL="1611313" defTabSz="828675"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657225" algn="l"/>
                <a:tab pos="1312863" algn="l"/>
                <a:tab pos="2235200" algn="l"/>
              </a:tabLst>
            </a:pPr>
            <a:r>
              <a:rPr lang="uk-UA" sz="3200" i="1" dirty="0">
                <a:solidFill>
                  <a:srgbClr val="0000FF"/>
                </a:solidFill>
                <a:latin typeface="Times New Roman" pitchFamily="18" charset="0"/>
              </a:rPr>
              <a:t>пряме</a:t>
            </a:r>
            <a:endParaRPr lang="en-GB" sz="3200" i="1" dirty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WordArt 8"/>
          <p:cNvSpPr>
            <a:spLocks noChangeArrowheads="1" noChangeShapeType="1" noTextEdit="1"/>
          </p:cNvSpPr>
          <p:nvPr/>
        </p:nvSpPr>
        <p:spPr bwMode="auto">
          <a:xfrm>
            <a:off x="3059832" y="454513"/>
            <a:ext cx="2216212" cy="409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err="1" smtClean="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Monotype Corsiva"/>
              </a:rPr>
              <a:t>Самостійна</a:t>
            </a:r>
            <a:r>
              <a:rPr lang="ru-RU" sz="3600" kern="10" dirty="0" smtClean="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Monotype Corsiva"/>
              </a:rPr>
              <a:t> робота</a:t>
            </a:r>
            <a:endParaRPr lang="ru-RU" sz="3600" kern="10" dirty="0">
              <a:ln w="9525">
                <a:noFill/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Monotype Corsiva"/>
            </a:endParaRPr>
          </a:p>
        </p:txBody>
      </p:sp>
      <p:sp>
        <p:nvSpPr>
          <p:cNvPr id="7" name="AutoShape 42"/>
          <p:cNvSpPr>
            <a:spLocks noChangeArrowheads="1"/>
          </p:cNvSpPr>
          <p:nvPr/>
        </p:nvSpPr>
        <p:spPr bwMode="auto">
          <a:xfrm>
            <a:off x="842963" y="1214438"/>
            <a:ext cx="7500937" cy="928678"/>
          </a:xfrm>
          <a:prstGeom prst="roundRect">
            <a:avLst>
              <a:gd name="adj" fmla="val 16667"/>
            </a:avLst>
          </a:prstGeom>
          <a:solidFill>
            <a:srgbClr val="9BE0FF"/>
          </a:solidFill>
          <a:ln w="9525" algn="ctr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pPr marL="514350" indent="-514350">
              <a:buAutoNum type="arabicPeriod"/>
            </a:pPr>
            <a:r>
              <a:rPr lang="uk-UA" sz="3000" dirty="0" smtClean="0">
                <a:latin typeface="Monotype Corsiva" pitchFamily="66" charset="0"/>
              </a:rPr>
              <a:t>Чим відрізняється уявне зображення</a:t>
            </a:r>
          </a:p>
          <a:p>
            <a:r>
              <a:rPr lang="uk-UA" sz="3000" dirty="0" smtClean="0">
                <a:latin typeface="Monotype Corsiva" pitchFamily="66" charset="0"/>
              </a:rPr>
              <a:t>від дійсного?</a:t>
            </a:r>
            <a:endParaRPr lang="uk-UA" sz="3000" dirty="0">
              <a:latin typeface="Monotype Corsiva" pitchFamily="66" charset="0"/>
            </a:endParaRPr>
          </a:p>
        </p:txBody>
      </p:sp>
      <p:sp>
        <p:nvSpPr>
          <p:cNvPr id="9" name="AutoShape 42"/>
          <p:cNvSpPr>
            <a:spLocks noChangeArrowheads="1"/>
          </p:cNvSpPr>
          <p:nvPr/>
        </p:nvSpPr>
        <p:spPr bwMode="auto">
          <a:xfrm>
            <a:off x="857250" y="2487612"/>
            <a:ext cx="7500938" cy="941388"/>
          </a:xfrm>
          <a:prstGeom prst="roundRect">
            <a:avLst>
              <a:gd name="adj" fmla="val 16667"/>
            </a:avLst>
          </a:prstGeom>
          <a:solidFill>
            <a:srgbClr val="9BE0FF"/>
          </a:solidFill>
          <a:ln w="9525" algn="ctr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pPr marL="514350" indent="-514350"/>
            <a:r>
              <a:rPr lang="uk-UA" sz="3000" dirty="0" smtClean="0">
                <a:latin typeface="Monotype Corsiva" pitchFamily="66" charset="0"/>
              </a:rPr>
              <a:t>2. </a:t>
            </a:r>
            <a:r>
              <a:rPr lang="uk-UA" sz="3000" dirty="0">
                <a:latin typeface="Monotype Corsiva" pitchFamily="66" charset="0"/>
              </a:rPr>
              <a:t>Як побудувати зображення </a:t>
            </a:r>
            <a:r>
              <a:rPr lang="uk-UA" sz="3000" dirty="0" smtClean="0">
                <a:latin typeface="Monotype Corsiva" pitchFamily="66" charset="0"/>
              </a:rPr>
              <a:t>предмета,</a:t>
            </a:r>
          </a:p>
          <a:p>
            <a:pPr marL="514350" indent="-514350"/>
            <a:r>
              <a:rPr lang="uk-UA" sz="3000" dirty="0" smtClean="0">
                <a:latin typeface="Monotype Corsiva" pitchFamily="66" charset="0"/>
              </a:rPr>
              <a:t>якщо </a:t>
            </a:r>
            <a:r>
              <a:rPr lang="uk-UA" sz="3000" dirty="0">
                <a:latin typeface="Monotype Corsiva" pitchFamily="66" charset="0"/>
              </a:rPr>
              <a:t>він значно більший від </a:t>
            </a:r>
            <a:r>
              <a:rPr lang="uk-UA" sz="3000" dirty="0" smtClean="0">
                <a:latin typeface="Monotype Corsiva" pitchFamily="66" charset="0"/>
              </a:rPr>
              <a:t>лінзи?</a:t>
            </a:r>
            <a:endParaRPr lang="uk-UA" sz="3000" dirty="0">
              <a:latin typeface="Monotype Corsiva" pitchFamily="66" charset="0"/>
            </a:endParaRPr>
          </a:p>
        </p:txBody>
      </p:sp>
      <p:sp>
        <p:nvSpPr>
          <p:cNvPr id="14" name="AutoShape 42"/>
          <p:cNvSpPr>
            <a:spLocks noChangeArrowheads="1"/>
          </p:cNvSpPr>
          <p:nvPr/>
        </p:nvSpPr>
        <p:spPr bwMode="auto">
          <a:xfrm>
            <a:off x="883646" y="3779350"/>
            <a:ext cx="7500938" cy="1953906"/>
          </a:xfrm>
          <a:prstGeom prst="roundRect">
            <a:avLst>
              <a:gd name="adj" fmla="val 16667"/>
            </a:avLst>
          </a:prstGeom>
          <a:solidFill>
            <a:srgbClr val="9BE0FF"/>
          </a:solidFill>
          <a:ln w="9525" algn="ctr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uk-UA" sz="3000" dirty="0">
                <a:latin typeface="Monotype Corsiva" pitchFamily="66" charset="0"/>
              </a:rPr>
              <a:t>3</a:t>
            </a:r>
            <a:r>
              <a:rPr lang="uk-UA" sz="3000" dirty="0" smtClean="0">
                <a:latin typeface="Monotype Corsiva" pitchFamily="66" charset="0"/>
              </a:rPr>
              <a:t>. </a:t>
            </a:r>
            <a:r>
              <a:rPr lang="ru-RU" sz="3000" dirty="0" err="1">
                <a:latin typeface="Monotype Corsiva" pitchFamily="66" charset="0"/>
              </a:rPr>
              <a:t>Сонячного</a:t>
            </a:r>
            <a:r>
              <a:rPr lang="ru-RU" sz="3000" dirty="0">
                <a:latin typeface="Monotype Corsiva" pitchFamily="66" charset="0"/>
              </a:rPr>
              <a:t> дня хлопчик </a:t>
            </a:r>
            <a:r>
              <a:rPr lang="ru-RU" sz="3000" dirty="0" err="1" smtClean="0">
                <a:latin typeface="Monotype Corsiva" pitchFamily="66" charset="0"/>
              </a:rPr>
              <a:t>намагається</a:t>
            </a:r>
            <a:endParaRPr lang="ru-RU" sz="3000" dirty="0">
              <a:latin typeface="Monotype Corsiva" pitchFamily="66" charset="0"/>
            </a:endParaRPr>
          </a:p>
          <a:p>
            <a:r>
              <a:rPr lang="ru-RU" sz="3000" dirty="0" err="1" smtClean="0">
                <a:latin typeface="Monotype Corsiva" pitchFamily="66" charset="0"/>
              </a:rPr>
              <a:t>використати</a:t>
            </a:r>
            <a:r>
              <a:rPr lang="ru-RU" sz="3000" dirty="0" smtClean="0">
                <a:latin typeface="Monotype Corsiva" pitchFamily="66" charset="0"/>
              </a:rPr>
              <a:t> </a:t>
            </a:r>
            <a:r>
              <a:rPr lang="ru-RU" sz="3000" dirty="0" err="1">
                <a:latin typeface="Monotype Corsiva" pitchFamily="66" charset="0"/>
              </a:rPr>
              <a:t>збиральну</a:t>
            </a:r>
            <a:r>
              <a:rPr lang="ru-RU" sz="3000" dirty="0">
                <a:latin typeface="Monotype Corsiva" pitchFamily="66" charset="0"/>
              </a:rPr>
              <a:t> </a:t>
            </a:r>
            <a:r>
              <a:rPr lang="ru-RU" sz="3000" dirty="0" err="1">
                <a:latin typeface="Monotype Corsiva" pitchFamily="66" charset="0"/>
              </a:rPr>
              <a:t>лінзу</a:t>
            </a:r>
            <a:r>
              <a:rPr lang="ru-RU" sz="3000" dirty="0">
                <a:latin typeface="Monotype Corsiva" pitchFamily="66" charset="0"/>
              </a:rPr>
              <a:t> як </a:t>
            </a:r>
            <a:r>
              <a:rPr lang="ru-RU" sz="3000" dirty="0" err="1" smtClean="0">
                <a:latin typeface="Monotype Corsiva" pitchFamily="66" charset="0"/>
              </a:rPr>
              <a:t>запалювальне</a:t>
            </a:r>
            <a:endParaRPr lang="ru-RU" sz="3000" dirty="0">
              <a:latin typeface="Monotype Corsiva" pitchFamily="66" charset="0"/>
            </a:endParaRPr>
          </a:p>
          <a:p>
            <a:r>
              <a:rPr lang="ru-RU" sz="3000" dirty="0" err="1" smtClean="0">
                <a:latin typeface="Monotype Corsiva" pitchFamily="66" charset="0"/>
              </a:rPr>
              <a:t>скло</a:t>
            </a:r>
            <a:r>
              <a:rPr lang="ru-RU" sz="3000" dirty="0">
                <a:latin typeface="Monotype Corsiva" pitchFamily="66" charset="0"/>
              </a:rPr>
              <a:t>. Яке </a:t>
            </a:r>
            <a:r>
              <a:rPr lang="ru-RU" sz="3000" dirty="0" err="1">
                <a:latin typeface="Monotype Corsiva" pitchFamily="66" charset="0"/>
              </a:rPr>
              <a:t>зображення</a:t>
            </a:r>
            <a:r>
              <a:rPr lang="ru-RU" sz="3000" dirty="0">
                <a:latin typeface="Monotype Corsiva" pitchFamily="66" charset="0"/>
              </a:rPr>
              <a:t> </a:t>
            </a:r>
            <a:r>
              <a:rPr lang="ru-RU" sz="3000" dirty="0" err="1">
                <a:latin typeface="Monotype Corsiva" pitchFamily="66" charset="0"/>
              </a:rPr>
              <a:t>Сонця</a:t>
            </a:r>
            <a:r>
              <a:rPr lang="ru-RU" sz="3000" dirty="0">
                <a:latin typeface="Monotype Corsiva" pitchFamily="66" charset="0"/>
              </a:rPr>
              <a:t> </a:t>
            </a:r>
            <a:r>
              <a:rPr lang="ru-RU" sz="3000" dirty="0" err="1">
                <a:latin typeface="Monotype Corsiva" pitchFamily="66" charset="0"/>
              </a:rPr>
              <a:t>він</a:t>
            </a:r>
            <a:r>
              <a:rPr lang="ru-RU" sz="3000" dirty="0">
                <a:latin typeface="Monotype Corsiva" pitchFamily="66" charset="0"/>
              </a:rPr>
              <a:t> </a:t>
            </a:r>
            <a:r>
              <a:rPr lang="ru-RU" sz="3000" dirty="0" err="1">
                <a:latin typeface="Monotype Corsiva" pitchFamily="66" charset="0"/>
              </a:rPr>
              <a:t>має</a:t>
            </a:r>
            <a:r>
              <a:rPr lang="ru-RU" sz="3000" dirty="0">
                <a:latin typeface="Monotype Corsiva" pitchFamily="66" charset="0"/>
              </a:rPr>
              <a:t> для </a:t>
            </a:r>
            <a:r>
              <a:rPr lang="ru-RU" sz="3000" dirty="0" err="1" smtClean="0">
                <a:latin typeface="Monotype Corsiva" pitchFamily="66" charset="0"/>
              </a:rPr>
              <a:t>цього</a:t>
            </a:r>
            <a:endParaRPr lang="ru-RU" sz="3000" dirty="0">
              <a:latin typeface="Monotype Corsiva" pitchFamily="66" charset="0"/>
            </a:endParaRPr>
          </a:p>
          <a:p>
            <a:r>
              <a:rPr lang="ru-RU" sz="3000" dirty="0" err="1" smtClean="0">
                <a:latin typeface="Monotype Corsiva" pitchFamily="66" charset="0"/>
              </a:rPr>
              <a:t>отримати</a:t>
            </a:r>
            <a:r>
              <a:rPr lang="ru-RU" sz="3000" dirty="0" smtClean="0">
                <a:latin typeface="Monotype Corsiva" pitchFamily="66" charset="0"/>
              </a:rPr>
              <a:t> </a:t>
            </a:r>
            <a:r>
              <a:rPr lang="ru-RU" sz="3000" dirty="0">
                <a:latin typeface="Monotype Corsiva" pitchFamily="66" charset="0"/>
              </a:rPr>
              <a:t>(</a:t>
            </a:r>
            <a:r>
              <a:rPr lang="ru-RU" sz="3000" dirty="0" err="1">
                <a:latin typeface="Monotype Corsiva" pitchFamily="66" charset="0"/>
              </a:rPr>
              <a:t>дійсне</a:t>
            </a:r>
            <a:r>
              <a:rPr lang="ru-RU" sz="3000" dirty="0">
                <a:latin typeface="Monotype Corsiva" pitchFamily="66" charset="0"/>
              </a:rPr>
              <a:t> </a:t>
            </a:r>
            <a:r>
              <a:rPr lang="ru-RU" sz="3000" dirty="0" err="1">
                <a:latin typeface="Monotype Corsiva" pitchFamily="66" charset="0"/>
              </a:rPr>
              <a:t>чи</a:t>
            </a:r>
            <a:r>
              <a:rPr lang="ru-RU" sz="3000" dirty="0">
                <a:latin typeface="Monotype Corsiva" pitchFamily="66" charset="0"/>
              </a:rPr>
              <a:t> </a:t>
            </a:r>
            <a:r>
              <a:rPr lang="ru-RU" sz="3000" dirty="0" err="1">
                <a:latin typeface="Monotype Corsiva" pitchFamily="66" charset="0"/>
              </a:rPr>
              <a:t>уявне</a:t>
            </a:r>
            <a:r>
              <a:rPr lang="ru-RU" sz="3000" dirty="0" smtClean="0">
                <a:latin typeface="Monotype Corsiva" pitchFamily="66" charset="0"/>
              </a:rPr>
              <a:t>)</a:t>
            </a:r>
            <a:r>
              <a:rPr lang="uk-UA" sz="3000" dirty="0" smtClean="0">
                <a:latin typeface="Monotype Corsiva" pitchFamily="66" charset="0"/>
              </a:rPr>
              <a:t>?</a:t>
            </a:r>
            <a:endParaRPr lang="ru-RU" sz="3000" baseline="30000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18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WordArt 8"/>
          <p:cNvSpPr>
            <a:spLocks noChangeArrowheads="1" noChangeShapeType="1" noTextEdit="1"/>
          </p:cNvSpPr>
          <p:nvPr/>
        </p:nvSpPr>
        <p:spPr bwMode="auto">
          <a:xfrm>
            <a:off x="395536" y="2493744"/>
            <a:ext cx="2808312" cy="89358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Побудуйте зображення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47" t="21354" r="65154" b="8854"/>
          <a:stretch/>
        </p:blipFill>
        <p:spPr bwMode="auto">
          <a:xfrm>
            <a:off x="4275386" y="544612"/>
            <a:ext cx="4176464" cy="5730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3251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WordArt 8"/>
          <p:cNvSpPr>
            <a:spLocks noChangeArrowheads="1" noChangeShapeType="1" noTextEdit="1"/>
          </p:cNvSpPr>
          <p:nvPr/>
        </p:nvSpPr>
        <p:spPr bwMode="auto">
          <a:xfrm>
            <a:off x="2621905" y="628650"/>
            <a:ext cx="3822303" cy="409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Monotype Corsiva"/>
              </a:rPr>
              <a:t>Додаткові</a:t>
            </a:r>
            <a:r>
              <a:rPr lang="ru-RU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Monotype Corsiva"/>
              </a:rPr>
              <a:t> </a:t>
            </a:r>
            <a:r>
              <a:rPr lang="ru-RU" sz="3600" kern="10" dirty="0" err="1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Monotype Corsiva"/>
              </a:rPr>
              <a:t>з</a:t>
            </a:r>
            <a:r>
              <a:rPr lang="ru-RU" sz="3600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Monotype Corsiva"/>
              </a:rPr>
              <a:t>апитання</a:t>
            </a:r>
            <a:endParaRPr lang="ru-RU" sz="36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Monotype Corsiva"/>
            </a:endParaRPr>
          </a:p>
        </p:txBody>
      </p:sp>
      <p:sp>
        <p:nvSpPr>
          <p:cNvPr id="7" name="AutoShape 42"/>
          <p:cNvSpPr>
            <a:spLocks noChangeArrowheads="1"/>
          </p:cNvSpPr>
          <p:nvPr/>
        </p:nvSpPr>
        <p:spPr bwMode="auto">
          <a:xfrm>
            <a:off x="842963" y="1214438"/>
            <a:ext cx="7500937" cy="928678"/>
          </a:xfrm>
          <a:prstGeom prst="roundRect">
            <a:avLst>
              <a:gd name="adj" fmla="val 16667"/>
            </a:avLst>
          </a:prstGeom>
          <a:solidFill>
            <a:srgbClr val="9BE0FF"/>
          </a:solidFill>
          <a:ln w="9525" algn="ctr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pPr marL="514350" indent="-514350">
              <a:buAutoNum type="arabicPeriod"/>
            </a:pPr>
            <a:r>
              <a:rPr lang="uk-UA" sz="3000" dirty="0" smtClean="0">
                <a:latin typeface="Monotype Corsiva" pitchFamily="66" charset="0"/>
              </a:rPr>
              <a:t>Які характеристики зображень, що дає</a:t>
            </a:r>
          </a:p>
          <a:p>
            <a:pPr marL="514350" indent="-514350"/>
            <a:r>
              <a:rPr lang="uk-UA" sz="3000" dirty="0" smtClean="0">
                <a:latin typeface="Monotype Corsiva" pitchFamily="66" charset="0"/>
              </a:rPr>
              <a:t>збиральна лінза?</a:t>
            </a:r>
            <a:endParaRPr lang="uk-UA" sz="3000" dirty="0">
              <a:latin typeface="Monotype Corsiva" pitchFamily="66" charset="0"/>
            </a:endParaRPr>
          </a:p>
        </p:txBody>
      </p:sp>
      <p:sp>
        <p:nvSpPr>
          <p:cNvPr id="9" name="AutoShape 42"/>
          <p:cNvSpPr>
            <a:spLocks noChangeArrowheads="1"/>
          </p:cNvSpPr>
          <p:nvPr/>
        </p:nvSpPr>
        <p:spPr bwMode="auto">
          <a:xfrm>
            <a:off x="857250" y="2357430"/>
            <a:ext cx="7500938" cy="941388"/>
          </a:xfrm>
          <a:prstGeom prst="roundRect">
            <a:avLst>
              <a:gd name="adj" fmla="val 16667"/>
            </a:avLst>
          </a:prstGeom>
          <a:solidFill>
            <a:srgbClr val="9BE0FF"/>
          </a:solidFill>
          <a:ln w="9525" algn="ctr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pPr marL="514350" indent="-514350"/>
            <a:r>
              <a:rPr lang="uk-UA" sz="3000" dirty="0" smtClean="0">
                <a:latin typeface="Monotype Corsiva" pitchFamily="66" charset="0"/>
              </a:rPr>
              <a:t>2. Які характеристики зображень, що дає</a:t>
            </a:r>
          </a:p>
          <a:p>
            <a:pPr marL="514350" indent="-514350"/>
            <a:r>
              <a:rPr lang="uk-UA" sz="3000" dirty="0" smtClean="0">
                <a:latin typeface="Monotype Corsiva" pitchFamily="66" charset="0"/>
              </a:rPr>
              <a:t>розсіювальна лінза?</a:t>
            </a:r>
            <a:endParaRPr lang="uk-UA" sz="3000" dirty="0">
              <a:latin typeface="Monotype Corsiva" pitchFamily="66" charset="0"/>
            </a:endParaRPr>
          </a:p>
        </p:txBody>
      </p:sp>
      <p:sp>
        <p:nvSpPr>
          <p:cNvPr id="10" name="AutoShape 42"/>
          <p:cNvSpPr>
            <a:spLocks noChangeArrowheads="1"/>
          </p:cNvSpPr>
          <p:nvPr/>
        </p:nvSpPr>
        <p:spPr bwMode="auto">
          <a:xfrm>
            <a:off x="857250" y="3513138"/>
            <a:ext cx="7500938" cy="915994"/>
          </a:xfrm>
          <a:prstGeom prst="roundRect">
            <a:avLst>
              <a:gd name="adj" fmla="val 16667"/>
            </a:avLst>
          </a:prstGeom>
          <a:solidFill>
            <a:srgbClr val="9BE0FF"/>
          </a:solidFill>
          <a:ln w="9525" algn="ctr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uk-UA" sz="3000" dirty="0" smtClean="0">
                <a:latin typeface="Monotype Corsiva" pitchFamily="66" charset="0"/>
              </a:rPr>
              <a:t>3. Чи можна за допомогою збиральної лінзи</a:t>
            </a:r>
          </a:p>
          <a:p>
            <a:r>
              <a:rPr lang="uk-UA" sz="3000" dirty="0" smtClean="0">
                <a:latin typeface="Monotype Corsiva" pitchFamily="66" charset="0"/>
              </a:rPr>
              <a:t>отримати  уявне зображення?</a:t>
            </a:r>
            <a:endParaRPr lang="ru-RU" sz="3000" baseline="30000" dirty="0">
              <a:latin typeface="Monotype Corsiva" pitchFamily="66" charset="0"/>
            </a:endParaRPr>
          </a:p>
        </p:txBody>
      </p:sp>
      <p:sp>
        <p:nvSpPr>
          <p:cNvPr id="14" name="AutoShape 42"/>
          <p:cNvSpPr>
            <a:spLocks noChangeArrowheads="1"/>
          </p:cNvSpPr>
          <p:nvPr/>
        </p:nvSpPr>
        <p:spPr bwMode="auto">
          <a:xfrm>
            <a:off x="857224" y="4643446"/>
            <a:ext cx="7500938" cy="1357322"/>
          </a:xfrm>
          <a:prstGeom prst="roundRect">
            <a:avLst>
              <a:gd name="adj" fmla="val 16667"/>
            </a:avLst>
          </a:prstGeom>
          <a:solidFill>
            <a:srgbClr val="9BE0FF"/>
          </a:solidFill>
          <a:ln w="9525" algn="ctr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uk-UA" sz="3000" dirty="0" smtClean="0">
                <a:latin typeface="Monotype Corsiva" pitchFamily="66" charset="0"/>
              </a:rPr>
              <a:t>4. Як треба розташувати предмет відносно</a:t>
            </a:r>
          </a:p>
          <a:p>
            <a:r>
              <a:rPr lang="uk-UA" sz="3000" dirty="0" smtClean="0">
                <a:latin typeface="Monotype Corsiva" pitchFamily="66" charset="0"/>
              </a:rPr>
              <a:t>збиральної лінзи, щоб отримати дійсне, обернене,</a:t>
            </a:r>
          </a:p>
          <a:p>
            <a:r>
              <a:rPr lang="uk-UA" sz="3000" dirty="0" smtClean="0">
                <a:latin typeface="Monotype Corsiva" pitchFamily="66" charset="0"/>
              </a:rPr>
              <a:t>збільшене зображення?</a:t>
            </a:r>
            <a:endParaRPr lang="ru-RU" sz="3000" baseline="30000" dirty="0">
              <a:latin typeface="Monotype Corsiva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WordArt 8"/>
          <p:cNvSpPr>
            <a:spLocks noChangeArrowheads="1" noChangeShapeType="1" noTextEdit="1"/>
          </p:cNvSpPr>
          <p:nvPr/>
        </p:nvSpPr>
        <p:spPr bwMode="auto">
          <a:xfrm>
            <a:off x="1901825" y="628650"/>
            <a:ext cx="4902423" cy="409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Monotype Corsiva"/>
              </a:rPr>
              <a:t>Домашнє завдання</a:t>
            </a:r>
            <a:endParaRPr lang="uk-UA" sz="36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Monotype Corsiva"/>
            </a:endParaRPr>
          </a:p>
        </p:txBody>
      </p:sp>
      <p:sp>
        <p:nvSpPr>
          <p:cNvPr id="7" name="AutoShape 42"/>
          <p:cNvSpPr>
            <a:spLocks noChangeArrowheads="1"/>
          </p:cNvSpPr>
          <p:nvPr/>
        </p:nvSpPr>
        <p:spPr bwMode="auto">
          <a:xfrm>
            <a:off x="837495" y="1213387"/>
            <a:ext cx="7500937" cy="428625"/>
          </a:xfrm>
          <a:prstGeom prst="roundRect">
            <a:avLst>
              <a:gd name="adj" fmla="val 16667"/>
            </a:avLst>
          </a:prstGeom>
          <a:solidFill>
            <a:srgbClr val="9BE0FF"/>
          </a:solidFill>
          <a:ln w="9525" algn="ctr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uk-UA" sz="3000" dirty="0">
                <a:latin typeface="Monotype Corsiva" pitchFamily="66" charset="0"/>
              </a:rPr>
              <a:t>1</a:t>
            </a:r>
            <a:r>
              <a:rPr lang="uk-UA" sz="3000" dirty="0" smtClean="0">
                <a:latin typeface="Monotype Corsiva" pitchFamily="66" charset="0"/>
              </a:rPr>
              <a:t>. Повторити  </a:t>
            </a:r>
            <a:r>
              <a:rPr lang="uk-UA" sz="3000" dirty="0" smtClean="0">
                <a:latin typeface="Monotype Corsiva" pitchFamily="66" charset="0"/>
                <a:cs typeface="Times New Roman" pitchFamily="18" charset="0"/>
              </a:rPr>
              <a:t>§ 15</a:t>
            </a:r>
            <a:endParaRPr lang="ru-RU" sz="3000" dirty="0"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8" name="AutoShape 42"/>
          <p:cNvSpPr>
            <a:spLocks noChangeArrowheads="1"/>
          </p:cNvSpPr>
          <p:nvPr/>
        </p:nvSpPr>
        <p:spPr bwMode="auto">
          <a:xfrm>
            <a:off x="837496" y="1920255"/>
            <a:ext cx="7500937" cy="428625"/>
          </a:xfrm>
          <a:prstGeom prst="roundRect">
            <a:avLst>
              <a:gd name="adj" fmla="val 16667"/>
            </a:avLst>
          </a:prstGeom>
          <a:solidFill>
            <a:srgbClr val="9BE0FF"/>
          </a:solidFill>
          <a:ln w="9525" algn="ctr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pPr marL="514350" indent="-514350"/>
            <a:r>
              <a:rPr lang="uk-UA" sz="3000" dirty="0">
                <a:latin typeface="Monotype Corsiva" pitchFamily="66" charset="0"/>
              </a:rPr>
              <a:t>2. </a:t>
            </a:r>
            <a:r>
              <a:rPr lang="uk-UA" sz="3000" dirty="0" smtClean="0">
                <a:latin typeface="Monotype Corsiva" pitchFamily="66" charset="0"/>
              </a:rPr>
              <a:t>Виконати вправу 1 5(8).</a:t>
            </a:r>
            <a:endParaRPr lang="uk-UA" sz="3000" dirty="0">
              <a:latin typeface="Monotype Corsiva" pitchFamily="66" charset="0"/>
            </a:endParaRPr>
          </a:p>
        </p:txBody>
      </p:sp>
      <p:sp>
        <p:nvSpPr>
          <p:cNvPr id="9" name="AutoShape 42"/>
          <p:cNvSpPr>
            <a:spLocks noChangeArrowheads="1"/>
          </p:cNvSpPr>
          <p:nvPr/>
        </p:nvSpPr>
        <p:spPr bwMode="auto">
          <a:xfrm>
            <a:off x="843602" y="2920231"/>
            <a:ext cx="7500938" cy="2236961"/>
          </a:xfrm>
          <a:prstGeom prst="roundRect">
            <a:avLst>
              <a:gd name="adj" fmla="val 4907"/>
            </a:avLst>
          </a:prstGeom>
          <a:solidFill>
            <a:srgbClr val="9BE0FF"/>
          </a:solidFill>
          <a:ln w="9525" algn="ctr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uk-UA" sz="3000" b="1" dirty="0" smtClean="0">
                <a:latin typeface="Monotype Corsiva" pitchFamily="66" charset="0"/>
              </a:rPr>
              <a:t>3.Додаткове завдання:</a:t>
            </a:r>
          </a:p>
          <a:p>
            <a:r>
              <a:rPr lang="uk-UA" sz="3000" i="1" dirty="0" smtClean="0">
                <a:latin typeface="Monotype Corsiva" pitchFamily="66" charset="0"/>
              </a:rPr>
              <a:t>   підготувати невелике повідомлення на тему</a:t>
            </a:r>
            <a:r>
              <a:rPr lang="uk-UA" sz="3000" dirty="0" smtClean="0">
                <a:latin typeface="Monotype Corsiva" pitchFamily="66" charset="0"/>
              </a:rPr>
              <a:t>:</a:t>
            </a:r>
          </a:p>
          <a:p>
            <a:r>
              <a:rPr lang="uk-UA" sz="3000" i="1" dirty="0" smtClean="0">
                <a:latin typeface="Monotype Corsiva" pitchFamily="66" charset="0"/>
              </a:rPr>
              <a:t>        «Роль світла у житті людини й усього</a:t>
            </a:r>
          </a:p>
          <a:p>
            <a:r>
              <a:rPr lang="uk-UA" sz="3000" i="1" dirty="0" smtClean="0">
                <a:latin typeface="Monotype Corsiva" pitchFamily="66" charset="0"/>
              </a:rPr>
              <a:t>        живого на Землі</a:t>
            </a:r>
            <a:r>
              <a:rPr lang="uk-UA" sz="3000" dirty="0" smtClean="0">
                <a:latin typeface="Monotype Corsiva" pitchFamily="66" charset="0"/>
              </a:rPr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1162063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rc 2"/>
          <p:cNvSpPr>
            <a:spLocks/>
          </p:cNvSpPr>
          <p:nvPr/>
        </p:nvSpPr>
        <p:spPr bwMode="auto">
          <a:xfrm>
            <a:off x="1619250" y="1701800"/>
            <a:ext cx="3598863" cy="360045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21600 w 43200"/>
              <a:gd name="T1" fmla="*/ 0 h 43200"/>
              <a:gd name="T2" fmla="*/ 21409 w 43200"/>
              <a:gd name="T3" fmla="*/ 1 h 43200"/>
              <a:gd name="T4" fmla="*/ 21600 w 4320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43200" fill="none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9745"/>
                  <a:pt x="9554" y="105"/>
                  <a:pt x="21408" y="0"/>
                </a:cubicBezTo>
              </a:path>
              <a:path w="43200" h="43200" stroke="0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9745"/>
                  <a:pt x="9554" y="105"/>
                  <a:pt x="21408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099" name="Arc 3"/>
          <p:cNvSpPr>
            <a:spLocks/>
          </p:cNvSpPr>
          <p:nvPr/>
        </p:nvSpPr>
        <p:spPr bwMode="auto">
          <a:xfrm>
            <a:off x="3781425" y="1701800"/>
            <a:ext cx="3598863" cy="360045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21435 w 43200"/>
              <a:gd name="T1" fmla="*/ 1 h 43200"/>
              <a:gd name="T2" fmla="*/ 21409 w 43200"/>
              <a:gd name="T3" fmla="*/ 1 h 43200"/>
              <a:gd name="T4" fmla="*/ 21600 w 4320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43200" fill="none" extrusionOk="0">
                <a:moveTo>
                  <a:pt x="21434" y="0"/>
                </a:moveTo>
                <a:cubicBezTo>
                  <a:pt x="21489" y="0"/>
                  <a:pt x="21544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9745"/>
                  <a:pt x="9554" y="105"/>
                  <a:pt x="21408" y="0"/>
                </a:cubicBezTo>
              </a:path>
              <a:path w="43200" h="43200" stroke="0" extrusionOk="0">
                <a:moveTo>
                  <a:pt x="21434" y="0"/>
                </a:moveTo>
                <a:cubicBezTo>
                  <a:pt x="21489" y="0"/>
                  <a:pt x="21544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9745"/>
                  <a:pt x="9554" y="105"/>
                  <a:pt x="21408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052638" y="5740400"/>
            <a:ext cx="6911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711200" indent="-711200">
              <a:spcBef>
                <a:spcPct val="50000"/>
              </a:spcBef>
            </a:pPr>
            <a:r>
              <a:rPr lang="uk-UA" b="1">
                <a:latin typeface="Times New Roman" pitchFamily="18" charset="0"/>
              </a:rPr>
              <a:t>Лінза </a:t>
            </a:r>
            <a:r>
              <a:rPr lang="uk-UA">
                <a:latin typeface="Times New Roman" pitchFamily="18" charset="0"/>
              </a:rPr>
              <a:t>– це прозоре тіло, обмежене сферичними поверхнями </a:t>
            </a:r>
            <a:endParaRPr lang="ru-RU">
              <a:latin typeface="Times New Roman" pitchFamily="18" charset="0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364163" y="908050"/>
            <a:ext cx="2592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400">
                <a:latin typeface="Times New Roman" pitchFamily="18" charset="0"/>
              </a:rPr>
              <a:t>Двоопукла  лінза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4102" name="Freeform 6"/>
          <p:cNvSpPr>
            <a:spLocks/>
          </p:cNvSpPr>
          <p:nvPr/>
        </p:nvSpPr>
        <p:spPr bwMode="auto">
          <a:xfrm>
            <a:off x="3779838" y="2060575"/>
            <a:ext cx="1435100" cy="2882900"/>
          </a:xfrm>
          <a:custGeom>
            <a:avLst/>
            <a:gdLst/>
            <a:ahLst/>
            <a:cxnLst>
              <a:cxn ang="0">
                <a:pos x="632" y="168"/>
              </a:cxn>
              <a:cxn ang="0">
                <a:pos x="742" y="320"/>
              </a:cxn>
              <a:cxn ang="0">
                <a:pos x="796" y="428"/>
              </a:cxn>
              <a:cxn ang="0">
                <a:pos x="856" y="578"/>
              </a:cxn>
              <a:cxn ang="0">
                <a:pos x="880" y="672"/>
              </a:cxn>
              <a:cxn ang="0">
                <a:pos x="902" y="796"/>
              </a:cxn>
              <a:cxn ang="0">
                <a:pos x="904" y="922"/>
              </a:cxn>
              <a:cxn ang="0">
                <a:pos x="892" y="1084"/>
              </a:cxn>
              <a:cxn ang="0">
                <a:pos x="870" y="1184"/>
              </a:cxn>
              <a:cxn ang="0">
                <a:pos x="828" y="1318"/>
              </a:cxn>
              <a:cxn ang="0">
                <a:pos x="784" y="1422"/>
              </a:cxn>
              <a:cxn ang="0">
                <a:pos x="712" y="1538"/>
              </a:cxn>
              <a:cxn ang="0">
                <a:pos x="664" y="1604"/>
              </a:cxn>
              <a:cxn ang="0">
                <a:pos x="602" y="1680"/>
              </a:cxn>
              <a:cxn ang="0">
                <a:pos x="540" y="1744"/>
              </a:cxn>
              <a:cxn ang="0">
                <a:pos x="456" y="1816"/>
              </a:cxn>
              <a:cxn ang="0">
                <a:pos x="360" y="1740"/>
              </a:cxn>
              <a:cxn ang="0">
                <a:pos x="218" y="1578"/>
              </a:cxn>
              <a:cxn ang="0">
                <a:pos x="162" y="1494"/>
              </a:cxn>
              <a:cxn ang="0">
                <a:pos x="88" y="1350"/>
              </a:cxn>
              <a:cxn ang="0">
                <a:pos x="40" y="1206"/>
              </a:cxn>
              <a:cxn ang="0">
                <a:pos x="12" y="1072"/>
              </a:cxn>
              <a:cxn ang="0">
                <a:pos x="0" y="906"/>
              </a:cxn>
              <a:cxn ang="0">
                <a:pos x="6" y="772"/>
              </a:cxn>
              <a:cxn ang="0">
                <a:pos x="24" y="668"/>
              </a:cxn>
              <a:cxn ang="0">
                <a:pos x="46" y="592"/>
              </a:cxn>
              <a:cxn ang="0">
                <a:pos x="66" y="532"/>
              </a:cxn>
              <a:cxn ang="0">
                <a:pos x="104" y="430"/>
              </a:cxn>
              <a:cxn ang="0">
                <a:pos x="188" y="272"/>
              </a:cxn>
              <a:cxn ang="0">
                <a:pos x="302" y="136"/>
              </a:cxn>
              <a:cxn ang="0">
                <a:pos x="372" y="70"/>
              </a:cxn>
              <a:cxn ang="0">
                <a:pos x="450" y="0"/>
              </a:cxn>
              <a:cxn ang="0">
                <a:pos x="532" y="66"/>
              </a:cxn>
              <a:cxn ang="0">
                <a:pos x="632" y="168"/>
              </a:cxn>
            </a:cxnLst>
            <a:rect l="0" t="0" r="r" b="b"/>
            <a:pathLst>
              <a:path w="904" h="1816">
                <a:moveTo>
                  <a:pt x="632" y="168"/>
                </a:moveTo>
                <a:lnTo>
                  <a:pt x="742" y="320"/>
                </a:lnTo>
                <a:lnTo>
                  <a:pt x="796" y="428"/>
                </a:lnTo>
                <a:lnTo>
                  <a:pt x="856" y="578"/>
                </a:lnTo>
                <a:lnTo>
                  <a:pt x="880" y="672"/>
                </a:lnTo>
                <a:lnTo>
                  <a:pt x="902" y="796"/>
                </a:lnTo>
                <a:lnTo>
                  <a:pt x="904" y="922"/>
                </a:lnTo>
                <a:lnTo>
                  <a:pt x="892" y="1084"/>
                </a:lnTo>
                <a:lnTo>
                  <a:pt x="870" y="1184"/>
                </a:lnTo>
                <a:lnTo>
                  <a:pt x="828" y="1318"/>
                </a:lnTo>
                <a:lnTo>
                  <a:pt x="784" y="1422"/>
                </a:lnTo>
                <a:lnTo>
                  <a:pt x="712" y="1538"/>
                </a:lnTo>
                <a:lnTo>
                  <a:pt x="664" y="1604"/>
                </a:lnTo>
                <a:lnTo>
                  <a:pt x="602" y="1680"/>
                </a:lnTo>
                <a:lnTo>
                  <a:pt x="540" y="1744"/>
                </a:lnTo>
                <a:lnTo>
                  <a:pt x="456" y="1816"/>
                </a:lnTo>
                <a:lnTo>
                  <a:pt x="360" y="1740"/>
                </a:lnTo>
                <a:lnTo>
                  <a:pt x="218" y="1578"/>
                </a:lnTo>
                <a:lnTo>
                  <a:pt x="162" y="1494"/>
                </a:lnTo>
                <a:lnTo>
                  <a:pt x="88" y="1350"/>
                </a:lnTo>
                <a:lnTo>
                  <a:pt x="40" y="1206"/>
                </a:lnTo>
                <a:lnTo>
                  <a:pt x="12" y="1072"/>
                </a:lnTo>
                <a:lnTo>
                  <a:pt x="0" y="906"/>
                </a:lnTo>
                <a:lnTo>
                  <a:pt x="6" y="772"/>
                </a:lnTo>
                <a:lnTo>
                  <a:pt x="24" y="668"/>
                </a:lnTo>
                <a:lnTo>
                  <a:pt x="46" y="592"/>
                </a:lnTo>
                <a:lnTo>
                  <a:pt x="66" y="532"/>
                </a:lnTo>
                <a:lnTo>
                  <a:pt x="104" y="430"/>
                </a:lnTo>
                <a:lnTo>
                  <a:pt x="188" y="272"/>
                </a:lnTo>
                <a:lnTo>
                  <a:pt x="302" y="136"/>
                </a:lnTo>
                <a:lnTo>
                  <a:pt x="372" y="70"/>
                </a:lnTo>
                <a:lnTo>
                  <a:pt x="450" y="0"/>
                </a:lnTo>
                <a:lnTo>
                  <a:pt x="532" y="66"/>
                </a:lnTo>
                <a:lnTo>
                  <a:pt x="632" y="168"/>
                </a:lnTo>
                <a:close/>
              </a:path>
            </a:pathLst>
          </a:custGeom>
          <a:solidFill>
            <a:srgbClr val="00FFFF">
              <a:alpha val="27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 flipV="1">
            <a:off x="4716463" y="1341438"/>
            <a:ext cx="1223962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71406" y="500042"/>
            <a:ext cx="2667000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 dirty="0" smtClean="0">
                <a:solidFill>
                  <a:srgbClr val="003399"/>
                </a:solidFill>
                <a:latin typeface="Monotype Corsiva" pitchFamily="66" charset="0"/>
              </a:rPr>
              <a:t>Повторимо</a:t>
            </a:r>
            <a:endParaRPr lang="ru-RU" sz="2400" dirty="0">
              <a:solidFill>
                <a:srgbClr val="003399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2397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200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2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nimBg="1"/>
      <p:bldP spid="4099" grpId="0" animBg="1"/>
      <p:bldP spid="4100" grpId="0"/>
      <p:bldP spid="4101" grpId="0"/>
      <p:bldP spid="4102" grpId="0" animBg="1"/>
      <p:bldP spid="410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2"/>
          <p:cNvSpPr>
            <a:spLocks/>
          </p:cNvSpPr>
          <p:nvPr/>
        </p:nvSpPr>
        <p:spPr bwMode="auto">
          <a:xfrm>
            <a:off x="4525963" y="1076325"/>
            <a:ext cx="679450" cy="3635375"/>
          </a:xfrm>
          <a:custGeom>
            <a:avLst/>
            <a:gdLst/>
            <a:ahLst/>
            <a:cxnLst>
              <a:cxn ang="0">
                <a:pos x="632" y="168"/>
              </a:cxn>
              <a:cxn ang="0">
                <a:pos x="742" y="320"/>
              </a:cxn>
              <a:cxn ang="0">
                <a:pos x="796" y="428"/>
              </a:cxn>
              <a:cxn ang="0">
                <a:pos x="856" y="578"/>
              </a:cxn>
              <a:cxn ang="0">
                <a:pos x="880" y="672"/>
              </a:cxn>
              <a:cxn ang="0">
                <a:pos x="902" y="796"/>
              </a:cxn>
              <a:cxn ang="0">
                <a:pos x="904" y="922"/>
              </a:cxn>
              <a:cxn ang="0">
                <a:pos x="892" y="1084"/>
              </a:cxn>
              <a:cxn ang="0">
                <a:pos x="870" y="1184"/>
              </a:cxn>
              <a:cxn ang="0">
                <a:pos x="828" y="1318"/>
              </a:cxn>
              <a:cxn ang="0">
                <a:pos x="784" y="1422"/>
              </a:cxn>
              <a:cxn ang="0">
                <a:pos x="712" y="1538"/>
              </a:cxn>
              <a:cxn ang="0">
                <a:pos x="664" y="1604"/>
              </a:cxn>
              <a:cxn ang="0">
                <a:pos x="602" y="1680"/>
              </a:cxn>
              <a:cxn ang="0">
                <a:pos x="540" y="1744"/>
              </a:cxn>
              <a:cxn ang="0">
                <a:pos x="456" y="1816"/>
              </a:cxn>
              <a:cxn ang="0">
                <a:pos x="360" y="1740"/>
              </a:cxn>
              <a:cxn ang="0">
                <a:pos x="218" y="1578"/>
              </a:cxn>
              <a:cxn ang="0">
                <a:pos x="162" y="1494"/>
              </a:cxn>
              <a:cxn ang="0">
                <a:pos x="88" y="1350"/>
              </a:cxn>
              <a:cxn ang="0">
                <a:pos x="40" y="1206"/>
              </a:cxn>
              <a:cxn ang="0">
                <a:pos x="12" y="1072"/>
              </a:cxn>
              <a:cxn ang="0">
                <a:pos x="0" y="906"/>
              </a:cxn>
              <a:cxn ang="0">
                <a:pos x="6" y="772"/>
              </a:cxn>
              <a:cxn ang="0">
                <a:pos x="24" y="668"/>
              </a:cxn>
              <a:cxn ang="0">
                <a:pos x="46" y="592"/>
              </a:cxn>
              <a:cxn ang="0">
                <a:pos x="66" y="532"/>
              </a:cxn>
              <a:cxn ang="0">
                <a:pos x="104" y="430"/>
              </a:cxn>
              <a:cxn ang="0">
                <a:pos x="188" y="272"/>
              </a:cxn>
              <a:cxn ang="0">
                <a:pos x="302" y="136"/>
              </a:cxn>
              <a:cxn ang="0">
                <a:pos x="372" y="70"/>
              </a:cxn>
              <a:cxn ang="0">
                <a:pos x="450" y="0"/>
              </a:cxn>
              <a:cxn ang="0">
                <a:pos x="532" y="66"/>
              </a:cxn>
              <a:cxn ang="0">
                <a:pos x="632" y="168"/>
              </a:cxn>
            </a:cxnLst>
            <a:rect l="0" t="0" r="r" b="b"/>
            <a:pathLst>
              <a:path w="904" h="1816">
                <a:moveTo>
                  <a:pt x="632" y="168"/>
                </a:moveTo>
                <a:lnTo>
                  <a:pt x="742" y="320"/>
                </a:lnTo>
                <a:lnTo>
                  <a:pt x="796" y="428"/>
                </a:lnTo>
                <a:lnTo>
                  <a:pt x="856" y="578"/>
                </a:lnTo>
                <a:lnTo>
                  <a:pt x="880" y="672"/>
                </a:lnTo>
                <a:lnTo>
                  <a:pt x="902" y="796"/>
                </a:lnTo>
                <a:lnTo>
                  <a:pt x="904" y="922"/>
                </a:lnTo>
                <a:lnTo>
                  <a:pt x="892" y="1084"/>
                </a:lnTo>
                <a:lnTo>
                  <a:pt x="870" y="1184"/>
                </a:lnTo>
                <a:lnTo>
                  <a:pt x="828" y="1318"/>
                </a:lnTo>
                <a:lnTo>
                  <a:pt x="784" y="1422"/>
                </a:lnTo>
                <a:lnTo>
                  <a:pt x="712" y="1538"/>
                </a:lnTo>
                <a:lnTo>
                  <a:pt x="664" y="1604"/>
                </a:lnTo>
                <a:lnTo>
                  <a:pt x="602" y="1680"/>
                </a:lnTo>
                <a:lnTo>
                  <a:pt x="540" y="1744"/>
                </a:lnTo>
                <a:lnTo>
                  <a:pt x="456" y="1816"/>
                </a:lnTo>
                <a:lnTo>
                  <a:pt x="360" y="1740"/>
                </a:lnTo>
                <a:lnTo>
                  <a:pt x="218" y="1578"/>
                </a:lnTo>
                <a:lnTo>
                  <a:pt x="162" y="1494"/>
                </a:lnTo>
                <a:lnTo>
                  <a:pt x="88" y="1350"/>
                </a:lnTo>
                <a:lnTo>
                  <a:pt x="40" y="1206"/>
                </a:lnTo>
                <a:lnTo>
                  <a:pt x="12" y="1072"/>
                </a:lnTo>
                <a:lnTo>
                  <a:pt x="0" y="906"/>
                </a:lnTo>
                <a:lnTo>
                  <a:pt x="6" y="772"/>
                </a:lnTo>
                <a:lnTo>
                  <a:pt x="24" y="668"/>
                </a:lnTo>
                <a:lnTo>
                  <a:pt x="46" y="592"/>
                </a:lnTo>
                <a:lnTo>
                  <a:pt x="66" y="532"/>
                </a:lnTo>
                <a:lnTo>
                  <a:pt x="104" y="430"/>
                </a:lnTo>
                <a:lnTo>
                  <a:pt x="188" y="272"/>
                </a:lnTo>
                <a:lnTo>
                  <a:pt x="302" y="136"/>
                </a:lnTo>
                <a:lnTo>
                  <a:pt x="372" y="70"/>
                </a:lnTo>
                <a:lnTo>
                  <a:pt x="450" y="0"/>
                </a:lnTo>
                <a:lnTo>
                  <a:pt x="532" y="66"/>
                </a:lnTo>
                <a:lnTo>
                  <a:pt x="632" y="168"/>
                </a:lnTo>
                <a:close/>
              </a:path>
            </a:pathLst>
          </a:custGeom>
          <a:solidFill>
            <a:srgbClr val="00FFFF">
              <a:alpha val="5000"/>
            </a:srgbClr>
          </a:solidFill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47" name="Freeform 3"/>
          <p:cNvSpPr>
            <a:spLocks/>
          </p:cNvSpPr>
          <p:nvPr/>
        </p:nvSpPr>
        <p:spPr bwMode="auto">
          <a:xfrm>
            <a:off x="1611313" y="1163638"/>
            <a:ext cx="679450" cy="3636962"/>
          </a:xfrm>
          <a:custGeom>
            <a:avLst/>
            <a:gdLst/>
            <a:ahLst/>
            <a:cxnLst>
              <a:cxn ang="0">
                <a:pos x="632" y="168"/>
              </a:cxn>
              <a:cxn ang="0">
                <a:pos x="742" y="320"/>
              </a:cxn>
              <a:cxn ang="0">
                <a:pos x="796" y="428"/>
              </a:cxn>
              <a:cxn ang="0">
                <a:pos x="856" y="578"/>
              </a:cxn>
              <a:cxn ang="0">
                <a:pos x="880" y="672"/>
              </a:cxn>
              <a:cxn ang="0">
                <a:pos x="902" y="796"/>
              </a:cxn>
              <a:cxn ang="0">
                <a:pos x="904" y="922"/>
              </a:cxn>
              <a:cxn ang="0">
                <a:pos x="892" y="1084"/>
              </a:cxn>
              <a:cxn ang="0">
                <a:pos x="870" y="1184"/>
              </a:cxn>
              <a:cxn ang="0">
                <a:pos x="828" y="1318"/>
              </a:cxn>
              <a:cxn ang="0">
                <a:pos x="784" y="1422"/>
              </a:cxn>
              <a:cxn ang="0">
                <a:pos x="712" y="1538"/>
              </a:cxn>
              <a:cxn ang="0">
                <a:pos x="664" y="1604"/>
              </a:cxn>
              <a:cxn ang="0">
                <a:pos x="602" y="1680"/>
              </a:cxn>
              <a:cxn ang="0">
                <a:pos x="540" y="1744"/>
              </a:cxn>
              <a:cxn ang="0">
                <a:pos x="456" y="1816"/>
              </a:cxn>
              <a:cxn ang="0">
                <a:pos x="360" y="1740"/>
              </a:cxn>
              <a:cxn ang="0">
                <a:pos x="218" y="1578"/>
              </a:cxn>
              <a:cxn ang="0">
                <a:pos x="162" y="1494"/>
              </a:cxn>
              <a:cxn ang="0">
                <a:pos x="88" y="1350"/>
              </a:cxn>
              <a:cxn ang="0">
                <a:pos x="40" y="1206"/>
              </a:cxn>
              <a:cxn ang="0">
                <a:pos x="12" y="1072"/>
              </a:cxn>
              <a:cxn ang="0">
                <a:pos x="0" y="906"/>
              </a:cxn>
              <a:cxn ang="0">
                <a:pos x="6" y="772"/>
              </a:cxn>
              <a:cxn ang="0">
                <a:pos x="24" y="668"/>
              </a:cxn>
              <a:cxn ang="0">
                <a:pos x="46" y="592"/>
              </a:cxn>
              <a:cxn ang="0">
                <a:pos x="66" y="532"/>
              </a:cxn>
              <a:cxn ang="0">
                <a:pos x="104" y="430"/>
              </a:cxn>
              <a:cxn ang="0">
                <a:pos x="188" y="272"/>
              </a:cxn>
              <a:cxn ang="0">
                <a:pos x="302" y="136"/>
              </a:cxn>
              <a:cxn ang="0">
                <a:pos x="372" y="70"/>
              </a:cxn>
              <a:cxn ang="0">
                <a:pos x="450" y="0"/>
              </a:cxn>
              <a:cxn ang="0">
                <a:pos x="532" y="66"/>
              </a:cxn>
              <a:cxn ang="0">
                <a:pos x="632" y="168"/>
              </a:cxn>
            </a:cxnLst>
            <a:rect l="0" t="0" r="r" b="b"/>
            <a:pathLst>
              <a:path w="904" h="1816">
                <a:moveTo>
                  <a:pt x="632" y="168"/>
                </a:moveTo>
                <a:lnTo>
                  <a:pt x="742" y="320"/>
                </a:lnTo>
                <a:lnTo>
                  <a:pt x="796" y="428"/>
                </a:lnTo>
                <a:lnTo>
                  <a:pt x="856" y="578"/>
                </a:lnTo>
                <a:lnTo>
                  <a:pt x="880" y="672"/>
                </a:lnTo>
                <a:lnTo>
                  <a:pt x="902" y="796"/>
                </a:lnTo>
                <a:lnTo>
                  <a:pt x="904" y="922"/>
                </a:lnTo>
                <a:lnTo>
                  <a:pt x="892" y="1084"/>
                </a:lnTo>
                <a:lnTo>
                  <a:pt x="870" y="1184"/>
                </a:lnTo>
                <a:lnTo>
                  <a:pt x="828" y="1318"/>
                </a:lnTo>
                <a:lnTo>
                  <a:pt x="784" y="1422"/>
                </a:lnTo>
                <a:lnTo>
                  <a:pt x="712" y="1538"/>
                </a:lnTo>
                <a:lnTo>
                  <a:pt x="664" y="1604"/>
                </a:lnTo>
                <a:lnTo>
                  <a:pt x="602" y="1680"/>
                </a:lnTo>
                <a:lnTo>
                  <a:pt x="540" y="1744"/>
                </a:lnTo>
                <a:lnTo>
                  <a:pt x="456" y="1816"/>
                </a:lnTo>
                <a:lnTo>
                  <a:pt x="360" y="1740"/>
                </a:lnTo>
                <a:lnTo>
                  <a:pt x="218" y="1578"/>
                </a:lnTo>
                <a:lnTo>
                  <a:pt x="162" y="1494"/>
                </a:lnTo>
                <a:lnTo>
                  <a:pt x="88" y="1350"/>
                </a:lnTo>
                <a:lnTo>
                  <a:pt x="40" y="1206"/>
                </a:lnTo>
                <a:lnTo>
                  <a:pt x="12" y="1072"/>
                </a:lnTo>
                <a:lnTo>
                  <a:pt x="0" y="906"/>
                </a:lnTo>
                <a:lnTo>
                  <a:pt x="6" y="772"/>
                </a:lnTo>
                <a:lnTo>
                  <a:pt x="24" y="668"/>
                </a:lnTo>
                <a:lnTo>
                  <a:pt x="46" y="592"/>
                </a:lnTo>
                <a:lnTo>
                  <a:pt x="66" y="532"/>
                </a:lnTo>
                <a:lnTo>
                  <a:pt x="104" y="430"/>
                </a:lnTo>
                <a:lnTo>
                  <a:pt x="188" y="272"/>
                </a:lnTo>
                <a:lnTo>
                  <a:pt x="302" y="136"/>
                </a:lnTo>
                <a:lnTo>
                  <a:pt x="372" y="70"/>
                </a:lnTo>
                <a:lnTo>
                  <a:pt x="450" y="0"/>
                </a:lnTo>
                <a:lnTo>
                  <a:pt x="532" y="66"/>
                </a:lnTo>
                <a:lnTo>
                  <a:pt x="632" y="168"/>
                </a:lnTo>
                <a:close/>
              </a:path>
            </a:pathLst>
          </a:custGeom>
          <a:solidFill>
            <a:srgbClr val="00FFFF">
              <a:alpha val="27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755650" y="5157788"/>
            <a:ext cx="2397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400">
                <a:latin typeface="Times New Roman" pitchFamily="18" charset="0"/>
              </a:rPr>
              <a:t>Двоопукла лінза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6407150" y="5164138"/>
            <a:ext cx="20526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400">
                <a:latin typeface="Times New Roman" pitchFamily="18" charset="0"/>
              </a:rPr>
              <a:t>Схематичне позначення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7432675" y="1168400"/>
            <a:ext cx="1588" cy="3633788"/>
          </a:xfrm>
          <a:prstGeom prst="line">
            <a:avLst/>
          </a:prstGeom>
          <a:noFill/>
          <a:ln w="36068">
            <a:solidFill>
              <a:srgbClr val="0000FF"/>
            </a:solidFill>
            <a:round/>
            <a:headEnd type="arrow" w="lg" len="lg"/>
            <a:tailEnd type="arrow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4862513" y="1076325"/>
            <a:ext cx="1587" cy="3633788"/>
          </a:xfrm>
          <a:prstGeom prst="line">
            <a:avLst/>
          </a:prstGeom>
          <a:noFill/>
          <a:ln w="36068">
            <a:solidFill>
              <a:srgbClr val="0000FF"/>
            </a:solidFill>
            <a:round/>
            <a:headEnd type="arrow" w="lg" len="lg"/>
            <a:tailEnd type="arrow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47612" y="428604"/>
            <a:ext cx="2667000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 dirty="0">
                <a:solidFill>
                  <a:srgbClr val="003399"/>
                </a:solidFill>
                <a:latin typeface="Monotype Corsiva" pitchFamily="66" charset="0"/>
              </a:rPr>
              <a:t>Двоопукла лінза</a:t>
            </a:r>
            <a:endParaRPr lang="ru-RU" sz="2400" dirty="0">
              <a:solidFill>
                <a:srgbClr val="003399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962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6147" grpId="0" animBg="1"/>
      <p:bldP spid="6148" grpId="0"/>
      <p:bldP spid="6149" grpId="0"/>
      <p:bldP spid="6150" grpId="0" animBg="1"/>
      <p:bldP spid="615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2"/>
          <p:cNvSpPr>
            <a:spLocks noChangeShapeType="1"/>
          </p:cNvSpPr>
          <p:nvPr/>
        </p:nvSpPr>
        <p:spPr bwMode="auto">
          <a:xfrm>
            <a:off x="457200" y="3127375"/>
            <a:ext cx="8158163" cy="158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298950" y="1697038"/>
            <a:ext cx="3656013" cy="2736850"/>
            <a:chOff x="2699" y="1207"/>
            <a:chExt cx="2303" cy="1724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3787" y="1207"/>
              <a:ext cx="1215" cy="1724"/>
              <a:chOff x="2720" y="1207"/>
              <a:chExt cx="2282" cy="1724"/>
            </a:xfrm>
          </p:grpSpPr>
          <p:sp>
            <p:nvSpPr>
              <p:cNvPr id="7173" name="Line 5"/>
              <p:cNvSpPr>
                <a:spLocks noChangeShapeType="1"/>
              </p:cNvSpPr>
              <p:nvPr/>
            </p:nvSpPr>
            <p:spPr bwMode="auto">
              <a:xfrm>
                <a:off x="2735" y="1525"/>
                <a:ext cx="2267" cy="0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round/>
                <a:headEnd type="stealth" w="med" len="med"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4" name="Line 6"/>
              <p:cNvSpPr>
                <a:spLocks noChangeShapeType="1"/>
              </p:cNvSpPr>
              <p:nvPr/>
            </p:nvSpPr>
            <p:spPr bwMode="auto">
              <a:xfrm>
                <a:off x="2735" y="1842"/>
                <a:ext cx="2267" cy="0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round/>
                <a:headEnd type="stealth" w="med" len="med"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5" name="Line 7"/>
              <p:cNvSpPr>
                <a:spLocks noChangeShapeType="1"/>
              </p:cNvSpPr>
              <p:nvPr/>
            </p:nvSpPr>
            <p:spPr bwMode="auto">
              <a:xfrm>
                <a:off x="2735" y="1207"/>
                <a:ext cx="2267" cy="0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round/>
                <a:headEnd type="stealth" w="med" len="med"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6" name="Line 8"/>
              <p:cNvSpPr>
                <a:spLocks noChangeShapeType="1"/>
              </p:cNvSpPr>
              <p:nvPr/>
            </p:nvSpPr>
            <p:spPr bwMode="auto">
              <a:xfrm>
                <a:off x="2720" y="2387"/>
                <a:ext cx="2267" cy="0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round/>
                <a:headEnd type="stealth" w="med" len="med"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7" name="Line 9"/>
              <p:cNvSpPr>
                <a:spLocks noChangeShapeType="1"/>
              </p:cNvSpPr>
              <p:nvPr/>
            </p:nvSpPr>
            <p:spPr bwMode="auto">
              <a:xfrm flipV="1">
                <a:off x="2725" y="2659"/>
                <a:ext cx="2267" cy="0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round/>
                <a:headEnd type="stealth" w="med" len="med"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8" name="Line 10"/>
              <p:cNvSpPr>
                <a:spLocks noChangeShapeType="1"/>
              </p:cNvSpPr>
              <p:nvPr/>
            </p:nvSpPr>
            <p:spPr bwMode="auto">
              <a:xfrm>
                <a:off x="2730" y="2931"/>
                <a:ext cx="2267" cy="0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round/>
                <a:headEnd type="stealth" w="med" len="med"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Group 11"/>
            <p:cNvGrpSpPr>
              <a:grpSpLocks/>
            </p:cNvGrpSpPr>
            <p:nvPr/>
          </p:nvGrpSpPr>
          <p:grpSpPr bwMode="auto">
            <a:xfrm>
              <a:off x="2699" y="1207"/>
              <a:ext cx="1215" cy="1724"/>
              <a:chOff x="2720" y="1207"/>
              <a:chExt cx="2282" cy="1724"/>
            </a:xfrm>
          </p:grpSpPr>
          <p:sp>
            <p:nvSpPr>
              <p:cNvPr id="7180" name="Line 12"/>
              <p:cNvSpPr>
                <a:spLocks noChangeShapeType="1"/>
              </p:cNvSpPr>
              <p:nvPr/>
            </p:nvSpPr>
            <p:spPr bwMode="auto">
              <a:xfrm>
                <a:off x="2735" y="1525"/>
                <a:ext cx="2267" cy="0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1" name="Line 13"/>
              <p:cNvSpPr>
                <a:spLocks noChangeShapeType="1"/>
              </p:cNvSpPr>
              <p:nvPr/>
            </p:nvSpPr>
            <p:spPr bwMode="auto">
              <a:xfrm>
                <a:off x="2735" y="1842"/>
                <a:ext cx="2267" cy="0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2" name="Line 14"/>
              <p:cNvSpPr>
                <a:spLocks noChangeShapeType="1"/>
              </p:cNvSpPr>
              <p:nvPr/>
            </p:nvSpPr>
            <p:spPr bwMode="auto">
              <a:xfrm>
                <a:off x="2735" y="1207"/>
                <a:ext cx="2267" cy="0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3" name="Line 15"/>
              <p:cNvSpPr>
                <a:spLocks noChangeShapeType="1"/>
              </p:cNvSpPr>
              <p:nvPr/>
            </p:nvSpPr>
            <p:spPr bwMode="auto">
              <a:xfrm>
                <a:off x="2720" y="2387"/>
                <a:ext cx="2267" cy="0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4" name="Line 16"/>
              <p:cNvSpPr>
                <a:spLocks noChangeShapeType="1"/>
              </p:cNvSpPr>
              <p:nvPr/>
            </p:nvSpPr>
            <p:spPr bwMode="auto">
              <a:xfrm flipV="1">
                <a:off x="2725" y="2659"/>
                <a:ext cx="2267" cy="0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5" name="Line 17"/>
              <p:cNvSpPr>
                <a:spLocks noChangeShapeType="1"/>
              </p:cNvSpPr>
              <p:nvPr/>
            </p:nvSpPr>
            <p:spPr bwMode="auto">
              <a:xfrm>
                <a:off x="2730" y="2931"/>
                <a:ext cx="2267" cy="0"/>
              </a:xfrm>
              <a:prstGeom prst="line">
                <a:avLst/>
              </a:prstGeom>
              <a:noFill/>
              <a:ln w="12700">
                <a:solidFill>
                  <a:srgbClr val="FF66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2195513" y="1666875"/>
            <a:ext cx="2151062" cy="2752725"/>
            <a:chOff x="1383" y="1197"/>
            <a:chExt cx="1355" cy="1734"/>
          </a:xfrm>
        </p:grpSpPr>
        <p:grpSp>
          <p:nvGrpSpPr>
            <p:cNvPr id="6" name="Group 19"/>
            <p:cNvGrpSpPr>
              <a:grpSpLocks/>
            </p:cNvGrpSpPr>
            <p:nvPr/>
          </p:nvGrpSpPr>
          <p:grpSpPr bwMode="auto">
            <a:xfrm>
              <a:off x="1565" y="1197"/>
              <a:ext cx="1173" cy="1317"/>
              <a:chOff x="1565" y="1197"/>
              <a:chExt cx="1173" cy="1317"/>
            </a:xfrm>
          </p:grpSpPr>
          <p:sp>
            <p:nvSpPr>
              <p:cNvPr id="7188" name="Line 20"/>
              <p:cNvSpPr>
                <a:spLocks noChangeShapeType="1"/>
              </p:cNvSpPr>
              <p:nvPr/>
            </p:nvSpPr>
            <p:spPr bwMode="auto">
              <a:xfrm flipH="1">
                <a:off x="2200" y="1197"/>
                <a:ext cx="538" cy="600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9" name="Line 21"/>
              <p:cNvSpPr>
                <a:spLocks noChangeShapeType="1"/>
              </p:cNvSpPr>
              <p:nvPr/>
            </p:nvSpPr>
            <p:spPr bwMode="auto">
              <a:xfrm flipH="1">
                <a:off x="1565" y="1788"/>
                <a:ext cx="635" cy="726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" name="Group 22"/>
            <p:cNvGrpSpPr>
              <a:grpSpLocks/>
            </p:cNvGrpSpPr>
            <p:nvPr/>
          </p:nvGrpSpPr>
          <p:grpSpPr bwMode="auto">
            <a:xfrm>
              <a:off x="1474" y="1524"/>
              <a:ext cx="1242" cy="954"/>
              <a:chOff x="1474" y="1524"/>
              <a:chExt cx="1242" cy="908"/>
            </a:xfrm>
          </p:grpSpPr>
          <p:sp>
            <p:nvSpPr>
              <p:cNvPr id="7191" name="Line 23"/>
              <p:cNvSpPr>
                <a:spLocks noChangeShapeType="1"/>
              </p:cNvSpPr>
              <p:nvPr/>
            </p:nvSpPr>
            <p:spPr bwMode="auto">
              <a:xfrm flipH="1">
                <a:off x="2245" y="1524"/>
                <a:ext cx="471" cy="318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2" name="Line 24"/>
              <p:cNvSpPr>
                <a:spLocks noChangeShapeType="1"/>
              </p:cNvSpPr>
              <p:nvPr/>
            </p:nvSpPr>
            <p:spPr bwMode="auto">
              <a:xfrm flipH="1">
                <a:off x="1474" y="1842"/>
                <a:ext cx="771" cy="590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" name="Group 25"/>
            <p:cNvGrpSpPr>
              <a:grpSpLocks/>
            </p:cNvGrpSpPr>
            <p:nvPr/>
          </p:nvGrpSpPr>
          <p:grpSpPr bwMode="auto">
            <a:xfrm>
              <a:off x="1383" y="1842"/>
              <a:ext cx="1316" cy="454"/>
              <a:chOff x="1429" y="1842"/>
              <a:chExt cx="1270" cy="409"/>
            </a:xfrm>
          </p:grpSpPr>
          <p:sp>
            <p:nvSpPr>
              <p:cNvPr id="7194" name="Line 26"/>
              <p:cNvSpPr>
                <a:spLocks noChangeShapeType="1"/>
              </p:cNvSpPr>
              <p:nvPr/>
            </p:nvSpPr>
            <p:spPr bwMode="auto">
              <a:xfrm flipH="1">
                <a:off x="2290" y="1842"/>
                <a:ext cx="409" cy="137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5" name="Line 27"/>
              <p:cNvSpPr>
                <a:spLocks noChangeShapeType="1"/>
              </p:cNvSpPr>
              <p:nvPr/>
            </p:nvSpPr>
            <p:spPr bwMode="auto">
              <a:xfrm flipH="1">
                <a:off x="1429" y="1979"/>
                <a:ext cx="861" cy="272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9" name="Group 28"/>
            <p:cNvGrpSpPr>
              <a:grpSpLocks/>
            </p:cNvGrpSpPr>
            <p:nvPr/>
          </p:nvGrpSpPr>
          <p:grpSpPr bwMode="auto">
            <a:xfrm>
              <a:off x="1474" y="1933"/>
              <a:ext cx="1234" cy="455"/>
              <a:chOff x="1429" y="1933"/>
              <a:chExt cx="1279" cy="455"/>
            </a:xfrm>
          </p:grpSpPr>
          <p:sp>
            <p:nvSpPr>
              <p:cNvPr id="7197" name="Line 29"/>
              <p:cNvSpPr>
                <a:spLocks noChangeShapeType="1"/>
              </p:cNvSpPr>
              <p:nvPr/>
            </p:nvSpPr>
            <p:spPr bwMode="auto">
              <a:xfrm flipH="1" flipV="1">
                <a:off x="2290" y="2251"/>
                <a:ext cx="418" cy="137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8" name="Line 30"/>
              <p:cNvSpPr>
                <a:spLocks noChangeShapeType="1"/>
              </p:cNvSpPr>
              <p:nvPr/>
            </p:nvSpPr>
            <p:spPr bwMode="auto">
              <a:xfrm flipH="1" flipV="1">
                <a:off x="1429" y="1933"/>
                <a:ext cx="861" cy="318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0" name="Group 31"/>
            <p:cNvGrpSpPr>
              <a:grpSpLocks/>
            </p:cNvGrpSpPr>
            <p:nvPr/>
          </p:nvGrpSpPr>
          <p:grpSpPr bwMode="auto">
            <a:xfrm>
              <a:off x="1519" y="1797"/>
              <a:ext cx="1179" cy="862"/>
              <a:chOff x="1519" y="1797"/>
              <a:chExt cx="1179" cy="862"/>
            </a:xfrm>
          </p:grpSpPr>
          <p:sp>
            <p:nvSpPr>
              <p:cNvPr id="7200" name="Line 32"/>
              <p:cNvSpPr>
                <a:spLocks noChangeShapeType="1"/>
              </p:cNvSpPr>
              <p:nvPr/>
            </p:nvSpPr>
            <p:spPr bwMode="auto">
              <a:xfrm flipH="1" flipV="1">
                <a:off x="2245" y="2341"/>
                <a:ext cx="453" cy="318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01" name="Line 33"/>
              <p:cNvSpPr>
                <a:spLocks noChangeShapeType="1"/>
              </p:cNvSpPr>
              <p:nvPr/>
            </p:nvSpPr>
            <p:spPr bwMode="auto">
              <a:xfrm flipH="1" flipV="1">
                <a:off x="1519" y="1797"/>
                <a:ext cx="726" cy="544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1" name="Group 34"/>
            <p:cNvGrpSpPr>
              <a:grpSpLocks/>
            </p:cNvGrpSpPr>
            <p:nvPr/>
          </p:nvGrpSpPr>
          <p:grpSpPr bwMode="auto">
            <a:xfrm>
              <a:off x="1519" y="1661"/>
              <a:ext cx="1181" cy="1270"/>
              <a:chOff x="1519" y="1752"/>
              <a:chExt cx="1181" cy="1179"/>
            </a:xfrm>
          </p:grpSpPr>
          <p:sp>
            <p:nvSpPr>
              <p:cNvPr id="7203" name="Line 35"/>
              <p:cNvSpPr>
                <a:spLocks noChangeShapeType="1"/>
              </p:cNvSpPr>
              <p:nvPr/>
            </p:nvSpPr>
            <p:spPr bwMode="auto">
              <a:xfrm flipH="1" flipV="1">
                <a:off x="2245" y="2478"/>
                <a:ext cx="455" cy="453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04" name="Line 36"/>
              <p:cNvSpPr>
                <a:spLocks noChangeShapeType="1"/>
              </p:cNvSpPr>
              <p:nvPr/>
            </p:nvSpPr>
            <p:spPr bwMode="auto">
              <a:xfrm flipH="1" flipV="1">
                <a:off x="1519" y="1752"/>
                <a:ext cx="726" cy="726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7207" name="Text Box 39"/>
          <p:cNvSpPr txBox="1">
            <a:spLocks noChangeArrowheads="1"/>
          </p:cNvSpPr>
          <p:nvPr/>
        </p:nvSpPr>
        <p:spPr bwMode="auto">
          <a:xfrm>
            <a:off x="4859338" y="4941888"/>
            <a:ext cx="396081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611313" indent="-1611313">
              <a:spcBef>
                <a:spcPct val="50000"/>
              </a:spcBef>
            </a:pPr>
            <a:r>
              <a:rPr lang="uk-UA" b="1" i="1" dirty="0" smtClean="0">
                <a:solidFill>
                  <a:srgbClr val="003399"/>
                </a:solidFill>
                <a:latin typeface="Times New Roman" pitchFamily="18" charset="0"/>
              </a:rPr>
              <a:t>Збиральною </a:t>
            </a:r>
            <a:r>
              <a:rPr lang="uk-UA" b="1" i="1" dirty="0">
                <a:solidFill>
                  <a:srgbClr val="003399"/>
                </a:solidFill>
                <a:latin typeface="Times New Roman" pitchFamily="18" charset="0"/>
              </a:rPr>
              <a:t>лінзою</a:t>
            </a:r>
            <a:r>
              <a:rPr lang="uk-UA" dirty="0">
                <a:solidFill>
                  <a:srgbClr val="003399"/>
                </a:solidFill>
                <a:latin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</a:rPr>
              <a:t>називають лінзу, яка перетворює паралельний пучок променів в збіжний</a:t>
            </a:r>
            <a:endParaRPr lang="ru-RU" dirty="0">
              <a:latin typeface="Times New Roman" pitchFamily="18" charset="0"/>
            </a:endParaRPr>
          </a:p>
        </p:txBody>
      </p:sp>
      <p:sp>
        <p:nvSpPr>
          <p:cNvPr id="7208" name="Line 40"/>
          <p:cNvSpPr>
            <a:spLocks noChangeShapeType="1"/>
          </p:cNvSpPr>
          <p:nvPr/>
        </p:nvSpPr>
        <p:spPr bwMode="auto">
          <a:xfrm>
            <a:off x="4321175" y="1290638"/>
            <a:ext cx="1588" cy="3651250"/>
          </a:xfrm>
          <a:prstGeom prst="line">
            <a:avLst/>
          </a:prstGeom>
          <a:noFill/>
          <a:ln w="36068">
            <a:solidFill>
              <a:srgbClr val="0000FF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210" name="Text Box 42"/>
          <p:cNvSpPr txBox="1">
            <a:spLocks noChangeArrowheads="1"/>
          </p:cNvSpPr>
          <p:nvPr/>
        </p:nvSpPr>
        <p:spPr bwMode="auto">
          <a:xfrm>
            <a:off x="71406" y="428604"/>
            <a:ext cx="2667000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 dirty="0">
                <a:solidFill>
                  <a:srgbClr val="003399"/>
                </a:solidFill>
                <a:latin typeface="Monotype Corsiva" pitchFamily="66" charset="0"/>
              </a:rPr>
              <a:t>Двоопукла лінза</a:t>
            </a:r>
            <a:endParaRPr lang="ru-RU" sz="2400" dirty="0">
              <a:solidFill>
                <a:srgbClr val="003399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6433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2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/>
      <p:bldP spid="7207" grpId="0"/>
      <p:bldP spid="720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2"/>
          <p:cNvSpPr>
            <a:spLocks/>
          </p:cNvSpPr>
          <p:nvPr/>
        </p:nvSpPr>
        <p:spPr bwMode="auto">
          <a:xfrm>
            <a:off x="4379913" y="1989138"/>
            <a:ext cx="1343025" cy="2457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0" y="58"/>
              </a:cxn>
              <a:cxn ang="0">
                <a:pos x="92" y="110"/>
              </a:cxn>
              <a:cxn ang="0">
                <a:pos x="148" y="194"/>
              </a:cxn>
              <a:cxn ang="0">
                <a:pos x="178" y="246"/>
              </a:cxn>
              <a:cxn ang="0">
                <a:pos x="220" y="336"/>
              </a:cxn>
              <a:cxn ang="0">
                <a:pos x="250" y="410"/>
              </a:cxn>
              <a:cxn ang="0">
                <a:pos x="272" y="478"/>
              </a:cxn>
              <a:cxn ang="0">
                <a:pos x="290" y="554"/>
              </a:cxn>
              <a:cxn ang="0">
                <a:pos x="300" y="614"/>
              </a:cxn>
              <a:cxn ang="0">
                <a:pos x="312" y="756"/>
              </a:cxn>
              <a:cxn ang="0">
                <a:pos x="304" y="918"/>
              </a:cxn>
              <a:cxn ang="0">
                <a:pos x="280" y="1062"/>
              </a:cxn>
              <a:cxn ang="0">
                <a:pos x="240" y="1192"/>
              </a:cxn>
              <a:cxn ang="0">
                <a:pos x="194" y="1294"/>
              </a:cxn>
              <a:cxn ang="0">
                <a:pos x="148" y="1378"/>
              </a:cxn>
              <a:cxn ang="0">
                <a:pos x="92" y="1456"/>
              </a:cxn>
              <a:cxn ang="0">
                <a:pos x="22" y="1542"/>
              </a:cxn>
              <a:cxn ang="0">
                <a:pos x="834" y="1548"/>
              </a:cxn>
              <a:cxn ang="0">
                <a:pos x="746" y="1436"/>
              </a:cxn>
              <a:cxn ang="0">
                <a:pos x="690" y="1346"/>
              </a:cxn>
              <a:cxn ang="0">
                <a:pos x="640" y="1254"/>
              </a:cxn>
              <a:cxn ang="0">
                <a:pos x="602" y="1160"/>
              </a:cxn>
              <a:cxn ang="0">
                <a:pos x="574" y="1066"/>
              </a:cxn>
              <a:cxn ang="0">
                <a:pos x="558" y="1004"/>
              </a:cxn>
              <a:cxn ang="0">
                <a:pos x="542" y="888"/>
              </a:cxn>
              <a:cxn ang="0">
                <a:pos x="538" y="770"/>
              </a:cxn>
              <a:cxn ang="0">
                <a:pos x="546" y="632"/>
              </a:cxn>
              <a:cxn ang="0">
                <a:pos x="560" y="556"/>
              </a:cxn>
              <a:cxn ang="0">
                <a:pos x="580" y="472"/>
              </a:cxn>
              <a:cxn ang="0">
                <a:pos x="606" y="388"/>
              </a:cxn>
              <a:cxn ang="0">
                <a:pos x="640" y="306"/>
              </a:cxn>
              <a:cxn ang="0">
                <a:pos x="706" y="186"/>
              </a:cxn>
              <a:cxn ang="0">
                <a:pos x="784" y="76"/>
              </a:cxn>
              <a:cxn ang="0">
                <a:pos x="846" y="0"/>
              </a:cxn>
              <a:cxn ang="0">
                <a:pos x="0" y="0"/>
              </a:cxn>
            </a:cxnLst>
            <a:rect l="0" t="0" r="r" b="b"/>
            <a:pathLst>
              <a:path w="846" h="1548">
                <a:moveTo>
                  <a:pt x="0" y="0"/>
                </a:moveTo>
                <a:lnTo>
                  <a:pt x="50" y="58"/>
                </a:lnTo>
                <a:lnTo>
                  <a:pt x="92" y="110"/>
                </a:lnTo>
                <a:lnTo>
                  <a:pt x="148" y="194"/>
                </a:lnTo>
                <a:lnTo>
                  <a:pt x="178" y="246"/>
                </a:lnTo>
                <a:lnTo>
                  <a:pt x="220" y="336"/>
                </a:lnTo>
                <a:lnTo>
                  <a:pt x="250" y="410"/>
                </a:lnTo>
                <a:lnTo>
                  <a:pt x="272" y="478"/>
                </a:lnTo>
                <a:lnTo>
                  <a:pt x="290" y="554"/>
                </a:lnTo>
                <a:lnTo>
                  <a:pt x="300" y="614"/>
                </a:lnTo>
                <a:lnTo>
                  <a:pt x="312" y="756"/>
                </a:lnTo>
                <a:lnTo>
                  <a:pt x="304" y="918"/>
                </a:lnTo>
                <a:lnTo>
                  <a:pt x="280" y="1062"/>
                </a:lnTo>
                <a:lnTo>
                  <a:pt x="240" y="1192"/>
                </a:lnTo>
                <a:lnTo>
                  <a:pt x="194" y="1294"/>
                </a:lnTo>
                <a:lnTo>
                  <a:pt x="148" y="1378"/>
                </a:lnTo>
                <a:lnTo>
                  <a:pt x="92" y="1456"/>
                </a:lnTo>
                <a:lnTo>
                  <a:pt x="22" y="1542"/>
                </a:lnTo>
                <a:lnTo>
                  <a:pt x="834" y="1548"/>
                </a:lnTo>
                <a:lnTo>
                  <a:pt x="746" y="1436"/>
                </a:lnTo>
                <a:lnTo>
                  <a:pt x="690" y="1346"/>
                </a:lnTo>
                <a:lnTo>
                  <a:pt x="640" y="1254"/>
                </a:lnTo>
                <a:lnTo>
                  <a:pt x="602" y="1160"/>
                </a:lnTo>
                <a:lnTo>
                  <a:pt x="574" y="1066"/>
                </a:lnTo>
                <a:lnTo>
                  <a:pt x="558" y="1004"/>
                </a:lnTo>
                <a:lnTo>
                  <a:pt x="542" y="888"/>
                </a:lnTo>
                <a:lnTo>
                  <a:pt x="538" y="770"/>
                </a:lnTo>
                <a:lnTo>
                  <a:pt x="546" y="632"/>
                </a:lnTo>
                <a:lnTo>
                  <a:pt x="560" y="556"/>
                </a:lnTo>
                <a:lnTo>
                  <a:pt x="580" y="472"/>
                </a:lnTo>
                <a:lnTo>
                  <a:pt x="606" y="388"/>
                </a:lnTo>
                <a:lnTo>
                  <a:pt x="640" y="306"/>
                </a:lnTo>
                <a:lnTo>
                  <a:pt x="706" y="186"/>
                </a:lnTo>
                <a:lnTo>
                  <a:pt x="784" y="76"/>
                </a:lnTo>
                <a:lnTo>
                  <a:pt x="84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FFFF">
              <a:alpha val="27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3" name="Freeform 3"/>
          <p:cNvSpPr>
            <a:spLocks/>
          </p:cNvSpPr>
          <p:nvPr/>
        </p:nvSpPr>
        <p:spPr bwMode="auto">
          <a:xfrm>
            <a:off x="1619250" y="2001838"/>
            <a:ext cx="1343025" cy="2457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0" y="58"/>
              </a:cxn>
              <a:cxn ang="0">
                <a:pos x="92" y="110"/>
              </a:cxn>
              <a:cxn ang="0">
                <a:pos x="148" y="194"/>
              </a:cxn>
              <a:cxn ang="0">
                <a:pos x="178" y="246"/>
              </a:cxn>
              <a:cxn ang="0">
                <a:pos x="220" y="336"/>
              </a:cxn>
              <a:cxn ang="0">
                <a:pos x="250" y="410"/>
              </a:cxn>
              <a:cxn ang="0">
                <a:pos x="272" y="478"/>
              </a:cxn>
              <a:cxn ang="0">
                <a:pos x="290" y="554"/>
              </a:cxn>
              <a:cxn ang="0">
                <a:pos x="300" y="614"/>
              </a:cxn>
              <a:cxn ang="0">
                <a:pos x="312" y="756"/>
              </a:cxn>
              <a:cxn ang="0">
                <a:pos x="304" y="918"/>
              </a:cxn>
              <a:cxn ang="0">
                <a:pos x="280" y="1062"/>
              </a:cxn>
              <a:cxn ang="0">
                <a:pos x="240" y="1192"/>
              </a:cxn>
              <a:cxn ang="0">
                <a:pos x="194" y="1294"/>
              </a:cxn>
              <a:cxn ang="0">
                <a:pos x="148" y="1378"/>
              </a:cxn>
              <a:cxn ang="0">
                <a:pos x="92" y="1456"/>
              </a:cxn>
              <a:cxn ang="0">
                <a:pos x="22" y="1542"/>
              </a:cxn>
              <a:cxn ang="0">
                <a:pos x="834" y="1548"/>
              </a:cxn>
              <a:cxn ang="0">
                <a:pos x="746" y="1436"/>
              </a:cxn>
              <a:cxn ang="0">
                <a:pos x="690" y="1346"/>
              </a:cxn>
              <a:cxn ang="0">
                <a:pos x="640" y="1254"/>
              </a:cxn>
              <a:cxn ang="0">
                <a:pos x="602" y="1160"/>
              </a:cxn>
              <a:cxn ang="0">
                <a:pos x="574" y="1066"/>
              </a:cxn>
              <a:cxn ang="0">
                <a:pos x="558" y="1004"/>
              </a:cxn>
              <a:cxn ang="0">
                <a:pos x="542" y="888"/>
              </a:cxn>
              <a:cxn ang="0">
                <a:pos x="538" y="770"/>
              </a:cxn>
              <a:cxn ang="0">
                <a:pos x="546" y="632"/>
              </a:cxn>
              <a:cxn ang="0">
                <a:pos x="560" y="556"/>
              </a:cxn>
              <a:cxn ang="0">
                <a:pos x="580" y="472"/>
              </a:cxn>
              <a:cxn ang="0">
                <a:pos x="606" y="388"/>
              </a:cxn>
              <a:cxn ang="0">
                <a:pos x="640" y="306"/>
              </a:cxn>
              <a:cxn ang="0">
                <a:pos x="706" y="186"/>
              </a:cxn>
              <a:cxn ang="0">
                <a:pos x="784" y="76"/>
              </a:cxn>
              <a:cxn ang="0">
                <a:pos x="846" y="0"/>
              </a:cxn>
              <a:cxn ang="0">
                <a:pos x="0" y="0"/>
              </a:cxn>
            </a:cxnLst>
            <a:rect l="0" t="0" r="r" b="b"/>
            <a:pathLst>
              <a:path w="846" h="1548">
                <a:moveTo>
                  <a:pt x="0" y="0"/>
                </a:moveTo>
                <a:lnTo>
                  <a:pt x="50" y="58"/>
                </a:lnTo>
                <a:lnTo>
                  <a:pt x="92" y="110"/>
                </a:lnTo>
                <a:lnTo>
                  <a:pt x="148" y="194"/>
                </a:lnTo>
                <a:lnTo>
                  <a:pt x="178" y="246"/>
                </a:lnTo>
                <a:lnTo>
                  <a:pt x="220" y="336"/>
                </a:lnTo>
                <a:lnTo>
                  <a:pt x="250" y="410"/>
                </a:lnTo>
                <a:lnTo>
                  <a:pt x="272" y="478"/>
                </a:lnTo>
                <a:lnTo>
                  <a:pt x="290" y="554"/>
                </a:lnTo>
                <a:lnTo>
                  <a:pt x="300" y="614"/>
                </a:lnTo>
                <a:lnTo>
                  <a:pt x="312" y="756"/>
                </a:lnTo>
                <a:lnTo>
                  <a:pt x="304" y="918"/>
                </a:lnTo>
                <a:lnTo>
                  <a:pt x="280" y="1062"/>
                </a:lnTo>
                <a:lnTo>
                  <a:pt x="240" y="1192"/>
                </a:lnTo>
                <a:lnTo>
                  <a:pt x="194" y="1294"/>
                </a:lnTo>
                <a:lnTo>
                  <a:pt x="148" y="1378"/>
                </a:lnTo>
                <a:lnTo>
                  <a:pt x="92" y="1456"/>
                </a:lnTo>
                <a:lnTo>
                  <a:pt x="22" y="1542"/>
                </a:lnTo>
                <a:lnTo>
                  <a:pt x="834" y="1548"/>
                </a:lnTo>
                <a:lnTo>
                  <a:pt x="746" y="1436"/>
                </a:lnTo>
                <a:lnTo>
                  <a:pt x="690" y="1346"/>
                </a:lnTo>
                <a:lnTo>
                  <a:pt x="640" y="1254"/>
                </a:lnTo>
                <a:lnTo>
                  <a:pt x="602" y="1160"/>
                </a:lnTo>
                <a:lnTo>
                  <a:pt x="574" y="1066"/>
                </a:lnTo>
                <a:lnTo>
                  <a:pt x="558" y="1004"/>
                </a:lnTo>
                <a:lnTo>
                  <a:pt x="542" y="888"/>
                </a:lnTo>
                <a:lnTo>
                  <a:pt x="538" y="770"/>
                </a:lnTo>
                <a:lnTo>
                  <a:pt x="546" y="632"/>
                </a:lnTo>
                <a:lnTo>
                  <a:pt x="560" y="556"/>
                </a:lnTo>
                <a:lnTo>
                  <a:pt x="580" y="472"/>
                </a:lnTo>
                <a:lnTo>
                  <a:pt x="606" y="388"/>
                </a:lnTo>
                <a:lnTo>
                  <a:pt x="640" y="306"/>
                </a:lnTo>
                <a:lnTo>
                  <a:pt x="706" y="186"/>
                </a:lnTo>
                <a:lnTo>
                  <a:pt x="784" y="76"/>
                </a:lnTo>
                <a:lnTo>
                  <a:pt x="84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FFFF">
              <a:alpha val="27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330325" y="5078413"/>
            <a:ext cx="20161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>
                <a:latin typeface="Times New Roman" pitchFamily="18" charset="0"/>
              </a:rPr>
              <a:t>Двоввігнута лінза</a:t>
            </a:r>
            <a:endParaRPr lang="ru-RU">
              <a:latin typeface="Times New Roman" pitchFamily="18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6516688" y="5013325"/>
            <a:ext cx="172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dirty="0">
                <a:latin typeface="Times New Roman" pitchFamily="18" charset="0"/>
              </a:rPr>
              <a:t>Схематичне позначення</a:t>
            </a:r>
            <a:endParaRPr lang="ru-RU" dirty="0">
              <a:latin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926013" y="1989138"/>
            <a:ext cx="276225" cy="2447925"/>
            <a:chOff x="2832" y="1008"/>
            <a:chExt cx="192" cy="2622"/>
          </a:xfrm>
        </p:grpSpPr>
        <p:sp>
          <p:nvSpPr>
            <p:cNvPr id="5127" name="Line 7"/>
            <p:cNvSpPr>
              <a:spLocks noChangeShapeType="1"/>
            </p:cNvSpPr>
            <p:nvPr/>
          </p:nvSpPr>
          <p:spPr bwMode="auto">
            <a:xfrm>
              <a:off x="2921" y="1176"/>
              <a:ext cx="1" cy="2300"/>
            </a:xfrm>
            <a:prstGeom prst="line">
              <a:avLst/>
            </a:prstGeom>
            <a:noFill/>
            <a:ln w="4686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auto">
            <a:xfrm>
              <a:off x="2832" y="1014"/>
              <a:ext cx="88" cy="1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8" y="184"/>
                </a:cxn>
              </a:cxnLst>
              <a:rect l="0" t="0" r="r" b="b"/>
              <a:pathLst>
                <a:path w="88" h="184">
                  <a:moveTo>
                    <a:pt x="0" y="0"/>
                  </a:moveTo>
                  <a:lnTo>
                    <a:pt x="88" y="184"/>
                  </a:lnTo>
                </a:path>
              </a:pathLst>
            </a:custGeom>
            <a:noFill/>
            <a:ln w="4686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29" name="Freeform 9"/>
            <p:cNvSpPr>
              <a:spLocks/>
            </p:cNvSpPr>
            <p:nvPr/>
          </p:nvSpPr>
          <p:spPr bwMode="auto">
            <a:xfrm>
              <a:off x="2921" y="1008"/>
              <a:ext cx="91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91" y="0"/>
                </a:cxn>
              </a:cxnLst>
              <a:rect l="0" t="0" r="r" b="b"/>
              <a:pathLst>
                <a:path w="91" h="192">
                  <a:moveTo>
                    <a:pt x="0" y="192"/>
                  </a:moveTo>
                  <a:lnTo>
                    <a:pt x="91" y="0"/>
                  </a:lnTo>
                </a:path>
              </a:pathLst>
            </a:custGeom>
            <a:noFill/>
            <a:ln w="4686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auto">
            <a:xfrm>
              <a:off x="2928" y="3432"/>
              <a:ext cx="96" cy="198"/>
            </a:xfrm>
            <a:custGeom>
              <a:avLst/>
              <a:gdLst/>
              <a:ahLst/>
              <a:cxnLst>
                <a:cxn ang="0">
                  <a:pos x="96" y="198"/>
                </a:cxn>
                <a:cxn ang="0">
                  <a:pos x="0" y="0"/>
                </a:cxn>
              </a:cxnLst>
              <a:rect l="0" t="0" r="r" b="b"/>
              <a:pathLst>
                <a:path w="96" h="198">
                  <a:moveTo>
                    <a:pt x="96" y="198"/>
                  </a:moveTo>
                  <a:lnTo>
                    <a:pt x="0" y="0"/>
                  </a:lnTo>
                </a:path>
              </a:pathLst>
            </a:custGeom>
            <a:noFill/>
            <a:ln w="4686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1" name="Freeform 11"/>
            <p:cNvSpPr>
              <a:spLocks/>
            </p:cNvSpPr>
            <p:nvPr/>
          </p:nvSpPr>
          <p:spPr bwMode="auto">
            <a:xfrm>
              <a:off x="2832" y="3432"/>
              <a:ext cx="84" cy="198"/>
            </a:xfrm>
            <a:custGeom>
              <a:avLst/>
              <a:gdLst/>
              <a:ahLst/>
              <a:cxnLst>
                <a:cxn ang="0">
                  <a:pos x="84" y="0"/>
                </a:cxn>
                <a:cxn ang="0">
                  <a:pos x="0" y="198"/>
                </a:cxn>
              </a:cxnLst>
              <a:rect l="0" t="0" r="r" b="b"/>
              <a:pathLst>
                <a:path w="84" h="198">
                  <a:moveTo>
                    <a:pt x="84" y="0"/>
                  </a:moveTo>
                  <a:lnTo>
                    <a:pt x="0" y="198"/>
                  </a:lnTo>
                </a:path>
              </a:pathLst>
            </a:custGeom>
            <a:noFill/>
            <a:ln w="4686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7248525" y="1989138"/>
            <a:ext cx="276225" cy="2447925"/>
            <a:chOff x="2832" y="1008"/>
            <a:chExt cx="192" cy="2622"/>
          </a:xfrm>
        </p:grpSpPr>
        <p:sp>
          <p:nvSpPr>
            <p:cNvPr id="5133" name="Line 13"/>
            <p:cNvSpPr>
              <a:spLocks noChangeShapeType="1"/>
            </p:cNvSpPr>
            <p:nvPr/>
          </p:nvSpPr>
          <p:spPr bwMode="auto">
            <a:xfrm>
              <a:off x="2921" y="1176"/>
              <a:ext cx="1" cy="2300"/>
            </a:xfrm>
            <a:prstGeom prst="line">
              <a:avLst/>
            </a:prstGeom>
            <a:noFill/>
            <a:ln w="4686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4" name="Freeform 14"/>
            <p:cNvSpPr>
              <a:spLocks/>
            </p:cNvSpPr>
            <p:nvPr/>
          </p:nvSpPr>
          <p:spPr bwMode="auto">
            <a:xfrm>
              <a:off x="2832" y="1014"/>
              <a:ext cx="88" cy="1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8" y="184"/>
                </a:cxn>
              </a:cxnLst>
              <a:rect l="0" t="0" r="r" b="b"/>
              <a:pathLst>
                <a:path w="88" h="184">
                  <a:moveTo>
                    <a:pt x="0" y="0"/>
                  </a:moveTo>
                  <a:lnTo>
                    <a:pt x="88" y="184"/>
                  </a:lnTo>
                </a:path>
              </a:pathLst>
            </a:custGeom>
            <a:noFill/>
            <a:ln w="4686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5" name="Freeform 15"/>
            <p:cNvSpPr>
              <a:spLocks/>
            </p:cNvSpPr>
            <p:nvPr/>
          </p:nvSpPr>
          <p:spPr bwMode="auto">
            <a:xfrm>
              <a:off x="2921" y="1008"/>
              <a:ext cx="91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91" y="0"/>
                </a:cxn>
              </a:cxnLst>
              <a:rect l="0" t="0" r="r" b="b"/>
              <a:pathLst>
                <a:path w="91" h="192">
                  <a:moveTo>
                    <a:pt x="0" y="192"/>
                  </a:moveTo>
                  <a:lnTo>
                    <a:pt x="91" y="0"/>
                  </a:lnTo>
                </a:path>
              </a:pathLst>
            </a:custGeom>
            <a:noFill/>
            <a:ln w="4686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6" name="Freeform 16"/>
            <p:cNvSpPr>
              <a:spLocks/>
            </p:cNvSpPr>
            <p:nvPr/>
          </p:nvSpPr>
          <p:spPr bwMode="auto">
            <a:xfrm>
              <a:off x="2928" y="3432"/>
              <a:ext cx="96" cy="198"/>
            </a:xfrm>
            <a:custGeom>
              <a:avLst/>
              <a:gdLst/>
              <a:ahLst/>
              <a:cxnLst>
                <a:cxn ang="0">
                  <a:pos x="96" y="198"/>
                </a:cxn>
                <a:cxn ang="0">
                  <a:pos x="0" y="0"/>
                </a:cxn>
              </a:cxnLst>
              <a:rect l="0" t="0" r="r" b="b"/>
              <a:pathLst>
                <a:path w="96" h="198">
                  <a:moveTo>
                    <a:pt x="96" y="198"/>
                  </a:moveTo>
                  <a:lnTo>
                    <a:pt x="0" y="0"/>
                  </a:lnTo>
                </a:path>
              </a:pathLst>
            </a:custGeom>
            <a:noFill/>
            <a:ln w="4686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7" name="Freeform 17"/>
            <p:cNvSpPr>
              <a:spLocks/>
            </p:cNvSpPr>
            <p:nvPr/>
          </p:nvSpPr>
          <p:spPr bwMode="auto">
            <a:xfrm>
              <a:off x="2832" y="3432"/>
              <a:ext cx="84" cy="198"/>
            </a:xfrm>
            <a:custGeom>
              <a:avLst/>
              <a:gdLst/>
              <a:ahLst/>
              <a:cxnLst>
                <a:cxn ang="0">
                  <a:pos x="84" y="0"/>
                </a:cxn>
                <a:cxn ang="0">
                  <a:pos x="0" y="198"/>
                </a:cxn>
              </a:cxnLst>
              <a:rect l="0" t="0" r="r" b="b"/>
              <a:pathLst>
                <a:path w="84" h="198">
                  <a:moveTo>
                    <a:pt x="84" y="0"/>
                  </a:moveTo>
                  <a:lnTo>
                    <a:pt x="0" y="198"/>
                  </a:lnTo>
                </a:path>
              </a:pathLst>
            </a:custGeom>
            <a:noFill/>
            <a:ln w="4686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71406" y="428604"/>
            <a:ext cx="2667000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 dirty="0">
                <a:solidFill>
                  <a:srgbClr val="003399"/>
                </a:solidFill>
                <a:latin typeface="Monotype Corsiva" pitchFamily="66" charset="0"/>
              </a:rPr>
              <a:t>Двоввігнута лінза</a:t>
            </a:r>
            <a:endParaRPr lang="ru-RU" sz="2400" dirty="0">
              <a:solidFill>
                <a:srgbClr val="003399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0057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5122"/>
                                        </p:tgtEl>
                                      </p:cBhvr>
                                      <p:by x="2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2" grpId="1" animBg="1"/>
      <p:bldP spid="5123" grpId="0" animBg="1"/>
      <p:bldP spid="5124" grpId="0"/>
      <p:bldP spid="51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395288" y="3198813"/>
            <a:ext cx="7138987" cy="19050"/>
          </a:xfrm>
          <a:prstGeom prst="line">
            <a:avLst/>
          </a:prstGeom>
          <a:noFill/>
          <a:ln w="37973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203575" y="1771650"/>
            <a:ext cx="3656013" cy="2736850"/>
            <a:chOff x="2699" y="1207"/>
            <a:chExt cx="2303" cy="1724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3696" y="1207"/>
              <a:ext cx="1306" cy="1724"/>
              <a:chOff x="2720" y="1207"/>
              <a:chExt cx="2282" cy="1724"/>
            </a:xfrm>
          </p:grpSpPr>
          <p:sp>
            <p:nvSpPr>
              <p:cNvPr id="6149" name="Line 5"/>
              <p:cNvSpPr>
                <a:spLocks noChangeShapeType="1"/>
              </p:cNvSpPr>
              <p:nvPr/>
            </p:nvSpPr>
            <p:spPr bwMode="auto">
              <a:xfrm>
                <a:off x="2735" y="1525"/>
                <a:ext cx="2267" cy="0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 type="stealth" w="med" len="med"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0" name="Line 6"/>
              <p:cNvSpPr>
                <a:spLocks noChangeShapeType="1"/>
              </p:cNvSpPr>
              <p:nvPr/>
            </p:nvSpPr>
            <p:spPr bwMode="auto">
              <a:xfrm>
                <a:off x="2735" y="1842"/>
                <a:ext cx="2267" cy="0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 type="stealth" w="med" len="med"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1" name="Line 7"/>
              <p:cNvSpPr>
                <a:spLocks noChangeShapeType="1"/>
              </p:cNvSpPr>
              <p:nvPr/>
            </p:nvSpPr>
            <p:spPr bwMode="auto">
              <a:xfrm>
                <a:off x="2735" y="1207"/>
                <a:ext cx="2267" cy="0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 type="stealth" w="med" len="med"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2" name="Line 8"/>
              <p:cNvSpPr>
                <a:spLocks noChangeShapeType="1"/>
              </p:cNvSpPr>
              <p:nvPr/>
            </p:nvSpPr>
            <p:spPr bwMode="auto">
              <a:xfrm>
                <a:off x="2720" y="2387"/>
                <a:ext cx="2267" cy="0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 type="stealth" w="med" len="med"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3" name="Line 9"/>
              <p:cNvSpPr>
                <a:spLocks noChangeShapeType="1"/>
              </p:cNvSpPr>
              <p:nvPr/>
            </p:nvSpPr>
            <p:spPr bwMode="auto">
              <a:xfrm flipV="1">
                <a:off x="2725" y="2659"/>
                <a:ext cx="2267" cy="0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 type="stealth" w="med" len="med"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4" name="Line 10"/>
              <p:cNvSpPr>
                <a:spLocks noChangeShapeType="1"/>
              </p:cNvSpPr>
              <p:nvPr/>
            </p:nvSpPr>
            <p:spPr bwMode="auto">
              <a:xfrm>
                <a:off x="2730" y="2931"/>
                <a:ext cx="2267" cy="0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 type="stealth" w="med" len="med"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Group 11"/>
            <p:cNvGrpSpPr>
              <a:grpSpLocks/>
            </p:cNvGrpSpPr>
            <p:nvPr/>
          </p:nvGrpSpPr>
          <p:grpSpPr bwMode="auto">
            <a:xfrm>
              <a:off x="2699" y="1207"/>
              <a:ext cx="1306" cy="1724"/>
              <a:chOff x="2720" y="1207"/>
              <a:chExt cx="2282" cy="1724"/>
            </a:xfrm>
          </p:grpSpPr>
          <p:sp>
            <p:nvSpPr>
              <p:cNvPr id="6156" name="Line 12"/>
              <p:cNvSpPr>
                <a:spLocks noChangeShapeType="1"/>
              </p:cNvSpPr>
              <p:nvPr/>
            </p:nvSpPr>
            <p:spPr bwMode="auto">
              <a:xfrm>
                <a:off x="2735" y="1525"/>
                <a:ext cx="2267" cy="0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7" name="Line 13"/>
              <p:cNvSpPr>
                <a:spLocks noChangeShapeType="1"/>
              </p:cNvSpPr>
              <p:nvPr/>
            </p:nvSpPr>
            <p:spPr bwMode="auto">
              <a:xfrm>
                <a:off x="2735" y="1842"/>
                <a:ext cx="2267" cy="0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8" name="Line 14"/>
              <p:cNvSpPr>
                <a:spLocks noChangeShapeType="1"/>
              </p:cNvSpPr>
              <p:nvPr/>
            </p:nvSpPr>
            <p:spPr bwMode="auto">
              <a:xfrm>
                <a:off x="2735" y="1207"/>
                <a:ext cx="2267" cy="0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9" name="Line 15"/>
              <p:cNvSpPr>
                <a:spLocks noChangeShapeType="1"/>
              </p:cNvSpPr>
              <p:nvPr/>
            </p:nvSpPr>
            <p:spPr bwMode="auto">
              <a:xfrm>
                <a:off x="2720" y="2387"/>
                <a:ext cx="2267" cy="0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60" name="Line 16"/>
              <p:cNvSpPr>
                <a:spLocks noChangeShapeType="1"/>
              </p:cNvSpPr>
              <p:nvPr/>
            </p:nvSpPr>
            <p:spPr bwMode="auto">
              <a:xfrm flipV="1">
                <a:off x="2725" y="2659"/>
                <a:ext cx="2267" cy="0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61" name="Line 17"/>
              <p:cNvSpPr>
                <a:spLocks noChangeShapeType="1"/>
              </p:cNvSpPr>
              <p:nvPr/>
            </p:nvSpPr>
            <p:spPr bwMode="auto">
              <a:xfrm>
                <a:off x="2730" y="2931"/>
                <a:ext cx="2267" cy="0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1517650" y="949325"/>
            <a:ext cx="1671638" cy="4776788"/>
            <a:chOff x="956" y="598"/>
            <a:chExt cx="1053" cy="3009"/>
          </a:xfrm>
        </p:grpSpPr>
        <p:grpSp>
          <p:nvGrpSpPr>
            <p:cNvPr id="6" name="Group 19"/>
            <p:cNvGrpSpPr>
              <a:grpSpLocks/>
            </p:cNvGrpSpPr>
            <p:nvPr/>
          </p:nvGrpSpPr>
          <p:grpSpPr bwMode="auto">
            <a:xfrm>
              <a:off x="1591" y="598"/>
              <a:ext cx="418" cy="517"/>
              <a:chOff x="2290" y="663"/>
              <a:chExt cx="418" cy="517"/>
            </a:xfrm>
          </p:grpSpPr>
          <p:sp>
            <p:nvSpPr>
              <p:cNvPr id="6164" name="Line 20"/>
              <p:cNvSpPr>
                <a:spLocks noChangeShapeType="1"/>
              </p:cNvSpPr>
              <p:nvPr/>
            </p:nvSpPr>
            <p:spPr bwMode="auto">
              <a:xfrm flipH="1" flipV="1">
                <a:off x="2472" y="890"/>
                <a:ext cx="236" cy="290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65" name="Line 21"/>
              <p:cNvSpPr>
                <a:spLocks noChangeShapeType="1"/>
              </p:cNvSpPr>
              <p:nvPr/>
            </p:nvSpPr>
            <p:spPr bwMode="auto">
              <a:xfrm flipH="1" flipV="1">
                <a:off x="2290" y="663"/>
                <a:ext cx="182" cy="227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167" name="Line 23"/>
            <p:cNvSpPr>
              <a:spLocks noChangeShapeType="1"/>
            </p:cNvSpPr>
            <p:nvPr/>
          </p:nvSpPr>
          <p:spPr bwMode="auto">
            <a:xfrm flipH="1" flipV="1">
              <a:off x="1546" y="1604"/>
              <a:ext cx="454" cy="145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7" name="Group 24"/>
            <p:cNvGrpSpPr>
              <a:grpSpLocks/>
            </p:cNvGrpSpPr>
            <p:nvPr/>
          </p:nvGrpSpPr>
          <p:grpSpPr bwMode="auto">
            <a:xfrm>
              <a:off x="1228" y="899"/>
              <a:ext cx="772" cy="526"/>
              <a:chOff x="1927" y="981"/>
              <a:chExt cx="772" cy="526"/>
            </a:xfrm>
          </p:grpSpPr>
          <p:sp>
            <p:nvSpPr>
              <p:cNvPr id="6169" name="Line 25"/>
              <p:cNvSpPr>
                <a:spLocks noChangeShapeType="1"/>
              </p:cNvSpPr>
              <p:nvPr/>
            </p:nvSpPr>
            <p:spPr bwMode="auto">
              <a:xfrm flipH="1" flipV="1">
                <a:off x="2290" y="1207"/>
                <a:ext cx="409" cy="300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70" name="Line 26"/>
              <p:cNvSpPr>
                <a:spLocks noChangeShapeType="1"/>
              </p:cNvSpPr>
              <p:nvPr/>
            </p:nvSpPr>
            <p:spPr bwMode="auto">
              <a:xfrm flipH="1" flipV="1">
                <a:off x="1927" y="981"/>
                <a:ext cx="363" cy="226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171" name="Line 27"/>
            <p:cNvSpPr>
              <a:spLocks noChangeShapeType="1"/>
            </p:cNvSpPr>
            <p:nvPr/>
          </p:nvSpPr>
          <p:spPr bwMode="auto">
            <a:xfrm flipH="1" flipV="1">
              <a:off x="956" y="1423"/>
              <a:ext cx="590" cy="181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8" name="Group 28"/>
            <p:cNvGrpSpPr>
              <a:grpSpLocks/>
            </p:cNvGrpSpPr>
            <p:nvPr/>
          </p:nvGrpSpPr>
          <p:grpSpPr bwMode="auto">
            <a:xfrm>
              <a:off x="956" y="2304"/>
              <a:ext cx="1044" cy="390"/>
              <a:chOff x="1655" y="2405"/>
              <a:chExt cx="1044" cy="390"/>
            </a:xfrm>
          </p:grpSpPr>
          <p:sp>
            <p:nvSpPr>
              <p:cNvPr id="6173" name="Line 29"/>
              <p:cNvSpPr>
                <a:spLocks noChangeShapeType="1"/>
              </p:cNvSpPr>
              <p:nvPr/>
            </p:nvSpPr>
            <p:spPr bwMode="auto">
              <a:xfrm flipH="1">
                <a:off x="2336" y="2405"/>
                <a:ext cx="363" cy="136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74" name="Line 30"/>
              <p:cNvSpPr>
                <a:spLocks noChangeShapeType="1"/>
              </p:cNvSpPr>
              <p:nvPr/>
            </p:nvSpPr>
            <p:spPr bwMode="auto">
              <a:xfrm flipH="1">
                <a:off x="1655" y="2541"/>
                <a:ext cx="690" cy="254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9" name="Group 31"/>
            <p:cNvGrpSpPr>
              <a:grpSpLocks/>
            </p:cNvGrpSpPr>
            <p:nvPr/>
          </p:nvGrpSpPr>
          <p:grpSpPr bwMode="auto">
            <a:xfrm>
              <a:off x="1047" y="2573"/>
              <a:ext cx="953" cy="726"/>
              <a:chOff x="1746" y="2659"/>
              <a:chExt cx="953" cy="726"/>
            </a:xfrm>
          </p:grpSpPr>
          <p:sp>
            <p:nvSpPr>
              <p:cNvPr id="6176" name="Line 32"/>
              <p:cNvSpPr>
                <a:spLocks noChangeShapeType="1"/>
              </p:cNvSpPr>
              <p:nvPr/>
            </p:nvSpPr>
            <p:spPr bwMode="auto">
              <a:xfrm flipH="1">
                <a:off x="2381" y="2659"/>
                <a:ext cx="318" cy="227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77" name="Line 33"/>
              <p:cNvSpPr>
                <a:spLocks noChangeShapeType="1"/>
              </p:cNvSpPr>
              <p:nvPr/>
            </p:nvSpPr>
            <p:spPr bwMode="auto">
              <a:xfrm flipH="1">
                <a:off x="1746" y="2886"/>
                <a:ext cx="635" cy="499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0" name="Group 34"/>
            <p:cNvGrpSpPr>
              <a:grpSpLocks/>
            </p:cNvGrpSpPr>
            <p:nvPr/>
          </p:nvGrpSpPr>
          <p:grpSpPr bwMode="auto">
            <a:xfrm>
              <a:off x="1232" y="2845"/>
              <a:ext cx="772" cy="762"/>
              <a:chOff x="1927" y="2931"/>
              <a:chExt cx="772" cy="762"/>
            </a:xfrm>
          </p:grpSpPr>
          <p:sp>
            <p:nvSpPr>
              <p:cNvPr id="6179" name="Line 35"/>
              <p:cNvSpPr>
                <a:spLocks noChangeShapeType="1"/>
              </p:cNvSpPr>
              <p:nvPr/>
            </p:nvSpPr>
            <p:spPr bwMode="auto">
              <a:xfrm flipH="1">
                <a:off x="2336" y="2931"/>
                <a:ext cx="363" cy="363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80" name="Line 36"/>
              <p:cNvSpPr>
                <a:spLocks noChangeShapeType="1"/>
              </p:cNvSpPr>
              <p:nvPr/>
            </p:nvSpPr>
            <p:spPr bwMode="auto">
              <a:xfrm flipH="1">
                <a:off x="1927" y="3285"/>
                <a:ext cx="409" cy="408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1" name="Group 37"/>
          <p:cNvGrpSpPr>
            <a:grpSpLocks/>
          </p:cNvGrpSpPr>
          <p:nvPr/>
        </p:nvGrpSpPr>
        <p:grpSpPr bwMode="auto">
          <a:xfrm>
            <a:off x="3060700" y="1109663"/>
            <a:ext cx="304800" cy="4162425"/>
            <a:chOff x="2832" y="1008"/>
            <a:chExt cx="192" cy="2622"/>
          </a:xfrm>
        </p:grpSpPr>
        <p:sp>
          <p:nvSpPr>
            <p:cNvPr id="6182" name="Line 38"/>
            <p:cNvSpPr>
              <a:spLocks noChangeShapeType="1"/>
            </p:cNvSpPr>
            <p:nvPr/>
          </p:nvSpPr>
          <p:spPr bwMode="auto">
            <a:xfrm>
              <a:off x="2921" y="1176"/>
              <a:ext cx="1" cy="2300"/>
            </a:xfrm>
            <a:prstGeom prst="line">
              <a:avLst/>
            </a:prstGeom>
            <a:noFill/>
            <a:ln w="4686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83" name="Freeform 39"/>
            <p:cNvSpPr>
              <a:spLocks/>
            </p:cNvSpPr>
            <p:nvPr/>
          </p:nvSpPr>
          <p:spPr bwMode="auto">
            <a:xfrm>
              <a:off x="2832" y="1014"/>
              <a:ext cx="88" cy="1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8" y="184"/>
                </a:cxn>
              </a:cxnLst>
              <a:rect l="0" t="0" r="r" b="b"/>
              <a:pathLst>
                <a:path w="88" h="184">
                  <a:moveTo>
                    <a:pt x="0" y="0"/>
                  </a:moveTo>
                  <a:lnTo>
                    <a:pt x="88" y="184"/>
                  </a:lnTo>
                </a:path>
              </a:pathLst>
            </a:custGeom>
            <a:noFill/>
            <a:ln w="4686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84" name="Freeform 40"/>
            <p:cNvSpPr>
              <a:spLocks/>
            </p:cNvSpPr>
            <p:nvPr/>
          </p:nvSpPr>
          <p:spPr bwMode="auto">
            <a:xfrm>
              <a:off x="2921" y="1008"/>
              <a:ext cx="91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91" y="0"/>
                </a:cxn>
              </a:cxnLst>
              <a:rect l="0" t="0" r="r" b="b"/>
              <a:pathLst>
                <a:path w="91" h="192">
                  <a:moveTo>
                    <a:pt x="0" y="192"/>
                  </a:moveTo>
                  <a:lnTo>
                    <a:pt x="91" y="0"/>
                  </a:lnTo>
                </a:path>
              </a:pathLst>
            </a:custGeom>
            <a:noFill/>
            <a:ln w="4686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85" name="Freeform 41"/>
            <p:cNvSpPr>
              <a:spLocks/>
            </p:cNvSpPr>
            <p:nvPr/>
          </p:nvSpPr>
          <p:spPr bwMode="auto">
            <a:xfrm>
              <a:off x="2928" y="3432"/>
              <a:ext cx="96" cy="198"/>
            </a:xfrm>
            <a:custGeom>
              <a:avLst/>
              <a:gdLst/>
              <a:ahLst/>
              <a:cxnLst>
                <a:cxn ang="0">
                  <a:pos x="96" y="198"/>
                </a:cxn>
                <a:cxn ang="0">
                  <a:pos x="0" y="0"/>
                </a:cxn>
              </a:cxnLst>
              <a:rect l="0" t="0" r="r" b="b"/>
              <a:pathLst>
                <a:path w="96" h="198">
                  <a:moveTo>
                    <a:pt x="96" y="198"/>
                  </a:moveTo>
                  <a:lnTo>
                    <a:pt x="0" y="0"/>
                  </a:lnTo>
                </a:path>
              </a:pathLst>
            </a:custGeom>
            <a:noFill/>
            <a:ln w="4686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86" name="Freeform 42"/>
            <p:cNvSpPr>
              <a:spLocks/>
            </p:cNvSpPr>
            <p:nvPr/>
          </p:nvSpPr>
          <p:spPr bwMode="auto">
            <a:xfrm>
              <a:off x="2832" y="3432"/>
              <a:ext cx="84" cy="198"/>
            </a:xfrm>
            <a:custGeom>
              <a:avLst/>
              <a:gdLst/>
              <a:ahLst/>
              <a:cxnLst>
                <a:cxn ang="0">
                  <a:pos x="84" y="0"/>
                </a:cxn>
                <a:cxn ang="0">
                  <a:pos x="0" y="198"/>
                </a:cxn>
              </a:cxnLst>
              <a:rect l="0" t="0" r="r" b="b"/>
              <a:pathLst>
                <a:path w="84" h="198">
                  <a:moveTo>
                    <a:pt x="84" y="0"/>
                  </a:moveTo>
                  <a:lnTo>
                    <a:pt x="0" y="198"/>
                  </a:lnTo>
                </a:path>
              </a:pathLst>
            </a:custGeom>
            <a:noFill/>
            <a:ln w="46863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187" name="Text Box 43"/>
          <p:cNvSpPr txBox="1">
            <a:spLocks noChangeArrowheads="1"/>
          </p:cNvSpPr>
          <p:nvPr/>
        </p:nvSpPr>
        <p:spPr bwMode="auto">
          <a:xfrm>
            <a:off x="4140200" y="4975225"/>
            <a:ext cx="44640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611313" indent="-1611313">
              <a:spcBef>
                <a:spcPct val="50000"/>
              </a:spcBef>
            </a:pPr>
            <a:r>
              <a:rPr lang="uk-UA" b="1" i="1" dirty="0" smtClean="0">
                <a:solidFill>
                  <a:srgbClr val="0000CC"/>
                </a:solidFill>
                <a:latin typeface="Times New Roman" pitchFamily="18" charset="0"/>
              </a:rPr>
              <a:t>Розсіювальною </a:t>
            </a:r>
            <a:r>
              <a:rPr lang="uk-UA" b="1" i="1" dirty="0">
                <a:solidFill>
                  <a:srgbClr val="0000CC"/>
                </a:solidFill>
                <a:latin typeface="Times New Roman" pitchFamily="18" charset="0"/>
              </a:rPr>
              <a:t>лінзою</a:t>
            </a:r>
            <a:r>
              <a:rPr lang="uk-UA" dirty="0">
                <a:latin typeface="Times New Roman" pitchFamily="18" charset="0"/>
              </a:rPr>
              <a:t> називають лінзу, яка перетворює паралельний пучок променів в розбіжний</a:t>
            </a:r>
            <a:endParaRPr lang="ru-RU" dirty="0">
              <a:latin typeface="Times New Roman" pitchFamily="18" charset="0"/>
            </a:endParaRPr>
          </a:p>
        </p:txBody>
      </p:sp>
      <p:sp>
        <p:nvSpPr>
          <p:cNvPr id="46" name="Text Box 11"/>
          <p:cNvSpPr txBox="1">
            <a:spLocks noChangeArrowheads="1"/>
          </p:cNvSpPr>
          <p:nvPr/>
        </p:nvSpPr>
        <p:spPr bwMode="auto">
          <a:xfrm>
            <a:off x="71406" y="428604"/>
            <a:ext cx="2667000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 dirty="0">
                <a:solidFill>
                  <a:srgbClr val="003399"/>
                </a:solidFill>
                <a:latin typeface="Monotype Corsiva" pitchFamily="66" charset="0"/>
              </a:rPr>
              <a:t>Двоввігнута лінза</a:t>
            </a:r>
            <a:endParaRPr lang="ru-RU" sz="2400" dirty="0">
              <a:solidFill>
                <a:srgbClr val="003399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7764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618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/>
          <p:cNvSpPr>
            <a:spLocks noChangeShapeType="1"/>
          </p:cNvSpPr>
          <p:nvPr/>
        </p:nvSpPr>
        <p:spPr bwMode="auto">
          <a:xfrm>
            <a:off x="457200" y="2725738"/>
            <a:ext cx="8158163" cy="1587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195" name="Line 3"/>
          <p:cNvSpPr>
            <a:spLocks noChangeShapeType="1"/>
          </p:cNvSpPr>
          <p:nvPr/>
        </p:nvSpPr>
        <p:spPr bwMode="auto">
          <a:xfrm>
            <a:off x="4321175" y="908050"/>
            <a:ext cx="1588" cy="3651250"/>
          </a:xfrm>
          <a:prstGeom prst="line">
            <a:avLst/>
          </a:prstGeom>
          <a:noFill/>
          <a:ln w="36068">
            <a:solidFill>
              <a:srgbClr val="0000FF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4083050" y="2771775"/>
            <a:ext cx="376238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en-GB" sz="2400">
                <a:latin typeface="Times New Roman" pitchFamily="18" charset="0"/>
              </a:rPr>
              <a:t>O</a:t>
            </a:r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3057525" y="2651125"/>
            <a:ext cx="1588" cy="1587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2973388" y="2782888"/>
            <a:ext cx="303212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en-GB" sz="2400">
                <a:latin typeface="Times New Roman" pitchFamily="18" charset="0"/>
              </a:rPr>
              <a:t>F</a:t>
            </a:r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5546725" y="2647950"/>
            <a:ext cx="1588" cy="1587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5651500" y="2770188"/>
            <a:ext cx="303213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en-GB" sz="2400">
                <a:latin typeface="Times New Roman" pitchFamily="18" charset="0"/>
              </a:rPr>
              <a:t>F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1808163" y="2644775"/>
            <a:ext cx="1587" cy="1587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1676400" y="2801938"/>
            <a:ext cx="471488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uk-UA" sz="2400">
                <a:latin typeface="Times New Roman" pitchFamily="18" charset="0"/>
              </a:rPr>
              <a:t>2</a:t>
            </a:r>
            <a:r>
              <a:rPr lang="en-GB" sz="2400">
                <a:latin typeface="Times New Roman" pitchFamily="18" charset="0"/>
              </a:rPr>
              <a:t>F</a:t>
            </a:r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6808788" y="2644775"/>
            <a:ext cx="1587" cy="1587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6677025" y="2782888"/>
            <a:ext cx="471488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uk-UA" sz="2400">
                <a:latin typeface="Times New Roman" pitchFamily="18" charset="0"/>
              </a:rPr>
              <a:t>2</a:t>
            </a:r>
            <a:r>
              <a:rPr lang="en-GB" sz="2400">
                <a:latin typeface="Times New Roman" pitchFamily="18" charset="0"/>
              </a:rPr>
              <a:t>F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619250" y="1627188"/>
            <a:ext cx="2736850" cy="3097212"/>
            <a:chOff x="1020" y="844"/>
            <a:chExt cx="1724" cy="1951"/>
          </a:xfrm>
        </p:grpSpPr>
        <p:grpSp>
          <p:nvGrpSpPr>
            <p:cNvPr id="3" name="Group 14"/>
            <p:cNvGrpSpPr>
              <a:grpSpLocks/>
            </p:cNvGrpSpPr>
            <p:nvPr/>
          </p:nvGrpSpPr>
          <p:grpSpPr bwMode="auto">
            <a:xfrm flipH="1" flipV="1">
              <a:off x="2064" y="2341"/>
              <a:ext cx="653" cy="454"/>
              <a:chOff x="1565" y="1197"/>
              <a:chExt cx="1173" cy="1317"/>
            </a:xfrm>
          </p:grpSpPr>
          <p:sp>
            <p:nvSpPr>
              <p:cNvPr id="7222" name="Line 15"/>
              <p:cNvSpPr>
                <a:spLocks noChangeShapeType="1"/>
              </p:cNvSpPr>
              <p:nvPr/>
            </p:nvSpPr>
            <p:spPr bwMode="auto">
              <a:xfrm flipH="1">
                <a:off x="2200" y="1197"/>
                <a:ext cx="538" cy="600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 type="stealth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23" name="Line 16"/>
              <p:cNvSpPr>
                <a:spLocks noChangeShapeType="1"/>
              </p:cNvSpPr>
              <p:nvPr/>
            </p:nvSpPr>
            <p:spPr bwMode="auto">
              <a:xfrm flipH="1">
                <a:off x="1565" y="1788"/>
                <a:ext cx="635" cy="726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 flipH="1" flipV="1">
              <a:off x="1746" y="1933"/>
              <a:ext cx="961" cy="681"/>
              <a:chOff x="1429" y="1842"/>
              <a:chExt cx="1270" cy="409"/>
            </a:xfrm>
          </p:grpSpPr>
          <p:sp>
            <p:nvSpPr>
              <p:cNvPr id="7220" name="Line 18"/>
              <p:cNvSpPr>
                <a:spLocks noChangeShapeType="1"/>
              </p:cNvSpPr>
              <p:nvPr/>
            </p:nvSpPr>
            <p:spPr bwMode="auto">
              <a:xfrm flipH="1">
                <a:off x="2290" y="1842"/>
                <a:ext cx="409" cy="137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 type="stealth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21" name="Line 19"/>
              <p:cNvSpPr>
                <a:spLocks noChangeShapeType="1"/>
              </p:cNvSpPr>
              <p:nvPr/>
            </p:nvSpPr>
            <p:spPr bwMode="auto">
              <a:xfrm flipH="1">
                <a:off x="1429" y="1979"/>
                <a:ext cx="861" cy="272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" name="Group 20"/>
            <p:cNvGrpSpPr>
              <a:grpSpLocks/>
            </p:cNvGrpSpPr>
            <p:nvPr/>
          </p:nvGrpSpPr>
          <p:grpSpPr bwMode="auto">
            <a:xfrm flipH="1">
              <a:off x="1020" y="844"/>
              <a:ext cx="1679" cy="1135"/>
              <a:chOff x="1429" y="1933"/>
              <a:chExt cx="1279" cy="455"/>
            </a:xfrm>
          </p:grpSpPr>
          <p:sp>
            <p:nvSpPr>
              <p:cNvPr id="7218" name="Line 21"/>
              <p:cNvSpPr>
                <a:spLocks noChangeShapeType="1"/>
              </p:cNvSpPr>
              <p:nvPr/>
            </p:nvSpPr>
            <p:spPr bwMode="auto">
              <a:xfrm flipH="1" flipV="1">
                <a:off x="2290" y="2251"/>
                <a:ext cx="418" cy="137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 type="stealth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19" name="Line 22"/>
              <p:cNvSpPr>
                <a:spLocks noChangeShapeType="1"/>
              </p:cNvSpPr>
              <p:nvPr/>
            </p:nvSpPr>
            <p:spPr bwMode="auto">
              <a:xfrm flipH="1" flipV="1">
                <a:off x="1429" y="1933"/>
                <a:ext cx="861" cy="318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" name="Group 23"/>
            <p:cNvGrpSpPr>
              <a:grpSpLocks/>
            </p:cNvGrpSpPr>
            <p:nvPr/>
          </p:nvGrpSpPr>
          <p:grpSpPr bwMode="auto">
            <a:xfrm flipH="1">
              <a:off x="1156" y="1162"/>
              <a:ext cx="1588" cy="1043"/>
              <a:chOff x="1519" y="1797"/>
              <a:chExt cx="1179" cy="862"/>
            </a:xfrm>
          </p:grpSpPr>
          <p:sp>
            <p:nvSpPr>
              <p:cNvPr id="7216" name="Line 24"/>
              <p:cNvSpPr>
                <a:spLocks noChangeShapeType="1"/>
              </p:cNvSpPr>
              <p:nvPr/>
            </p:nvSpPr>
            <p:spPr bwMode="auto">
              <a:xfrm flipH="1" flipV="1">
                <a:off x="2245" y="2341"/>
                <a:ext cx="453" cy="318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 type="stealth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17" name="Line 25"/>
              <p:cNvSpPr>
                <a:spLocks noChangeShapeType="1"/>
              </p:cNvSpPr>
              <p:nvPr/>
            </p:nvSpPr>
            <p:spPr bwMode="auto">
              <a:xfrm flipH="1" flipV="1">
                <a:off x="1519" y="1797"/>
                <a:ext cx="726" cy="544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" name="Group 26"/>
            <p:cNvGrpSpPr>
              <a:grpSpLocks/>
            </p:cNvGrpSpPr>
            <p:nvPr/>
          </p:nvGrpSpPr>
          <p:grpSpPr bwMode="auto">
            <a:xfrm flipH="1">
              <a:off x="1429" y="1552"/>
              <a:ext cx="1288" cy="880"/>
              <a:chOff x="1519" y="1752"/>
              <a:chExt cx="1181" cy="1179"/>
            </a:xfrm>
          </p:grpSpPr>
          <p:sp>
            <p:nvSpPr>
              <p:cNvPr id="7214" name="Line 27"/>
              <p:cNvSpPr>
                <a:spLocks noChangeShapeType="1"/>
              </p:cNvSpPr>
              <p:nvPr/>
            </p:nvSpPr>
            <p:spPr bwMode="auto">
              <a:xfrm flipH="1" flipV="1">
                <a:off x="2245" y="2478"/>
                <a:ext cx="455" cy="453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 type="stealth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15" name="Line 28"/>
              <p:cNvSpPr>
                <a:spLocks noChangeShapeType="1"/>
              </p:cNvSpPr>
              <p:nvPr/>
            </p:nvSpPr>
            <p:spPr bwMode="auto">
              <a:xfrm flipH="1" flipV="1">
                <a:off x="1519" y="1752"/>
                <a:ext cx="726" cy="726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8" name="Group 29"/>
          <p:cNvGrpSpPr>
            <a:grpSpLocks/>
          </p:cNvGrpSpPr>
          <p:nvPr/>
        </p:nvGrpSpPr>
        <p:grpSpPr bwMode="auto">
          <a:xfrm>
            <a:off x="4284663" y="476250"/>
            <a:ext cx="3024187" cy="3527425"/>
            <a:chOff x="2699" y="119"/>
            <a:chExt cx="1905" cy="2222"/>
          </a:xfrm>
        </p:grpSpPr>
        <p:grpSp>
          <p:nvGrpSpPr>
            <p:cNvPr id="9" name="Group 30"/>
            <p:cNvGrpSpPr>
              <a:grpSpLocks/>
            </p:cNvGrpSpPr>
            <p:nvPr/>
          </p:nvGrpSpPr>
          <p:grpSpPr bwMode="auto">
            <a:xfrm flipH="1" flipV="1">
              <a:off x="2744" y="663"/>
              <a:ext cx="1225" cy="862"/>
              <a:chOff x="1565" y="1197"/>
              <a:chExt cx="1173" cy="1317"/>
            </a:xfrm>
          </p:grpSpPr>
          <p:sp>
            <p:nvSpPr>
              <p:cNvPr id="7207" name="Line 31"/>
              <p:cNvSpPr>
                <a:spLocks noChangeShapeType="1"/>
              </p:cNvSpPr>
              <p:nvPr/>
            </p:nvSpPr>
            <p:spPr bwMode="auto">
              <a:xfrm flipH="1">
                <a:off x="2200" y="1197"/>
                <a:ext cx="538" cy="600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 type="stealth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08" name="Line 32"/>
              <p:cNvSpPr>
                <a:spLocks noChangeShapeType="1"/>
              </p:cNvSpPr>
              <p:nvPr/>
            </p:nvSpPr>
            <p:spPr bwMode="auto">
              <a:xfrm flipH="1">
                <a:off x="1565" y="1788"/>
                <a:ext cx="635" cy="726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0" name="Group 33"/>
            <p:cNvGrpSpPr>
              <a:grpSpLocks/>
            </p:cNvGrpSpPr>
            <p:nvPr/>
          </p:nvGrpSpPr>
          <p:grpSpPr bwMode="auto">
            <a:xfrm flipH="1">
              <a:off x="2744" y="844"/>
              <a:ext cx="1315" cy="318"/>
              <a:chOff x="1474" y="1524"/>
              <a:chExt cx="1242" cy="908"/>
            </a:xfrm>
          </p:grpSpPr>
          <p:sp>
            <p:nvSpPr>
              <p:cNvPr id="7205" name="Line 34"/>
              <p:cNvSpPr>
                <a:spLocks noChangeShapeType="1"/>
              </p:cNvSpPr>
              <p:nvPr/>
            </p:nvSpPr>
            <p:spPr bwMode="auto">
              <a:xfrm flipH="1">
                <a:off x="2245" y="1524"/>
                <a:ext cx="471" cy="318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 type="stealth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06" name="Line 35"/>
              <p:cNvSpPr>
                <a:spLocks noChangeShapeType="1"/>
              </p:cNvSpPr>
              <p:nvPr/>
            </p:nvSpPr>
            <p:spPr bwMode="auto">
              <a:xfrm flipH="1">
                <a:off x="1474" y="1842"/>
                <a:ext cx="771" cy="590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1" name="Group 36"/>
            <p:cNvGrpSpPr>
              <a:grpSpLocks/>
            </p:cNvGrpSpPr>
            <p:nvPr/>
          </p:nvGrpSpPr>
          <p:grpSpPr bwMode="auto">
            <a:xfrm flipH="1" flipV="1">
              <a:off x="2699" y="754"/>
              <a:ext cx="1905" cy="426"/>
              <a:chOff x="1429" y="1842"/>
              <a:chExt cx="1270" cy="409"/>
            </a:xfrm>
          </p:grpSpPr>
          <p:sp>
            <p:nvSpPr>
              <p:cNvPr id="7203" name="Line 37"/>
              <p:cNvSpPr>
                <a:spLocks noChangeShapeType="1"/>
              </p:cNvSpPr>
              <p:nvPr/>
            </p:nvSpPr>
            <p:spPr bwMode="auto">
              <a:xfrm flipH="1">
                <a:off x="2290" y="1842"/>
                <a:ext cx="409" cy="137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 type="stealth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04" name="Line 38"/>
              <p:cNvSpPr>
                <a:spLocks noChangeShapeType="1"/>
              </p:cNvSpPr>
              <p:nvPr/>
            </p:nvSpPr>
            <p:spPr bwMode="auto">
              <a:xfrm flipH="1">
                <a:off x="1429" y="1979"/>
                <a:ext cx="861" cy="272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2" name="Group 39"/>
            <p:cNvGrpSpPr>
              <a:grpSpLocks/>
            </p:cNvGrpSpPr>
            <p:nvPr/>
          </p:nvGrpSpPr>
          <p:grpSpPr bwMode="auto">
            <a:xfrm flipH="1">
              <a:off x="2699" y="119"/>
              <a:ext cx="1451" cy="1814"/>
              <a:chOff x="1429" y="1933"/>
              <a:chExt cx="1279" cy="455"/>
            </a:xfrm>
          </p:grpSpPr>
          <p:sp>
            <p:nvSpPr>
              <p:cNvPr id="7201" name="Line 40"/>
              <p:cNvSpPr>
                <a:spLocks noChangeShapeType="1"/>
              </p:cNvSpPr>
              <p:nvPr/>
            </p:nvSpPr>
            <p:spPr bwMode="auto">
              <a:xfrm flipH="1" flipV="1">
                <a:off x="2290" y="2251"/>
                <a:ext cx="418" cy="137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 type="stealth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02" name="Line 41"/>
              <p:cNvSpPr>
                <a:spLocks noChangeShapeType="1"/>
              </p:cNvSpPr>
              <p:nvPr/>
            </p:nvSpPr>
            <p:spPr bwMode="auto">
              <a:xfrm flipH="1" flipV="1">
                <a:off x="1429" y="1933"/>
                <a:ext cx="861" cy="318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3" name="Group 42"/>
            <p:cNvGrpSpPr>
              <a:grpSpLocks/>
            </p:cNvGrpSpPr>
            <p:nvPr/>
          </p:nvGrpSpPr>
          <p:grpSpPr bwMode="auto">
            <a:xfrm flipH="1">
              <a:off x="2708" y="345"/>
              <a:ext cx="1134" cy="1996"/>
              <a:chOff x="1519" y="1752"/>
              <a:chExt cx="1181" cy="1179"/>
            </a:xfrm>
          </p:grpSpPr>
          <p:sp>
            <p:nvSpPr>
              <p:cNvPr id="7199" name="Line 43"/>
              <p:cNvSpPr>
                <a:spLocks noChangeShapeType="1"/>
              </p:cNvSpPr>
              <p:nvPr/>
            </p:nvSpPr>
            <p:spPr bwMode="auto">
              <a:xfrm flipH="1" flipV="1">
                <a:off x="2245" y="2478"/>
                <a:ext cx="455" cy="453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 type="stealth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00" name="Line 44"/>
              <p:cNvSpPr>
                <a:spLocks noChangeShapeType="1"/>
              </p:cNvSpPr>
              <p:nvPr/>
            </p:nvSpPr>
            <p:spPr bwMode="auto">
              <a:xfrm flipH="1" flipV="1">
                <a:off x="1519" y="1752"/>
                <a:ext cx="726" cy="726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8237" name="Text Box 45"/>
          <p:cNvSpPr txBox="1">
            <a:spLocks noChangeArrowheads="1"/>
          </p:cNvSpPr>
          <p:nvPr/>
        </p:nvSpPr>
        <p:spPr bwMode="auto">
          <a:xfrm>
            <a:off x="285720" y="928670"/>
            <a:ext cx="3889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400" b="1" i="1" dirty="0">
                <a:latin typeface="Times New Roman" pitchFamily="18" charset="0"/>
              </a:rPr>
              <a:t>Фокальна площина</a:t>
            </a:r>
            <a:endParaRPr lang="ru-RU" sz="2400" b="1" i="1" dirty="0">
              <a:latin typeface="Times New Roman" pitchFamily="18" charset="0"/>
            </a:endParaRPr>
          </a:p>
        </p:txBody>
      </p:sp>
      <p:sp>
        <p:nvSpPr>
          <p:cNvPr id="7184" name="Text Box 46"/>
          <p:cNvSpPr txBox="1">
            <a:spLocks noChangeArrowheads="1"/>
          </p:cNvSpPr>
          <p:nvPr/>
        </p:nvSpPr>
        <p:spPr bwMode="auto">
          <a:xfrm>
            <a:off x="611188" y="5632450"/>
            <a:ext cx="82089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Times New Roman" pitchFamily="18" charset="0"/>
            </a:endParaRPr>
          </a:p>
        </p:txBody>
      </p:sp>
      <p:sp>
        <p:nvSpPr>
          <p:cNvPr id="8239" name="Text Box 47"/>
          <p:cNvSpPr txBox="1">
            <a:spLocks noChangeArrowheads="1"/>
          </p:cNvSpPr>
          <p:nvPr/>
        </p:nvSpPr>
        <p:spPr bwMode="auto">
          <a:xfrm>
            <a:off x="323850" y="4708525"/>
            <a:ext cx="8496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63538" algn="just">
              <a:spcBef>
                <a:spcPct val="50000"/>
              </a:spcBef>
            </a:pPr>
            <a:r>
              <a:rPr lang="uk-UA" dirty="0">
                <a:latin typeface="Times New Roman" pitchFamily="18" charset="0"/>
              </a:rPr>
              <a:t>Паралельний пучок променів, після заломлення в лінзі проходить через точку перетину фокальної площини і паралельної до пучка променів побічної оптичної осі</a:t>
            </a:r>
            <a:endParaRPr lang="ru-RU" dirty="0">
              <a:latin typeface="Times New Roman" pitchFamily="18" charset="0"/>
            </a:endParaRPr>
          </a:p>
        </p:txBody>
      </p:sp>
      <p:sp>
        <p:nvSpPr>
          <p:cNvPr id="8240" name="Text Box 48"/>
          <p:cNvSpPr txBox="1">
            <a:spLocks noChangeArrowheads="1"/>
          </p:cNvSpPr>
          <p:nvPr/>
        </p:nvSpPr>
        <p:spPr bwMode="auto">
          <a:xfrm>
            <a:off x="323850" y="5710238"/>
            <a:ext cx="84248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63538" algn="just">
              <a:spcBef>
                <a:spcPct val="50000"/>
              </a:spcBef>
            </a:pPr>
            <a:r>
              <a:rPr lang="uk-UA" b="1" i="1" dirty="0">
                <a:latin typeface="Times New Roman" pitchFamily="18" charset="0"/>
              </a:rPr>
              <a:t>Фокусна </a:t>
            </a:r>
            <a:r>
              <a:rPr lang="uk-UA" b="1" i="1" dirty="0" smtClean="0">
                <a:latin typeface="Times New Roman" pitchFamily="18" charset="0"/>
              </a:rPr>
              <a:t>відстань</a:t>
            </a:r>
            <a:r>
              <a:rPr lang="uk-UA" dirty="0" smtClean="0">
                <a:latin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</a:rPr>
              <a:t>– це довжина відрізка головної оптичної осі від оптичного центра лінзи до її головного фокуса</a:t>
            </a:r>
            <a:endParaRPr lang="ru-RU" dirty="0">
              <a:latin typeface="Times New Roman" pitchFamily="18" charset="0"/>
            </a:endParaRPr>
          </a:p>
        </p:txBody>
      </p:sp>
      <p:sp>
        <p:nvSpPr>
          <p:cNvPr id="8241" name="Text Box 49"/>
          <p:cNvSpPr txBox="1">
            <a:spLocks noChangeArrowheads="1"/>
          </p:cNvSpPr>
          <p:nvPr/>
        </p:nvSpPr>
        <p:spPr bwMode="auto">
          <a:xfrm>
            <a:off x="684213" y="5337175"/>
            <a:ext cx="3743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>
                <a:latin typeface="Times New Roman" pitchFamily="18" charset="0"/>
              </a:rPr>
              <a:t>ФП – </a:t>
            </a:r>
            <a:r>
              <a:rPr lang="uk-UA" b="1" i="1">
                <a:solidFill>
                  <a:srgbClr val="339966"/>
                </a:solidFill>
                <a:latin typeface="Times New Roman" pitchFamily="18" charset="0"/>
              </a:rPr>
              <a:t>фокальна площина</a:t>
            </a:r>
            <a:endParaRPr lang="ru-RU" b="1" i="1">
              <a:solidFill>
                <a:srgbClr val="339966"/>
              </a:solidFill>
              <a:latin typeface="Times New Roman" pitchFamily="18" charset="0"/>
            </a:endParaRPr>
          </a:p>
        </p:txBody>
      </p:sp>
      <p:sp>
        <p:nvSpPr>
          <p:cNvPr id="8242" name="Text Box 50"/>
          <p:cNvSpPr txBox="1">
            <a:spLocks noChangeArrowheads="1"/>
          </p:cNvSpPr>
          <p:nvPr/>
        </p:nvSpPr>
        <p:spPr bwMode="auto">
          <a:xfrm>
            <a:off x="4932363" y="1123950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>
                <a:latin typeface="Times New Roman" pitchFamily="18" charset="0"/>
              </a:rPr>
              <a:t>ФП</a:t>
            </a:r>
            <a:endParaRPr lang="ru-RU">
              <a:latin typeface="Times New Roman" pitchFamily="18" charset="0"/>
            </a:endParaRPr>
          </a:p>
        </p:txBody>
      </p:sp>
      <p:sp>
        <p:nvSpPr>
          <p:cNvPr id="8243" name="Line 51"/>
          <p:cNvSpPr>
            <a:spLocks noChangeShapeType="1"/>
          </p:cNvSpPr>
          <p:nvPr/>
        </p:nvSpPr>
        <p:spPr bwMode="auto">
          <a:xfrm flipV="1">
            <a:off x="2268538" y="1349375"/>
            <a:ext cx="4032250" cy="2808288"/>
          </a:xfrm>
          <a:prstGeom prst="line">
            <a:avLst/>
          </a:prstGeom>
          <a:noFill/>
          <a:ln w="31750">
            <a:solidFill>
              <a:srgbClr val="660033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44" name="Line 52"/>
          <p:cNvSpPr>
            <a:spLocks noChangeShapeType="1"/>
          </p:cNvSpPr>
          <p:nvPr/>
        </p:nvSpPr>
        <p:spPr bwMode="auto">
          <a:xfrm>
            <a:off x="5494338" y="1052513"/>
            <a:ext cx="71437" cy="3167062"/>
          </a:xfrm>
          <a:prstGeom prst="line">
            <a:avLst/>
          </a:prstGeom>
          <a:noFill/>
          <a:ln w="38100">
            <a:solidFill>
              <a:srgbClr val="008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6" name="Text Box 55"/>
          <p:cNvSpPr txBox="1">
            <a:spLocks noChangeArrowheads="1"/>
          </p:cNvSpPr>
          <p:nvPr/>
        </p:nvSpPr>
        <p:spPr bwMode="auto">
          <a:xfrm>
            <a:off x="71406" y="357166"/>
            <a:ext cx="5280025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 dirty="0">
                <a:solidFill>
                  <a:srgbClr val="003399"/>
                </a:solidFill>
                <a:latin typeface="Monotype Corsiva" pitchFamily="66" charset="0"/>
              </a:rPr>
              <a:t>Основні точки та лінії двоопуклої лінзи</a:t>
            </a:r>
            <a:endParaRPr lang="ru-RU" sz="2400" dirty="0">
              <a:solidFill>
                <a:srgbClr val="003399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601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8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2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20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2000"/>
                                        <p:tgtEl>
                                          <p:spTgt spid="8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2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8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8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82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8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8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8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8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8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/>
      <p:bldP spid="8195" grpId="0" animBg="1"/>
      <p:bldP spid="8196" grpId="0"/>
      <p:bldP spid="8197" grpId="0" animBg="1"/>
      <p:bldP spid="8198" grpId="0" build="allAtOnce"/>
      <p:bldP spid="8199" grpId="0" animBg="1"/>
      <p:bldP spid="8200" grpId="0"/>
      <p:bldP spid="8201" grpId="0" animBg="1"/>
      <p:bldP spid="8202" grpId="0" build="allAtOnce"/>
      <p:bldP spid="8203" grpId="0" animBg="1"/>
      <p:bldP spid="8204" grpId="0" build="allAtOnce"/>
      <p:bldP spid="8237" grpId="0"/>
      <p:bldP spid="8239" grpId="0"/>
      <p:bldP spid="8241" grpId="0"/>
      <p:bldP spid="8242" grpId="0"/>
      <p:bldP spid="8243" grpId="0" animBg="1"/>
      <p:bldP spid="8243" grpId="1" animBg="1"/>
      <p:bldP spid="82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424656" y="4757082"/>
            <a:ext cx="54006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000" i="1" dirty="0" smtClean="0">
                <a:latin typeface="Times New Roman" pitchFamily="18" charset="0"/>
              </a:rPr>
              <a:t>2. Що називають оптичним центром лінзи?</a:t>
            </a:r>
            <a:endParaRPr lang="ru-RU" sz="2000" i="1" dirty="0">
              <a:latin typeface="Times New Roman" pitchFamily="18" charset="0"/>
            </a:endParaRPr>
          </a:p>
        </p:txBody>
      </p: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457200" y="620713"/>
            <a:ext cx="8158163" cy="3651250"/>
            <a:chOff x="288" y="527"/>
            <a:chExt cx="5139" cy="2300"/>
          </a:xfrm>
        </p:grpSpPr>
        <p:sp>
          <p:nvSpPr>
            <p:cNvPr id="4120" name="Text Box 24"/>
            <p:cNvSpPr txBox="1">
              <a:spLocks noChangeArrowheads="1"/>
            </p:cNvSpPr>
            <p:nvPr/>
          </p:nvSpPr>
          <p:spPr bwMode="auto">
            <a:xfrm>
              <a:off x="2572" y="1701"/>
              <a:ext cx="237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400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4121" name="Line 25"/>
            <p:cNvSpPr>
              <a:spLocks noChangeShapeType="1"/>
            </p:cNvSpPr>
            <p:nvPr/>
          </p:nvSpPr>
          <p:spPr bwMode="auto">
            <a:xfrm>
              <a:off x="1926" y="1643"/>
              <a:ext cx="1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2" name="Text Box 26"/>
            <p:cNvSpPr txBox="1">
              <a:spLocks noChangeArrowheads="1"/>
            </p:cNvSpPr>
            <p:nvPr/>
          </p:nvSpPr>
          <p:spPr bwMode="auto">
            <a:xfrm>
              <a:off x="1873" y="1708"/>
              <a:ext cx="191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400"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4123" name="Line 27"/>
            <p:cNvSpPr>
              <a:spLocks noChangeShapeType="1"/>
            </p:cNvSpPr>
            <p:nvPr/>
          </p:nvSpPr>
          <p:spPr bwMode="auto">
            <a:xfrm>
              <a:off x="3503" y="1635"/>
              <a:ext cx="1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4" name="Text Box 28"/>
            <p:cNvSpPr txBox="1">
              <a:spLocks noChangeArrowheads="1"/>
            </p:cNvSpPr>
            <p:nvPr/>
          </p:nvSpPr>
          <p:spPr bwMode="auto">
            <a:xfrm>
              <a:off x="3450" y="1700"/>
              <a:ext cx="191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en-GB" sz="2400"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4125" name="Line 29"/>
            <p:cNvSpPr>
              <a:spLocks noChangeShapeType="1"/>
            </p:cNvSpPr>
            <p:nvPr/>
          </p:nvSpPr>
          <p:spPr bwMode="auto">
            <a:xfrm>
              <a:off x="1139" y="1645"/>
              <a:ext cx="1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6" name="Text Box 30"/>
            <p:cNvSpPr txBox="1">
              <a:spLocks noChangeArrowheads="1"/>
            </p:cNvSpPr>
            <p:nvPr/>
          </p:nvSpPr>
          <p:spPr bwMode="auto">
            <a:xfrm>
              <a:off x="1056" y="1720"/>
              <a:ext cx="297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uk-UA" sz="2400">
                  <a:latin typeface="Times New Roman" pitchFamily="18" charset="0"/>
                </a:rPr>
                <a:t>2</a:t>
              </a:r>
              <a:r>
                <a:rPr lang="en-GB" sz="2400"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4127" name="Line 31"/>
            <p:cNvSpPr>
              <a:spLocks noChangeShapeType="1"/>
            </p:cNvSpPr>
            <p:nvPr/>
          </p:nvSpPr>
          <p:spPr bwMode="auto">
            <a:xfrm>
              <a:off x="4289" y="1633"/>
              <a:ext cx="1" cy="1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8" name="Text Box 32"/>
            <p:cNvSpPr txBox="1">
              <a:spLocks noChangeArrowheads="1"/>
            </p:cNvSpPr>
            <p:nvPr/>
          </p:nvSpPr>
          <p:spPr bwMode="auto">
            <a:xfrm>
              <a:off x="4206" y="1708"/>
              <a:ext cx="297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hangingPunct="0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</a:pPr>
              <a:r>
                <a:rPr lang="uk-UA" sz="2400">
                  <a:latin typeface="Times New Roman" pitchFamily="18" charset="0"/>
                </a:rPr>
                <a:t>2</a:t>
              </a:r>
              <a:r>
                <a:rPr lang="en-GB" sz="2400">
                  <a:latin typeface="Times New Roman" pitchFamily="18" charset="0"/>
                </a:rPr>
                <a:t>F</a:t>
              </a:r>
            </a:p>
          </p:txBody>
        </p:sp>
        <p:sp>
          <p:nvSpPr>
            <p:cNvPr id="4129" name="Line 33"/>
            <p:cNvSpPr>
              <a:spLocks noChangeShapeType="1"/>
            </p:cNvSpPr>
            <p:nvPr/>
          </p:nvSpPr>
          <p:spPr bwMode="auto">
            <a:xfrm>
              <a:off x="288" y="1684"/>
              <a:ext cx="5139" cy="1"/>
            </a:xfrm>
            <a:prstGeom prst="line">
              <a:avLst/>
            </a:prstGeom>
            <a:noFill/>
            <a:ln w="28448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30" name="Line 34"/>
            <p:cNvSpPr>
              <a:spLocks noChangeShapeType="1"/>
            </p:cNvSpPr>
            <p:nvPr/>
          </p:nvSpPr>
          <p:spPr bwMode="auto">
            <a:xfrm>
              <a:off x="2722" y="527"/>
              <a:ext cx="1" cy="2300"/>
            </a:xfrm>
            <a:prstGeom prst="line">
              <a:avLst/>
            </a:prstGeom>
            <a:noFill/>
            <a:ln w="36068">
              <a:solidFill>
                <a:srgbClr val="0000FF"/>
              </a:solidFill>
              <a:round/>
              <a:headEnd type="arrow" w="med" len="med"/>
              <a:tailEnd type="arrow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420936" y="5117122"/>
            <a:ext cx="54006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000" i="1" dirty="0" smtClean="0">
                <a:latin typeface="Times New Roman" pitchFamily="18" charset="0"/>
              </a:rPr>
              <a:t>3. Що називають головною оптичною віссю?</a:t>
            </a:r>
            <a:endParaRPr lang="ru-RU" sz="2000" i="1" dirty="0">
              <a:latin typeface="Times New Roman" pitchFamily="18" charset="0"/>
            </a:endParaRPr>
          </a:p>
        </p:txBody>
      </p:sp>
      <p:sp>
        <p:nvSpPr>
          <p:cNvPr id="46" name="Text Box 2"/>
          <p:cNvSpPr txBox="1">
            <a:spLocks noChangeArrowheads="1"/>
          </p:cNvSpPr>
          <p:nvPr/>
        </p:nvSpPr>
        <p:spPr bwMode="auto">
          <a:xfrm>
            <a:off x="424656" y="5477162"/>
            <a:ext cx="54006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000" i="1" dirty="0" smtClean="0">
                <a:latin typeface="Times New Roman" pitchFamily="18" charset="0"/>
              </a:rPr>
              <a:t>4. Що називають фокусом?</a:t>
            </a:r>
            <a:endParaRPr lang="ru-RU" sz="2000" i="1" dirty="0">
              <a:latin typeface="Times New Roman" pitchFamily="18" charset="0"/>
            </a:endParaRPr>
          </a:p>
        </p:txBody>
      </p:sp>
      <p:sp>
        <p:nvSpPr>
          <p:cNvPr id="47" name="Text Box 2"/>
          <p:cNvSpPr txBox="1">
            <a:spLocks noChangeArrowheads="1"/>
          </p:cNvSpPr>
          <p:nvPr/>
        </p:nvSpPr>
        <p:spPr bwMode="auto">
          <a:xfrm>
            <a:off x="446336" y="4403328"/>
            <a:ext cx="54006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000" i="1" dirty="0" smtClean="0">
                <a:latin typeface="Times New Roman" pitchFamily="18" charset="0"/>
              </a:rPr>
              <a:t>1. Яка лінза зображена на малюнку?</a:t>
            </a:r>
            <a:endParaRPr lang="ru-RU" sz="2000" i="1" dirty="0">
              <a:latin typeface="Times New Roman" pitchFamily="18" charset="0"/>
            </a:endParaRPr>
          </a:p>
        </p:txBody>
      </p:sp>
      <p:sp>
        <p:nvSpPr>
          <p:cNvPr id="48" name="Text Box 2"/>
          <p:cNvSpPr txBox="1">
            <a:spLocks noChangeArrowheads="1"/>
          </p:cNvSpPr>
          <p:nvPr/>
        </p:nvSpPr>
        <p:spPr bwMode="auto">
          <a:xfrm>
            <a:off x="433636" y="5790222"/>
            <a:ext cx="54006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000" i="1" dirty="0" smtClean="0">
                <a:latin typeface="Times New Roman" pitchFamily="18" charset="0"/>
              </a:rPr>
              <a:t>5. Що називають побічною оптичною віссю?</a:t>
            </a:r>
            <a:endParaRPr lang="ru-RU" sz="2000" i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045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5" grpId="0"/>
      <p:bldP spid="46" grpId="0"/>
      <p:bldP spid="47" grpId="0"/>
      <p:bldP spid="48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711</TotalTime>
  <Words>534</Words>
  <Application>Microsoft Office PowerPoint</Application>
  <PresentationFormat>Екран (4:3)</PresentationFormat>
  <Paragraphs>187</Paragraphs>
  <Slides>27</Slides>
  <Notes>11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27</vt:i4>
      </vt:variant>
    </vt:vector>
  </HeadingPairs>
  <TitlesOfParts>
    <vt:vector size="34" baseType="lpstr">
      <vt:lpstr>Microsoft JhengHei UI Light</vt:lpstr>
      <vt:lpstr>Arial</vt:lpstr>
      <vt:lpstr>Calibri</vt:lpstr>
      <vt:lpstr>Monotype Corsiva</vt:lpstr>
      <vt:lpstr>StarSymbol</vt:lpstr>
      <vt:lpstr>Times New Roman</vt:lpstr>
      <vt:lpstr>Оформление по умолчанию</vt:lpstr>
      <vt:lpstr>Презентація PowerPoint</vt:lpstr>
      <vt:lpstr>Фізика 9 клас  12.11.2021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64/2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</dc:title>
  <dc:subject>Відбивання світла. Закони відбивання . Плоске дзеркало</dc:subject>
  <dc:creator>Bratsyuk Yuriy</dc:creator>
  <cp:lastModifiedBy>RePack by Diakov</cp:lastModifiedBy>
  <cp:revision>105</cp:revision>
  <dcterms:created xsi:type="dcterms:W3CDTF">2005-05-05T17:53:47Z</dcterms:created>
  <dcterms:modified xsi:type="dcterms:W3CDTF">2021-11-11T15:46:56Z</dcterms:modified>
</cp:coreProperties>
</file>