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94" r:id="rId4"/>
    <p:sldId id="272" r:id="rId5"/>
    <p:sldId id="273" r:id="rId6"/>
    <p:sldId id="267" r:id="rId7"/>
    <p:sldId id="274" r:id="rId8"/>
    <p:sldId id="275" r:id="rId9"/>
    <p:sldId id="276" r:id="rId10"/>
    <p:sldId id="277" r:id="rId11"/>
    <p:sldId id="278" r:id="rId12"/>
    <p:sldId id="279" r:id="rId13"/>
    <p:sldId id="269" r:id="rId14"/>
    <p:sldId id="29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631F9-F91F-439D-93C6-F6BD0A5092B3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3B0E7-3765-4591-99FC-1CDEC48C275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00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C5C0-78FF-4582-BDD5-2ED2D7BA8AA7}" type="datetime1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DA2C-65AA-4857-AD84-D1AD48B1758B}" type="datetime1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ED04-3EC4-4B16-B7BD-0764A2F37948}" type="datetime1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5B28-8053-4F10-BA96-1ADB05DF281E}" type="datetime1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340B-8F2F-4ACD-B9F9-E8678E2AAEA6}" type="datetime1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F229-E597-48FA-A6C9-2633E23D7E4D}" type="datetime1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523D-5D99-44C3-81B1-CB8AA82C82FD}" type="datetime1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6B32-2BEC-403B-A659-0E9FEE8721E2}" type="datetime1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DB6-642B-4494-B161-E09708B38735}" type="datetime1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5D84-12E0-4E10-A03F-A3B8E1016DDC}" type="datetime1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C5C4-AD2B-4B6E-B015-832E2DF92612}" type="datetime1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9FFF0-5C6E-4428-A109-6033BE78D292}" type="datetime1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Н.М.Шевченко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4429156"/>
          </a:xfrm>
        </p:spPr>
        <p:txBody>
          <a:bodyPr>
            <a:normAutofit fontScale="90000"/>
          </a:bodyPr>
          <a:lstStyle/>
          <a:p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зображень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лінзах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язування</a:t>
            </a:r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задач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4286256"/>
            <a:ext cx="5072098" cy="2000264"/>
          </a:xfrm>
        </p:spPr>
        <p:txBody>
          <a:bodyPr>
            <a:normAutofit/>
          </a:bodyPr>
          <a:lstStyle/>
          <a:p>
            <a:pPr algn="r"/>
            <a:endParaRPr lang="uk-UA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Фізика 9 клас </a:t>
            </a:r>
          </a:p>
          <a:p>
            <a:pPr algn="r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11.11.2021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5.Якщо предмет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фокусом F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оптичним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центром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буде прямим,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уявним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збільшеним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знаходиметься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той же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предмет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14488"/>
            <a:ext cx="6572296" cy="479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предмет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відстані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= F,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промені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виходитимуть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паралельно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променя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проходить через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оптичний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центр,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 буде.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38512" y="2491581"/>
            <a:ext cx="24669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928802"/>
            <a:ext cx="671517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розсіювальній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лінзі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Принцип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однаковий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лінза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зменшеним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прямим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уявним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знаходитися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той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предмет.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35824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Побудова зображень у збиральній та розсіювальній лінзах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4"/>
            <a:ext cx="757242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214818"/>
            <a:ext cx="7715304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Розгляньте задачу на сторінці 97 підручника</a:t>
            </a:r>
          </a:p>
          <a:p>
            <a:r>
              <a:rPr lang="uk-UA" dirty="0" smtClean="0"/>
              <a:t>Коротко запишіть у зошит</a:t>
            </a:r>
          </a:p>
          <a:p>
            <a:r>
              <a:rPr lang="uk-UA" dirty="0" smtClean="0"/>
              <a:t>Виконайте вправу 15(3,5)</a:t>
            </a:r>
          </a:p>
          <a:p>
            <a:endParaRPr lang="uk-UA" dirty="0"/>
          </a:p>
          <a:p>
            <a:r>
              <a:rPr lang="uk-UA" dirty="0" smtClean="0"/>
              <a:t>Домашнє завдання </a:t>
            </a:r>
          </a:p>
          <a:p>
            <a:r>
              <a:rPr lang="uk-UA" dirty="0" smtClean="0"/>
              <a:t>Повторити параграф 15</a:t>
            </a:r>
          </a:p>
          <a:p>
            <a:r>
              <a:rPr lang="uk-UA" smtClean="0"/>
              <a:t>Вправа 15(6,7)</a:t>
            </a:r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7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28" y="317784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dirty="0" smtClean="0"/>
              <a:t>Повторимо.</a:t>
            </a:r>
            <a:r>
              <a:rPr lang="vi-VN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Опти́чна </a:t>
            </a:r>
            <a:r>
              <a:rPr lang="vi-VN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лі́нза </a:t>
            </a:r>
            <a:r>
              <a:rPr lang="vi-VN" sz="2000" dirty="0" smtClean="0">
                <a:solidFill>
                  <a:schemeClr val="tx2">
                    <a:lumMod val="75000"/>
                  </a:schemeClr>
                </a:solidFill>
              </a:rPr>
              <a:t>(нім.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Linse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vi-VN" sz="2000" dirty="0" smtClean="0">
                <a:solidFill>
                  <a:schemeClr val="tx2">
                    <a:lumMod val="75000"/>
                  </a:schemeClr>
                </a:solidFill>
              </a:rPr>
              <a:t>від лат.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Lens — </a:t>
            </a:r>
            <a:r>
              <a:rPr lang="vi-VN" sz="2000" dirty="0" smtClean="0">
                <a:solidFill>
                  <a:schemeClr val="tx2">
                    <a:lumMod val="75000"/>
                  </a:schemeClr>
                </a:solidFill>
              </a:rPr>
              <a:t>сочевиця) — найпростіший оптичний елемент, виготовлений із прозорого матеріалу, обмежений двома заломлюючими поверхнями, які мають спільну вісь, або взаємно перпендикулярні площини симетрії.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9" y="2924944"/>
            <a:ext cx="4214841" cy="2563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5000628" y="1499168"/>
            <a:ext cx="3571900" cy="54292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розташування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центрів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сферичних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поверхонь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радіусу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лінз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двоопукла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лінза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плоско-опукла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лінза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збиральний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меніск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двоввігнута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лінза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плоско-ввігнута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лінза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розсіювальний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меніск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сходяться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розходяться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паралельні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пучки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променів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проходження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збиральні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розсіювальні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71858" cy="1143000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Збиральні лінзи</a:t>
            </a:r>
            <a:br>
              <a:rPr lang="uk-UA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1" t="2332" r="5930"/>
          <a:stretch>
            <a:fillRect/>
          </a:stretch>
        </p:blipFill>
        <p:spPr bwMode="auto">
          <a:xfrm>
            <a:off x="500034" y="1000108"/>
            <a:ext cx="4038600" cy="228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26"/>
          <a:stretch>
            <a:fillRect/>
          </a:stretch>
        </p:blipFill>
        <p:spPr bwMode="auto">
          <a:xfrm>
            <a:off x="5105400" y="214290"/>
            <a:ext cx="4038600" cy="228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900igr.net/datai/fizika/Fizika-Linzy/0001-001-Kto-khochet-stat-otlichnikom-po-fizik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74" y="4036224"/>
            <a:ext cx="3267547" cy="245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429256" y="2857496"/>
            <a:ext cx="40719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Розсіювальні лінзи 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8786842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оптичну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силу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вимірюють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діоптріях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D] = 1/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 = 1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дптр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3000372"/>
            <a:ext cx="3490931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00034" y="1857364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Оптична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діоптрії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фокусна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відстань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одному метру.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643446"/>
            <a:ext cx="64294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h</a:t>
            </a:r>
            <a:r>
              <a:rPr lang="ru-RU" dirty="0" smtClean="0"/>
              <a:t> - </a:t>
            </a:r>
            <a:r>
              <a:rPr lang="ru-RU" dirty="0" err="1" smtClean="0"/>
              <a:t>висота</a:t>
            </a:r>
            <a:r>
              <a:rPr lang="ru-RU" dirty="0" smtClean="0"/>
              <a:t> предмета, а H - </a:t>
            </a:r>
            <a:r>
              <a:rPr lang="ru-RU" dirty="0" err="1" smtClean="0"/>
              <a:t>висота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, то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лінзи</a:t>
            </a:r>
            <a:r>
              <a:rPr lang="ru-RU" dirty="0" smtClean="0"/>
              <a:t>: </a:t>
            </a:r>
          </a:p>
          <a:p>
            <a:endParaRPr lang="uk-UA" dirty="0" smtClean="0"/>
          </a:p>
          <a:p>
            <a:endParaRPr lang="ru-RU" dirty="0" smtClean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357826"/>
            <a:ext cx="328614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Хід променів у лінзах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143932" cy="492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sz="27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7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збиральній</a:t>
            </a:r>
            <a:r>
              <a:rPr lang="ru-RU" sz="2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лінзі</a:t>
            </a:r>
            <a:r>
              <a:rPr lang="ru-RU" sz="2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предмет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розміщений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відстані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= 2F, то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дорівнювати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висотою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предмету, буде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перевернутим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дійсним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знаходитиметься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точці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2F по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71744"/>
            <a:ext cx="878687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предмет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відстані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&gt; 2F,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зменшеним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перевернутим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дійсним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знаходитиметься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точці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2F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F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03954"/>
            <a:ext cx="6929486" cy="476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3.Якщо предмет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2F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F,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перевернутим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збільшеним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дійсним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знаходитиметься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2F по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лінзи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7500990" cy="460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Н.М.Шевченко 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329</Words>
  <Application>Microsoft Office PowerPoint</Application>
  <PresentationFormat>Екран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     Лінзи.   Побудова зображень у лінзах. Розв’язування задач   </vt:lpstr>
      <vt:lpstr>Повторимо.Опти́чна лі́нза (нім. Linse, від лат. Lens — сочевиця) — найпростіший оптичний елемент, виготовлений із прозорого матеріалу, обмежений двома заломлюючими поверхнями, які мають спільну вісь, або взаємно перпендикулярні площини симетрії. </vt:lpstr>
      <vt:lpstr>Збиральні лінзи </vt:lpstr>
      <vt:lpstr>Презентація PowerPoint</vt:lpstr>
      <vt:lpstr>У системі СІ оптичну силу лінзи вимірюють в діоптріях: [D] = 1/м = 1 дптр.  </vt:lpstr>
      <vt:lpstr>Хід променів у лінзах</vt:lpstr>
      <vt:lpstr>Побудова зображення у збиральній лінзі.  1. Якщо предмет розміщений на відстані d = 2F, то його зображення буде дорівнювати за висотою предмету, буде перевернутим і дійсним, знаходитиметься в точці 2F по інший бік від лінзи.</vt:lpstr>
      <vt:lpstr>2. Якщо предмет знаходиться на відстані d &gt; 2F, зображення буде зменшеним, перевернутим, дійсним, знаходитиметься в точці між 2F i F на іншому боці від лінзи.</vt:lpstr>
      <vt:lpstr> 3.Якщо предмет знаходиться між 2F i F, зображення буде перевернутим, збільшеним, дійсним, знаходитиметься за 2F по інший бік від лінзи</vt:lpstr>
      <vt:lpstr>5.Якщо предмет знаходиться між фокусом F i оптичним центром лінзи, зображення буде прямим, уявним, збільшеним і знаходиметься по той же бік від лінзи, що і предмет</vt:lpstr>
      <vt:lpstr>4. Якщо предмет знаходиться на відстані d = F, промені виходитимуть з лінзи паралельно до променя, що проходить через оптичний центр, і зображення не буде.</vt:lpstr>
      <vt:lpstr>Побудова зображення в розсіювальній лінзі.  1. Принцип побудови завжди однаковий: така лінза робить зображення зменшеним, прямим і уявним, зображення буде знаходитися по той самий бік, що і предмет.</vt:lpstr>
      <vt:lpstr>Побудова зображень у збиральній та розсіювальній лінзах </vt:lpstr>
      <vt:lpstr>Завдання на урок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Око.Оптичні прилади. </dc:title>
  <dc:creator>Vitya</dc:creator>
  <cp:lastModifiedBy>RePack by Diakov</cp:lastModifiedBy>
  <cp:revision>29</cp:revision>
  <dcterms:created xsi:type="dcterms:W3CDTF">2015-03-04T16:35:44Z</dcterms:created>
  <dcterms:modified xsi:type="dcterms:W3CDTF">2021-11-09T12:47:15Z</dcterms:modified>
</cp:coreProperties>
</file>