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3" r:id="rId5"/>
    <p:sldId id="265" r:id="rId6"/>
    <p:sldId id="261" r:id="rId7"/>
    <p:sldId id="272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uk-UA" b="1" dirty="0">
                <a:solidFill>
                  <a:srgbClr val="0000CC"/>
                </a:solidFill>
              </a:rPr>
              <a:t>Розв'язування </a:t>
            </a:r>
            <a:r>
              <a:rPr lang="uk-UA" b="1" dirty="0" smtClean="0">
                <a:solidFill>
                  <a:srgbClr val="0000CC"/>
                </a:solidFill>
              </a:rPr>
              <a:t>задач на силу Всесвітнього тяжіння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22 интересных факта о космосе — СТО ФАК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132856"/>
            <a:ext cx="7331675" cy="39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379850" y="5638800"/>
            <a:ext cx="2771800" cy="119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FF0000"/>
                </a:solidFill>
              </a:rPr>
              <a:t>Фізика 9 клас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30.03.2022р.</a:t>
            </a:r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на урок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Повторіть силу всесвітнього тяжіння</a:t>
            </a:r>
          </a:p>
          <a:p>
            <a:r>
              <a:rPr lang="uk-UA" dirty="0" smtClean="0"/>
              <a:t>Уважно розгляньте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задачі 1-3</a:t>
            </a:r>
          </a:p>
          <a:p>
            <a:r>
              <a:rPr lang="uk-UA" dirty="0" smtClean="0"/>
              <a:t>Дві із них запишіть  в зошит</a:t>
            </a:r>
          </a:p>
          <a:p>
            <a:r>
              <a:rPr lang="uk-UA" dirty="0" smtClean="0"/>
              <a:t>Виконайте самостійну роботу , скільки встигнете за урок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44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</a:rPr>
              <a:t>Задача 1.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6488"/>
            <a:ext cx="8712968" cy="1418456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З якою силою притягується транспортний космічний корабель масою 10т до станції масою 180т, якщо корабель перебуває на відстані 50 м від станції?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425256"/>
              </p:ext>
            </p:extLst>
          </p:nvPr>
        </p:nvGraphicFramePr>
        <p:xfrm>
          <a:off x="251520" y="2908424"/>
          <a:ext cx="8784976" cy="3715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2275"/>
                <a:gridCol w="1704189"/>
                <a:gridCol w="4608512"/>
              </a:tblGrid>
              <a:tr h="808608">
                <a:tc>
                  <a:txBody>
                    <a:bodyPr/>
                    <a:lstStyle/>
                    <a:p>
                      <a:r>
                        <a:rPr lang="uk-UA" dirty="0" smtClean="0"/>
                        <a:t>Дано: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Формули: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Розв’язок:</a:t>
                      </a:r>
                      <a:endParaRPr lang="ru-RU" dirty="0"/>
                    </a:p>
                  </a:txBody>
                  <a:tcPr/>
                </a:tc>
              </a:tr>
              <a:tr h="29064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=10*10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uk-UA" sz="1800" dirty="0" smtClean="0"/>
                        <a:t>кг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=180*10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uk-UA" sz="1800" dirty="0" smtClean="0"/>
                        <a:t>кг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G=6,67*10</a:t>
                      </a:r>
                      <a:r>
                        <a:rPr lang="en-US" sz="1800" baseline="30000" dirty="0" smtClean="0"/>
                        <a:t>-11</a:t>
                      </a:r>
                      <a:r>
                        <a:rPr lang="uk-UA" sz="1800" dirty="0" smtClean="0"/>
                        <a:t> Н*м</a:t>
                      </a:r>
                      <a:r>
                        <a:rPr lang="uk-UA" sz="1800" baseline="30000" dirty="0" smtClean="0"/>
                        <a:t>2</a:t>
                      </a:r>
                      <a:r>
                        <a:rPr lang="uk-UA" sz="1800" dirty="0" smtClean="0"/>
                        <a:t>/кг</a:t>
                      </a:r>
                      <a:r>
                        <a:rPr lang="uk-UA" sz="1800" baseline="300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R=50 </a:t>
                      </a:r>
                      <a:r>
                        <a:rPr lang="uk-UA" sz="1800" baseline="0" dirty="0" smtClean="0"/>
                        <a:t>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F-</a:t>
                      </a:r>
                      <a:r>
                        <a:rPr lang="uk-UA" sz="1800" baseline="0" dirty="0" smtClean="0"/>
                        <a:t>?</a:t>
                      </a:r>
                      <a:endParaRPr lang="ru-RU" sz="1800" baseline="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G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F=  --------------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R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   6,67*10</a:t>
                      </a:r>
                      <a:r>
                        <a:rPr lang="en-US" sz="1800" baseline="30000" dirty="0" smtClean="0"/>
                        <a:t>-11</a:t>
                      </a:r>
                      <a:r>
                        <a:rPr lang="uk-UA" sz="1800" dirty="0" smtClean="0"/>
                        <a:t> Н*м</a:t>
                      </a:r>
                      <a:r>
                        <a:rPr lang="uk-UA" sz="1800" baseline="30000" dirty="0" smtClean="0"/>
                        <a:t>2</a:t>
                      </a:r>
                      <a:r>
                        <a:rPr lang="uk-UA" sz="1800" dirty="0" smtClean="0"/>
                        <a:t>/кг</a:t>
                      </a:r>
                      <a:r>
                        <a:rPr lang="uk-UA" sz="1800" baseline="30000" dirty="0" smtClean="0"/>
                        <a:t>2</a:t>
                      </a:r>
                      <a:r>
                        <a:rPr lang="en-US" sz="1800" baseline="30000" dirty="0" smtClean="0"/>
                        <a:t> </a:t>
                      </a:r>
                      <a:r>
                        <a:rPr lang="en-US" sz="1800" dirty="0" smtClean="0"/>
                        <a:t>10*10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uk-UA" sz="1800" dirty="0" smtClean="0"/>
                        <a:t>кг</a:t>
                      </a:r>
                      <a:r>
                        <a:rPr lang="en-US" sz="1800" dirty="0" smtClean="0"/>
                        <a:t>*180*10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uk-UA" sz="1800" dirty="0" smtClean="0"/>
                        <a:t>кг</a:t>
                      </a:r>
                      <a:endParaRPr lang="en-US" sz="1800" dirty="0" smtClean="0"/>
                    </a:p>
                    <a:p>
                      <a:r>
                        <a:rPr lang="en-US" dirty="0" smtClean="0"/>
                        <a:t>F=</a:t>
                      </a:r>
                      <a:r>
                        <a:rPr lang="uk-UA" dirty="0" smtClean="0"/>
                        <a:t> </a:t>
                      </a:r>
                      <a:r>
                        <a:rPr lang="en-US" dirty="0" smtClean="0"/>
                        <a:t>--------------------------------------------------------</a:t>
                      </a:r>
                      <a:r>
                        <a:rPr lang="uk-UA" dirty="0" smtClean="0"/>
                        <a:t> =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</a:t>
                      </a:r>
                      <a:r>
                        <a:rPr lang="uk-UA" dirty="0" smtClean="0"/>
                        <a:t>(</a:t>
                      </a:r>
                      <a:r>
                        <a:rPr lang="en-US" dirty="0" smtClean="0"/>
                        <a:t> 50</a:t>
                      </a:r>
                      <a:r>
                        <a:rPr lang="uk-UA" baseline="0" dirty="0" smtClean="0"/>
                        <a:t> м )</a:t>
                      </a:r>
                      <a:r>
                        <a:rPr lang="uk-UA" baseline="30000" dirty="0" smtClean="0"/>
                        <a:t>2</a:t>
                      </a:r>
                    </a:p>
                    <a:p>
                      <a:r>
                        <a:rPr lang="uk-UA" baseline="0" dirty="0" smtClean="0"/>
                        <a:t>=4,802*</a:t>
                      </a:r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uk-UA" sz="1800" baseline="30000" dirty="0" smtClean="0"/>
                        <a:t>5</a:t>
                      </a:r>
                      <a:r>
                        <a:rPr lang="uk-UA" sz="1800" baseline="0" dirty="0" smtClean="0"/>
                        <a:t>Н</a:t>
                      </a:r>
                      <a:endParaRPr lang="ru-RU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</a:rPr>
              <a:t>Задача 2.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6488"/>
            <a:ext cx="8712968" cy="1418456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bg1"/>
                </a:solidFill>
              </a:rPr>
              <a:t>Визначте прискорення вільного падіння на Меркурії, маса якого становить </a:t>
            </a:r>
            <a:r>
              <a:rPr lang="uk-UA" sz="2800" b="1" dirty="0" smtClean="0">
                <a:solidFill>
                  <a:schemeClr val="bg1"/>
                </a:solidFill>
              </a:rPr>
              <a:t>3,36*10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uk-UA" sz="2800" b="1" baseline="30000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кг, а радіус 2440 км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61122"/>
              </p:ext>
            </p:extLst>
          </p:nvPr>
        </p:nvGraphicFramePr>
        <p:xfrm>
          <a:off x="251520" y="2908424"/>
          <a:ext cx="8784976" cy="3826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1872208"/>
                <a:gridCol w="4608512"/>
              </a:tblGrid>
              <a:tr h="808608">
                <a:tc>
                  <a:txBody>
                    <a:bodyPr/>
                    <a:lstStyle/>
                    <a:p>
                      <a:r>
                        <a:rPr lang="uk-UA" dirty="0" smtClean="0"/>
                        <a:t>Дано: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Формули: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Розв’язок:</a:t>
                      </a:r>
                      <a:endParaRPr lang="ru-RU" dirty="0"/>
                    </a:p>
                  </a:txBody>
                  <a:tcPr/>
                </a:tc>
              </a:tr>
              <a:tr h="29064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=3</a:t>
                      </a:r>
                      <a:r>
                        <a:rPr lang="uk-UA" sz="1800" dirty="0" smtClean="0"/>
                        <a:t>,</a:t>
                      </a:r>
                      <a:r>
                        <a:rPr lang="en-US" sz="1800" dirty="0" smtClean="0"/>
                        <a:t>36*10</a:t>
                      </a:r>
                      <a:r>
                        <a:rPr lang="uk-UA" sz="1800" baseline="30000" dirty="0" smtClean="0"/>
                        <a:t>23</a:t>
                      </a:r>
                      <a:r>
                        <a:rPr lang="uk-UA" sz="1800" dirty="0" smtClean="0"/>
                        <a:t>кг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G=6,67*10</a:t>
                      </a:r>
                      <a:r>
                        <a:rPr lang="en-US" sz="1800" baseline="30000" dirty="0" smtClean="0"/>
                        <a:t>-11</a:t>
                      </a:r>
                      <a:r>
                        <a:rPr lang="uk-UA" sz="1800" dirty="0" smtClean="0"/>
                        <a:t> Н*м</a:t>
                      </a:r>
                      <a:r>
                        <a:rPr lang="uk-UA" sz="1800" baseline="30000" dirty="0" smtClean="0"/>
                        <a:t>2</a:t>
                      </a:r>
                      <a:r>
                        <a:rPr lang="uk-UA" sz="1800" dirty="0" smtClean="0"/>
                        <a:t>/кг</a:t>
                      </a:r>
                      <a:r>
                        <a:rPr lang="uk-UA" sz="1800" baseline="300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R=2440*10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uk-UA" sz="1800" baseline="0" dirty="0" smtClean="0"/>
                        <a:t>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g-</a:t>
                      </a:r>
                      <a:r>
                        <a:rPr lang="uk-UA" sz="1800" baseline="0" dirty="0" smtClean="0"/>
                        <a:t>?</a:t>
                      </a:r>
                      <a:endParaRPr lang="ru-RU" sz="1800" baseline="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F=mg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G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F=  --------------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R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G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=  --------------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R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en-US" sz="1800" kern="1200" baseline="300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G</a:t>
                      </a:r>
                      <a:r>
                        <a:rPr lang="en-US" sz="1800" dirty="0" smtClean="0"/>
                        <a:t>m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=  --------------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R 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baseline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     6,67*10</a:t>
                      </a:r>
                      <a:r>
                        <a:rPr lang="en-US" sz="1800" baseline="30000" dirty="0" smtClean="0"/>
                        <a:t>-11</a:t>
                      </a:r>
                      <a:r>
                        <a:rPr lang="uk-UA" sz="1800" dirty="0" smtClean="0"/>
                        <a:t> Н*м</a:t>
                      </a:r>
                      <a:r>
                        <a:rPr lang="uk-UA" sz="1800" baseline="30000" dirty="0" smtClean="0"/>
                        <a:t>2</a:t>
                      </a:r>
                      <a:r>
                        <a:rPr lang="uk-UA" sz="1800" dirty="0" smtClean="0"/>
                        <a:t>/кг</a:t>
                      </a:r>
                      <a:r>
                        <a:rPr lang="uk-UA" sz="1800" baseline="30000" dirty="0" smtClean="0"/>
                        <a:t>2</a:t>
                      </a:r>
                      <a:r>
                        <a:rPr lang="en-US" sz="1800" baseline="30000" dirty="0" smtClean="0"/>
                        <a:t> </a:t>
                      </a:r>
                      <a:r>
                        <a:rPr lang="en-US" sz="1800" dirty="0" smtClean="0"/>
                        <a:t>3</a:t>
                      </a:r>
                      <a:r>
                        <a:rPr lang="uk-UA" sz="1800" dirty="0" smtClean="0"/>
                        <a:t>,</a:t>
                      </a:r>
                      <a:r>
                        <a:rPr lang="en-US" sz="1800" dirty="0" smtClean="0"/>
                        <a:t>36*10</a:t>
                      </a:r>
                      <a:r>
                        <a:rPr lang="uk-UA" sz="1800" baseline="30000" dirty="0" smtClean="0"/>
                        <a:t>23</a:t>
                      </a:r>
                      <a:r>
                        <a:rPr lang="uk-UA" sz="1800" dirty="0" smtClean="0"/>
                        <a:t>кг</a:t>
                      </a:r>
                      <a:endParaRPr lang="en-US" sz="1800" dirty="0" smtClean="0"/>
                    </a:p>
                    <a:p>
                      <a:r>
                        <a:rPr lang="en-US" dirty="0" smtClean="0"/>
                        <a:t>g=</a:t>
                      </a:r>
                      <a:r>
                        <a:rPr lang="uk-UA" dirty="0" smtClean="0"/>
                        <a:t> </a:t>
                      </a:r>
                      <a:r>
                        <a:rPr lang="en-US" dirty="0" smtClean="0"/>
                        <a:t>--------------------------------------------------------</a:t>
                      </a:r>
                      <a:r>
                        <a:rPr lang="uk-UA" dirty="0" smtClean="0"/>
                        <a:t> =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      </a:t>
                      </a:r>
                      <a:r>
                        <a:rPr lang="uk-UA" dirty="0" smtClean="0"/>
                        <a:t>(</a:t>
                      </a:r>
                      <a:r>
                        <a:rPr lang="en-US" sz="1800" baseline="0" dirty="0" smtClean="0"/>
                        <a:t>2440*10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uk-UA" sz="1800" baseline="0" dirty="0" smtClean="0"/>
                        <a:t>м</a:t>
                      </a:r>
                      <a:r>
                        <a:rPr lang="en-US" sz="1800" baseline="0" dirty="0" smtClean="0"/>
                        <a:t>)</a:t>
                      </a:r>
                      <a:r>
                        <a:rPr lang="en-US" sz="1800" baseline="30000" dirty="0" smtClean="0"/>
                        <a:t>2</a:t>
                      </a:r>
                      <a:endParaRPr lang="uk-UA" sz="1800" baseline="30000" dirty="0" smtClean="0"/>
                    </a:p>
                    <a:p>
                      <a:r>
                        <a:rPr lang="uk-UA" baseline="0" dirty="0" smtClean="0"/>
                        <a:t> </a:t>
                      </a:r>
                      <a:endParaRPr lang="uk-UA" baseline="30000" dirty="0" smtClean="0"/>
                    </a:p>
                    <a:p>
                      <a:r>
                        <a:rPr lang="uk-UA" baseline="0" dirty="0" smtClean="0"/>
                        <a:t>=</a:t>
                      </a:r>
                      <a:r>
                        <a:rPr lang="en-US" baseline="0" dirty="0" smtClean="0"/>
                        <a:t>3,764</a:t>
                      </a:r>
                      <a:r>
                        <a:rPr lang="uk-UA" baseline="0" dirty="0" smtClean="0"/>
                        <a:t>м/с</a:t>
                      </a:r>
                      <a:r>
                        <a:rPr lang="uk-UA" baseline="30000" dirty="0" smtClean="0"/>
                        <a:t>2</a:t>
                      </a:r>
                      <a:endParaRPr lang="ru-RU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00CC"/>
                </a:solidFill>
              </a:rPr>
              <a:t>Задача 3.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15" y="836712"/>
            <a:ext cx="8955886" cy="216024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b="1" dirty="0">
                <a:solidFill>
                  <a:schemeClr val="bg1"/>
                </a:solidFill>
              </a:rPr>
              <a:t>Обчисліть масу Землі, якщо відомо, що її радіус дорівнює </a:t>
            </a:r>
            <a:r>
              <a:rPr lang="en-US" sz="4800" b="1" dirty="0">
                <a:solidFill>
                  <a:schemeClr val="bg1"/>
                </a:solidFill>
              </a:rPr>
              <a:t>R</a:t>
            </a:r>
            <a:r>
              <a:rPr lang="uk-UA" sz="4800" b="1" dirty="0">
                <a:solidFill>
                  <a:schemeClr val="bg1"/>
                </a:solidFill>
              </a:rPr>
              <a:t>=6,37·10</a:t>
            </a:r>
            <a:r>
              <a:rPr lang="uk-UA" sz="4800" b="1" baseline="30000" dirty="0">
                <a:solidFill>
                  <a:schemeClr val="bg1"/>
                </a:solidFill>
              </a:rPr>
              <a:t>6</a:t>
            </a:r>
            <a:r>
              <a:rPr lang="uk-UA" sz="4800" b="1" dirty="0">
                <a:solidFill>
                  <a:schemeClr val="bg1"/>
                </a:solidFill>
              </a:rPr>
              <a:t> м.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1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34" y="-18321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00CC"/>
                </a:solidFill>
              </a:rPr>
              <a:t>Самостійна робота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6" y="764704"/>
            <a:ext cx="77533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2" y="2636912"/>
            <a:ext cx="7848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41" y="4146396"/>
            <a:ext cx="77628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74" y="5553953"/>
            <a:ext cx="77628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9063" y="3953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CC"/>
                </a:solidFill>
              </a:rPr>
              <a:t>Задача </a:t>
            </a:r>
            <a:r>
              <a:rPr lang="uk-UA" b="1" dirty="0" smtClean="0">
                <a:solidFill>
                  <a:srgbClr val="0000CC"/>
                </a:solidFill>
              </a:rPr>
              <a:t>1.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2341" y="22675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CC"/>
                </a:solidFill>
              </a:rPr>
              <a:t>Задача </a:t>
            </a:r>
            <a:r>
              <a:rPr lang="uk-UA" b="1" dirty="0" smtClean="0">
                <a:solidFill>
                  <a:srgbClr val="0000CC"/>
                </a:solidFill>
              </a:rPr>
              <a:t>2.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2883" y="374628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00CC"/>
                </a:solidFill>
              </a:rPr>
              <a:t>Задача </a:t>
            </a:r>
            <a:r>
              <a:rPr lang="uk-UA" sz="2000" b="1" dirty="0" smtClean="0">
                <a:solidFill>
                  <a:srgbClr val="0000CC"/>
                </a:solidFill>
              </a:rPr>
              <a:t>3</a:t>
            </a:r>
            <a:r>
              <a:rPr lang="uk-UA" b="1" dirty="0" smtClean="0">
                <a:solidFill>
                  <a:srgbClr val="0000CC"/>
                </a:solidFill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9355" y="518462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CC"/>
                </a:solidFill>
              </a:rPr>
              <a:t>Задача 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</a:t>
            </a:r>
            <a:r>
              <a:rPr lang="uk-UA" dirty="0"/>
              <a:t>з</a:t>
            </a:r>
            <a:r>
              <a:rPr lang="uk-UA" dirty="0" smtClean="0"/>
              <a:t>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параграф 33</a:t>
            </a:r>
          </a:p>
          <a:p>
            <a:r>
              <a:rPr lang="uk-UA" dirty="0" smtClean="0"/>
              <a:t>Докінчити самостійну роботу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77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літо Живий Шпалери iPhone - Завантажити на PHONEKY iOS додато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352928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771800" y="404664"/>
            <a:ext cx="3589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FF0000"/>
                </a:solidFill>
                <a:latin typeface="Monotype Corsiva" pitchFamily="66" charset="0"/>
              </a:rPr>
              <a:t>Дякую за урок !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196752"/>
            <a:ext cx="8244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7200" dirty="0" smtClean="0">
                <a:solidFill>
                  <a:srgbClr val="1604FA"/>
                </a:solidFill>
                <a:latin typeface="Monotype Corsiva" pitchFamily="66" charset="0"/>
              </a:rPr>
              <a:t>Бажаю </a:t>
            </a:r>
            <a:r>
              <a:rPr lang="uk-UA" sz="7200" dirty="0">
                <a:solidFill>
                  <a:srgbClr val="1604FA"/>
                </a:solidFill>
                <a:latin typeface="Monotype Corsiva" pitchFamily="66" charset="0"/>
              </a:rPr>
              <a:t>всім здоров</a:t>
            </a:r>
            <a:r>
              <a:rPr lang="en-US" sz="7200" dirty="0">
                <a:solidFill>
                  <a:srgbClr val="1604FA"/>
                </a:solidFill>
                <a:latin typeface="Monotype Corsiva" pitchFamily="66" charset="0"/>
              </a:rPr>
              <a:t>’</a:t>
            </a:r>
            <a:r>
              <a:rPr lang="uk-UA" sz="7200" dirty="0">
                <a:solidFill>
                  <a:srgbClr val="1604FA"/>
                </a:solidFill>
                <a:latin typeface="Monotype Corsiva" pitchFamily="66" charset="0"/>
              </a:rPr>
              <a:t>я,натхнення, успіхів.</a:t>
            </a:r>
            <a:endParaRPr lang="ru-RU" sz="7200" dirty="0">
              <a:solidFill>
                <a:srgbClr val="1604FA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252</Words>
  <Application>Microsoft Office PowerPoint</Application>
  <PresentationFormat>Екран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Monotype Corsiva</vt:lpstr>
      <vt:lpstr>Тема Office</vt:lpstr>
      <vt:lpstr>Розв'язування задач на силу Всесвітнього тяжіння</vt:lpstr>
      <vt:lpstr>Завдання на урок</vt:lpstr>
      <vt:lpstr>Задача 1.</vt:lpstr>
      <vt:lpstr>Задача 2.</vt:lpstr>
      <vt:lpstr>Задача 3.</vt:lpstr>
      <vt:lpstr>Самостійна робота</vt:lpstr>
      <vt:lpstr>Домашнє завдання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Розв'язування задач</dc:title>
  <dc:creator>Yourust</dc:creator>
  <cp:lastModifiedBy>RePack by Diakov</cp:lastModifiedBy>
  <cp:revision>15</cp:revision>
  <dcterms:created xsi:type="dcterms:W3CDTF">2021-11-11T17:40:06Z</dcterms:created>
  <dcterms:modified xsi:type="dcterms:W3CDTF">2022-03-28T18:51:58Z</dcterms:modified>
</cp:coreProperties>
</file>