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61" autoAdjust="0"/>
  </p:normalViewPr>
  <p:slideViewPr>
    <p:cSldViewPr snapToGrid="0">
      <p:cViewPr varScale="1">
        <p:scale>
          <a:sx n="65" d="100"/>
          <a:sy n="65"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73E12-B071-41A6-A025-12AED0B7E5DE}" type="datetimeFigureOut">
              <a:rPr lang="uk-UA" smtClean="0"/>
              <a:t>06.04.2022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F3472-8979-46CB-BC58-3E9806DB6FF8}" type="slidenum">
              <a:rPr lang="uk-UA" smtClean="0"/>
              <a:t>‹№›</a:t>
            </a:fld>
            <a:endParaRPr lang="uk-UA"/>
          </a:p>
        </p:txBody>
      </p:sp>
    </p:spTree>
    <p:extLst>
      <p:ext uri="{BB962C8B-B14F-4D97-AF65-F5344CB8AC3E}">
        <p14:creationId xmlns:p14="http://schemas.microsoft.com/office/powerpoint/2010/main" val="356727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74FF3472-8979-46CB-BC58-3E9806DB6FF8}" type="slidenum">
              <a:rPr lang="uk-UA" smtClean="0"/>
              <a:t>1</a:t>
            </a:fld>
            <a:endParaRPr lang="uk-UA"/>
          </a:p>
        </p:txBody>
      </p:sp>
    </p:spTree>
    <p:extLst>
      <p:ext uri="{BB962C8B-B14F-4D97-AF65-F5344CB8AC3E}">
        <p14:creationId xmlns:p14="http://schemas.microsoft.com/office/powerpoint/2010/main" val="2466009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uk-UA" smtClean="0"/>
              <a:t>Зразок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22874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76A873C-728A-4E66-9B8B-37339C583C30}" type="datetimeFigureOut">
              <a:rPr lang="uk-UA" smtClean="0"/>
              <a:t>06.04.2022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16964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uk-UA" smtClean="0"/>
              <a:t>Зразок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1283080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uk-UA" smtClean="0"/>
              <a:t>Зразок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smtClean="0"/>
              <a:t>Редагувати стиль зразка тексту</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81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15014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2281479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smtClean="0"/>
              <a:t>Зразок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4"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8085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169354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uk-UA" smtClean="0"/>
              <a:t>Зразок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153334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253313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2984631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C76A873C-728A-4E66-9B8B-37339C583C30}" type="datetimeFigureOut">
              <a:rPr lang="uk-UA" smtClean="0"/>
              <a:t>06.04.2022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339489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C76A873C-728A-4E66-9B8B-37339C583C30}" type="datetimeFigureOut">
              <a:rPr lang="uk-UA" smtClean="0"/>
              <a:t>06.04.2022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32250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7" name="Date Placeholder 2"/>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3"/>
          <p:cNvSpPr>
            <a:spLocks noGrp="1"/>
          </p:cNvSpPr>
          <p:nvPr>
            <p:ph type="ftr" sz="quarter" idx="11"/>
          </p:nvPr>
        </p:nvSpPr>
        <p:spPr/>
        <p:txBody>
          <a:bodyPr/>
          <a:lstStyle/>
          <a:p>
            <a:endParaRPr lang="uk-UA"/>
          </a:p>
        </p:txBody>
      </p:sp>
      <p:sp>
        <p:nvSpPr>
          <p:cNvPr id="6" name="Slide Number Placeholder 4"/>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1461695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2"/>
          <p:cNvSpPr>
            <a:spLocks noGrp="1"/>
          </p:cNvSpPr>
          <p:nvPr>
            <p:ph type="ftr" sz="quarter" idx="11"/>
          </p:nvPr>
        </p:nvSpPr>
        <p:spPr/>
        <p:txBody>
          <a:bodyPr/>
          <a:lstStyle/>
          <a:p>
            <a:endParaRPr lang="uk-UA"/>
          </a:p>
        </p:txBody>
      </p:sp>
      <p:sp>
        <p:nvSpPr>
          <p:cNvPr id="6" name="Slide Number Placeholder 3"/>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3472701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7" name="Date Placeholder 4"/>
          <p:cNvSpPr>
            <a:spLocks noGrp="1"/>
          </p:cNvSpPr>
          <p:nvPr>
            <p:ph type="dt" sz="half" idx="10"/>
          </p:nvPr>
        </p:nvSpPr>
        <p:spPr/>
        <p:txBody>
          <a:bodyPr/>
          <a:lstStyle/>
          <a:p>
            <a:fld id="{C76A873C-728A-4E66-9B8B-37339C583C30}" type="datetimeFigureOut">
              <a:rPr lang="uk-UA" smtClean="0"/>
              <a:t>06.04.2022</a:t>
            </a:fld>
            <a:endParaRPr lang="uk-UA"/>
          </a:p>
        </p:txBody>
      </p:sp>
      <p:sp>
        <p:nvSpPr>
          <p:cNvPr id="5" name="Footer Placeholder 5"/>
          <p:cNvSpPr>
            <a:spLocks noGrp="1"/>
          </p:cNvSpPr>
          <p:nvPr>
            <p:ph type="ftr" sz="quarter" idx="11"/>
          </p:nvPr>
        </p:nvSpPr>
        <p:spPr/>
        <p:txBody>
          <a:bodyPr/>
          <a:lstStyle/>
          <a:p>
            <a:endParaRPr lang="uk-UA"/>
          </a:p>
        </p:txBody>
      </p:sp>
      <p:sp>
        <p:nvSpPr>
          <p:cNvPr id="6" name="Slide Number Placeholder 6"/>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290024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C76A873C-728A-4E66-9B8B-37339C583C30}" type="datetimeFigureOut">
              <a:rPr lang="uk-UA" smtClean="0"/>
              <a:t>06.04.2022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F083363-43D2-4A81-BF6D-9CC396998F1A}" type="slidenum">
              <a:rPr lang="uk-UA" smtClean="0"/>
              <a:t>‹№›</a:t>
            </a:fld>
            <a:endParaRPr lang="uk-UA"/>
          </a:p>
        </p:txBody>
      </p:sp>
    </p:spTree>
    <p:extLst>
      <p:ext uri="{BB962C8B-B14F-4D97-AF65-F5344CB8AC3E}">
        <p14:creationId xmlns:p14="http://schemas.microsoft.com/office/powerpoint/2010/main" val="1489650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uk-UA" smtClean="0"/>
              <a:t>Зразок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76A873C-728A-4E66-9B8B-37339C583C30}" type="datetimeFigureOut">
              <a:rPr lang="uk-UA" smtClean="0"/>
              <a:t>06.04.2022</a:t>
            </a:fld>
            <a:endParaRPr lang="uk-U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uk-U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F083363-43D2-4A81-BF6D-9CC396998F1A}" type="slidenum">
              <a:rPr lang="uk-UA" smtClean="0"/>
              <a:t>‹№›</a:t>
            </a:fld>
            <a:endParaRPr lang="uk-UA"/>
          </a:p>
        </p:txBody>
      </p:sp>
    </p:spTree>
    <p:extLst>
      <p:ext uri="{BB962C8B-B14F-4D97-AF65-F5344CB8AC3E}">
        <p14:creationId xmlns:p14="http://schemas.microsoft.com/office/powerpoint/2010/main" val="38290478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8700" y="581891"/>
            <a:ext cx="8991913" cy="1840217"/>
          </a:xfrm>
        </p:spPr>
        <p:txBody>
          <a:bodyPr/>
          <a:lstStyle/>
          <a:p>
            <a:r>
              <a:rPr lang="uk-UA" sz="4400" dirty="0" smtClean="0"/>
              <a:t>Узагальнення теми:</a:t>
            </a:r>
            <a:br>
              <a:rPr lang="uk-UA" sz="4400" dirty="0" smtClean="0"/>
            </a:br>
            <a:r>
              <a:rPr lang="uk-UA" sz="4400" dirty="0" smtClean="0">
                <a:solidFill>
                  <a:srgbClr val="00B0F0"/>
                </a:solidFill>
              </a:rPr>
              <a:t>«Рух і </a:t>
            </a:r>
            <a:r>
              <a:rPr lang="uk-UA" sz="4400" dirty="0" err="1" smtClean="0">
                <a:solidFill>
                  <a:srgbClr val="00B0F0"/>
                </a:solidFill>
              </a:rPr>
              <a:t>взаємодія.Закони</a:t>
            </a:r>
            <a:r>
              <a:rPr lang="uk-UA" sz="4400" dirty="0" smtClean="0">
                <a:solidFill>
                  <a:srgbClr val="00B0F0"/>
                </a:solidFill>
              </a:rPr>
              <a:t> збереження»</a:t>
            </a:r>
            <a:endParaRPr lang="uk-UA" sz="4400" dirty="0">
              <a:solidFill>
                <a:srgbClr val="00B0F0"/>
              </a:solidFill>
            </a:endParaRPr>
          </a:p>
        </p:txBody>
      </p:sp>
      <p:sp>
        <p:nvSpPr>
          <p:cNvPr id="3" name="Підзаголовок 2"/>
          <p:cNvSpPr>
            <a:spLocks noGrp="1"/>
          </p:cNvSpPr>
          <p:nvPr>
            <p:ph type="subTitle" idx="1"/>
          </p:nvPr>
        </p:nvSpPr>
        <p:spPr/>
        <p:txBody>
          <a:bodyPr/>
          <a:lstStyle/>
          <a:p>
            <a:pPr algn="r"/>
            <a:r>
              <a:rPr lang="uk-UA" sz="3200" dirty="0" smtClean="0">
                <a:solidFill>
                  <a:srgbClr val="FFFF00"/>
                </a:solidFill>
              </a:rPr>
              <a:t>Фізика 9 клас 08.04.2022р</a:t>
            </a:r>
            <a:r>
              <a:rPr lang="uk-UA" dirty="0" smtClean="0"/>
              <a:t>.</a:t>
            </a:r>
            <a:endParaRPr lang="uk-UA" dirty="0"/>
          </a:p>
        </p:txBody>
      </p:sp>
    </p:spTree>
    <p:extLst>
      <p:ext uri="{BB962C8B-B14F-4D97-AF65-F5344CB8AC3E}">
        <p14:creationId xmlns:p14="http://schemas.microsoft.com/office/powerpoint/2010/main" val="3165018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Закон всесвітнього тяжіння: між будь-якими двома тілами діє сила гравітаційного притягання, яка прямо пропорційна добутку мас цих тіл і обернено пропорційна квадрату відстані між ними</a:t>
            </a:r>
            <a:r>
              <a:rPr lang="uk-UA" dirty="0" smtClean="0"/>
              <a:t>:             </a:t>
            </a:r>
            <a:r>
              <a:rPr lang="uk-UA" dirty="0"/>
              <a:t>, де                     </a:t>
            </a:r>
            <a:r>
              <a:rPr lang="uk-UA" dirty="0" smtClean="0"/>
              <a:t/>
            </a:r>
            <a:br>
              <a:rPr lang="uk-UA" dirty="0" smtClean="0"/>
            </a:br>
            <a:r>
              <a:rPr lang="uk-UA" dirty="0" smtClean="0"/>
              <a:t>- </a:t>
            </a:r>
            <a:r>
              <a:rPr lang="uk-UA" dirty="0"/>
              <a:t>гравітаційна стала.</a:t>
            </a:r>
            <a:r>
              <a:rPr lang="uk-UA" dirty="0" smtClean="0"/>
              <a:t/>
            </a:r>
            <a:br>
              <a:rPr lang="uk-UA" dirty="0" smtClean="0"/>
            </a:br>
            <a:endParaRPr lang="uk-UA" dirty="0"/>
          </a:p>
        </p:txBody>
      </p:sp>
      <p:pic>
        <p:nvPicPr>
          <p:cNvPr id="3" name="Рисунок 2"/>
          <p:cNvPicPr>
            <a:picLocks noChangeAspect="1"/>
          </p:cNvPicPr>
          <p:nvPr/>
        </p:nvPicPr>
        <p:blipFill rotWithShape="1">
          <a:blip r:embed="rId2"/>
          <a:srcRect l="66398" t="48542" r="23060" b="43125"/>
          <a:stretch/>
        </p:blipFill>
        <p:spPr>
          <a:xfrm>
            <a:off x="3552825" y="4297680"/>
            <a:ext cx="1611630" cy="716280"/>
          </a:xfrm>
          <a:prstGeom prst="rect">
            <a:avLst/>
          </a:prstGeom>
        </p:spPr>
      </p:pic>
      <p:pic>
        <p:nvPicPr>
          <p:cNvPr id="4" name="Рисунок 3"/>
          <p:cNvPicPr>
            <a:picLocks noChangeAspect="1"/>
          </p:cNvPicPr>
          <p:nvPr/>
        </p:nvPicPr>
        <p:blipFill rotWithShape="1">
          <a:blip r:embed="rId2"/>
          <a:srcRect l="14744" t="54167" r="67452" b="37083"/>
          <a:stretch/>
        </p:blipFill>
        <p:spPr>
          <a:xfrm>
            <a:off x="6507480" y="4373880"/>
            <a:ext cx="2606040" cy="720090"/>
          </a:xfrm>
          <a:prstGeom prst="rect">
            <a:avLst/>
          </a:prstGeom>
        </p:spPr>
      </p:pic>
    </p:spTree>
    <p:extLst>
      <p:ext uri="{BB962C8B-B14F-4D97-AF65-F5344CB8AC3E}">
        <p14:creationId xmlns:p14="http://schemas.microsoft.com/office/powerpoint/2010/main" val="153909659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Силу, з </a:t>
            </a:r>
            <a:r>
              <a:rPr lang="ru-RU" sz="3600" dirty="0" err="1"/>
              <a:t>якою</a:t>
            </a:r>
            <a:r>
              <a:rPr lang="ru-RU" sz="3600" dirty="0"/>
              <a:t> Земля </a:t>
            </a:r>
            <a:r>
              <a:rPr lang="ru-RU" sz="3600" dirty="0" err="1"/>
              <a:t>притягує</a:t>
            </a:r>
            <a:r>
              <a:rPr lang="ru-RU" sz="3600" dirty="0"/>
              <a:t> до себе </a:t>
            </a:r>
            <a:r>
              <a:rPr lang="ru-RU" sz="3600" dirty="0" err="1"/>
              <a:t>тіла</a:t>
            </a:r>
            <a:r>
              <a:rPr lang="ru-RU" sz="3600" dirty="0"/>
              <a:t>, </a:t>
            </a:r>
            <a:r>
              <a:rPr lang="ru-RU" sz="3600" dirty="0" err="1"/>
              <a:t>що</a:t>
            </a:r>
            <a:r>
              <a:rPr lang="ru-RU" sz="3600" dirty="0"/>
              <a:t> </a:t>
            </a:r>
            <a:r>
              <a:rPr lang="ru-RU" sz="3600" dirty="0" err="1"/>
              <a:t>перебувають</a:t>
            </a:r>
            <a:r>
              <a:rPr lang="ru-RU" sz="3600" dirty="0"/>
              <a:t> на </a:t>
            </a:r>
            <a:r>
              <a:rPr lang="ru-RU" sz="3600" dirty="0" err="1"/>
              <a:t>її</a:t>
            </a:r>
            <a:r>
              <a:rPr lang="ru-RU" sz="3600" dirty="0"/>
              <a:t> </a:t>
            </a:r>
            <a:r>
              <a:rPr lang="ru-RU" sz="3600" dirty="0" err="1"/>
              <a:t>поверхні</a:t>
            </a:r>
            <a:r>
              <a:rPr lang="ru-RU" sz="3600" dirty="0"/>
              <a:t> </a:t>
            </a:r>
            <a:r>
              <a:rPr lang="ru-RU" sz="3600" dirty="0" err="1"/>
              <a:t>або</a:t>
            </a:r>
            <a:r>
              <a:rPr lang="ru-RU" sz="3600" dirty="0"/>
              <a:t> </a:t>
            </a:r>
            <a:r>
              <a:rPr lang="ru-RU" sz="3600" dirty="0" err="1"/>
              <a:t>поблизу</a:t>
            </a:r>
            <a:r>
              <a:rPr lang="ru-RU" sz="3600" dirty="0"/>
              <a:t> </a:t>
            </a:r>
            <a:r>
              <a:rPr lang="ru-RU" sz="3600" dirty="0" err="1"/>
              <a:t>неї</a:t>
            </a:r>
            <a:r>
              <a:rPr lang="ru-RU" sz="3600" dirty="0"/>
              <a:t>, </a:t>
            </a:r>
            <a:r>
              <a:rPr lang="ru-RU" sz="3600" dirty="0" err="1"/>
              <a:t>називають</a:t>
            </a:r>
            <a:r>
              <a:rPr lang="ru-RU" sz="3600" dirty="0"/>
              <a:t> силою </a:t>
            </a:r>
            <a:r>
              <a:rPr lang="ru-RU" sz="3600" dirty="0" err="1"/>
              <a:t>тяжіння</a:t>
            </a:r>
            <a:r>
              <a:rPr lang="ru-RU" sz="3600" dirty="0"/>
              <a:t>. Сила </a:t>
            </a:r>
            <a:r>
              <a:rPr lang="ru-RU" sz="3600" dirty="0" err="1"/>
              <a:t>тяжіння</a:t>
            </a:r>
            <a:r>
              <a:rPr lang="ru-RU" sz="3600" dirty="0"/>
              <a:t> </a:t>
            </a:r>
            <a:r>
              <a:rPr lang="ru-RU" sz="3600" dirty="0" err="1"/>
              <a:t>напрямлена</a:t>
            </a:r>
            <a:r>
              <a:rPr lang="ru-RU" sz="3600" dirty="0"/>
              <a:t> вертикально вниз, </a:t>
            </a:r>
            <a:r>
              <a:rPr lang="ru-RU" sz="3600" dirty="0" err="1"/>
              <a:t>прикладена</a:t>
            </a:r>
            <a:r>
              <a:rPr lang="ru-RU" sz="3600" dirty="0"/>
              <a:t> до центра </a:t>
            </a:r>
            <a:r>
              <a:rPr lang="ru-RU" sz="3600" dirty="0" err="1"/>
              <a:t>тяжіння</a:t>
            </a:r>
            <a:r>
              <a:rPr lang="ru-RU" sz="3600" dirty="0"/>
              <a:t> </a:t>
            </a:r>
            <a:r>
              <a:rPr lang="ru-RU" sz="3600" dirty="0" err="1"/>
              <a:t>тіла</a:t>
            </a:r>
            <a:r>
              <a:rPr lang="ru-RU" sz="3600" dirty="0"/>
              <a:t>, а </a:t>
            </a:r>
            <a:r>
              <a:rPr lang="ru-RU" sz="3600" dirty="0" err="1"/>
              <a:t>її</a:t>
            </a:r>
            <a:r>
              <a:rPr lang="ru-RU" sz="3600" dirty="0"/>
              <a:t> модуль </a:t>
            </a:r>
            <a:r>
              <a:rPr lang="ru-RU" sz="3600" dirty="0" err="1"/>
              <a:t>обчислюють</a:t>
            </a:r>
            <a:r>
              <a:rPr lang="ru-RU" sz="3600" dirty="0"/>
              <a:t> за формулами</a:t>
            </a:r>
            <a:r>
              <a:rPr lang="ru-RU" sz="3600" dirty="0" smtClean="0"/>
              <a:t>:</a:t>
            </a:r>
            <a:br>
              <a:rPr lang="ru-RU" sz="3600" dirty="0" smtClean="0"/>
            </a:br>
            <a:endParaRPr lang="uk-UA" sz="3600" dirty="0"/>
          </a:p>
        </p:txBody>
      </p:sp>
      <p:pic>
        <p:nvPicPr>
          <p:cNvPr id="3" name="Рисунок 2"/>
          <p:cNvPicPr>
            <a:picLocks noChangeAspect="1"/>
          </p:cNvPicPr>
          <p:nvPr/>
        </p:nvPicPr>
        <p:blipFill rotWithShape="1">
          <a:blip r:embed="rId2"/>
          <a:srcRect l="37818" t="73749" r="36530" b="16043"/>
          <a:stretch/>
        </p:blipFill>
        <p:spPr>
          <a:xfrm>
            <a:off x="3916680" y="3764280"/>
            <a:ext cx="3337560" cy="746760"/>
          </a:xfrm>
          <a:prstGeom prst="rect">
            <a:avLst/>
          </a:prstGeom>
        </p:spPr>
      </p:pic>
    </p:spTree>
    <p:extLst>
      <p:ext uri="{BB962C8B-B14F-4D97-AF65-F5344CB8AC3E}">
        <p14:creationId xmlns:p14="http://schemas.microsoft.com/office/powerpoint/2010/main" val="42078224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Рух тіл тільки під дією сили тяжіння називають вільним падінням, а прискорення, з яким при цьому рухаються тіла, — прискоренням вільного падіння </a:t>
            </a:r>
            <a:r>
              <a:rPr lang="en-US" dirty="0" smtClean="0"/>
              <a:t>g </a:t>
            </a:r>
            <a:r>
              <a:rPr lang="en-US" dirty="0"/>
              <a:t>. </a:t>
            </a:r>
            <a:r>
              <a:rPr lang="uk-UA" dirty="0"/>
              <a:t>Це прискорення завжди напрямлене вертикально вниз і не залежить від маси тіла. </a:t>
            </a:r>
            <a:r>
              <a:rPr lang="uk-UA" dirty="0" smtClean="0"/>
              <a:t/>
            </a:r>
            <a:br>
              <a:rPr lang="uk-UA" dirty="0" smtClean="0"/>
            </a:br>
            <a:r>
              <a:rPr lang="uk-UA" dirty="0" smtClean="0"/>
              <a:t>На </a:t>
            </a:r>
            <a:r>
              <a:rPr lang="uk-UA" dirty="0"/>
              <a:t>поверхні Землі </a:t>
            </a:r>
            <a:r>
              <a:rPr lang="en-US" dirty="0" smtClean="0"/>
              <a:t>g </a:t>
            </a:r>
            <a:r>
              <a:rPr lang="en-US" dirty="0"/>
              <a:t>≈ 9 8, </a:t>
            </a:r>
            <a:r>
              <a:rPr lang="uk-UA" dirty="0"/>
              <a:t>м/с2.</a:t>
            </a:r>
          </a:p>
        </p:txBody>
      </p:sp>
    </p:spTree>
    <p:extLst>
      <p:ext uri="{BB962C8B-B14F-4D97-AF65-F5344CB8AC3E}">
        <p14:creationId xmlns:p14="http://schemas.microsoft.com/office/powerpoint/2010/main" val="20272052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solidFill>
                  <a:srgbClr val="FFFF00"/>
                </a:solidFill>
              </a:rPr>
              <a:t>Рух тіла під дією кількох сил </a:t>
            </a:r>
            <a:r>
              <a:rPr lang="uk-UA" dirty="0" smtClean="0">
                <a:solidFill>
                  <a:srgbClr val="FFFF00"/>
                </a:solidFill>
              </a:rPr>
              <a:t/>
            </a:r>
            <a:br>
              <a:rPr lang="uk-UA" dirty="0" smtClean="0">
                <a:solidFill>
                  <a:srgbClr val="FFFF00"/>
                </a:solidFill>
              </a:rPr>
            </a:br>
            <a:endParaRPr lang="uk-UA" dirty="0">
              <a:solidFill>
                <a:srgbClr val="FFFF00"/>
              </a:solidFill>
            </a:endParaRPr>
          </a:p>
        </p:txBody>
      </p:sp>
      <p:pic>
        <p:nvPicPr>
          <p:cNvPr id="3" name="Рисунок 2"/>
          <p:cNvPicPr>
            <a:picLocks noChangeAspect="1"/>
          </p:cNvPicPr>
          <p:nvPr/>
        </p:nvPicPr>
        <p:blipFill rotWithShape="1">
          <a:blip r:embed="rId2"/>
          <a:srcRect l="23762" t="16874" r="27278" b="17501"/>
          <a:stretch/>
        </p:blipFill>
        <p:spPr>
          <a:xfrm>
            <a:off x="1713732" y="1152983"/>
            <a:ext cx="7269480" cy="5478197"/>
          </a:xfrm>
          <a:prstGeom prst="rect">
            <a:avLst/>
          </a:prstGeom>
        </p:spPr>
      </p:pic>
    </p:spTree>
    <p:extLst>
      <p:ext uri="{BB962C8B-B14F-4D97-AF65-F5344CB8AC3E}">
        <p14:creationId xmlns:p14="http://schemas.microsoft.com/office/powerpoint/2010/main" val="41475859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uk-UA" dirty="0" smtClean="0"/>
              <a:t>Розв’язування задач</a:t>
            </a:r>
            <a:br>
              <a:rPr lang="uk-UA" dirty="0" smtClean="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960" y="1152983"/>
            <a:ext cx="9659449" cy="5608320"/>
          </a:xfrm>
          <a:prstGeom prst="rect">
            <a:avLst/>
          </a:prstGeom>
        </p:spPr>
      </p:pic>
    </p:spTree>
    <p:extLst>
      <p:ext uri="{BB962C8B-B14F-4D97-AF65-F5344CB8AC3E}">
        <p14:creationId xmlns:p14="http://schemas.microsoft.com/office/powerpoint/2010/main" val="2775271859"/>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 </a:t>
            </a:r>
            <a:r>
              <a:rPr lang="ru-RU" sz="2800" dirty="0" smtClean="0"/>
              <a:t>2. З </a:t>
            </a:r>
            <a:r>
              <a:rPr lang="ru-RU" sz="2800" dirty="0" err="1"/>
              <a:t>якою</a:t>
            </a:r>
            <a:r>
              <a:rPr lang="ru-RU" sz="2800" dirty="0"/>
              <a:t> силою </a:t>
            </a:r>
            <a:r>
              <a:rPr lang="ru-RU" sz="2800" dirty="0" err="1"/>
              <a:t>притягується</a:t>
            </a:r>
            <a:r>
              <a:rPr lang="ru-RU" sz="2800" dirty="0"/>
              <a:t> до </a:t>
            </a:r>
            <a:r>
              <a:rPr lang="ru-RU" sz="2800" dirty="0" err="1"/>
              <a:t>станції</a:t>
            </a:r>
            <a:r>
              <a:rPr lang="ru-RU" sz="2800" dirty="0"/>
              <a:t> </a:t>
            </a:r>
            <a:r>
              <a:rPr lang="ru-RU" sz="2800" dirty="0" err="1"/>
              <a:t>масою</a:t>
            </a:r>
            <a:r>
              <a:rPr lang="ru-RU" sz="2800" dirty="0"/>
              <a:t> 180 т </a:t>
            </a:r>
            <a:r>
              <a:rPr lang="ru-RU" sz="2800" dirty="0" err="1"/>
              <a:t>транспортний</a:t>
            </a:r>
            <a:r>
              <a:rPr lang="ru-RU" sz="2800" dirty="0"/>
              <a:t> </a:t>
            </a:r>
            <a:r>
              <a:rPr lang="ru-RU" sz="2800" dirty="0" err="1"/>
              <a:t>космічний</a:t>
            </a:r>
            <a:r>
              <a:rPr lang="ru-RU" sz="2800" dirty="0"/>
              <a:t> </a:t>
            </a:r>
            <a:r>
              <a:rPr lang="ru-RU" sz="2800" dirty="0" err="1"/>
              <a:t>корабель</a:t>
            </a:r>
            <a:r>
              <a:rPr lang="ru-RU" sz="2800" dirty="0"/>
              <a:t> </a:t>
            </a:r>
            <a:r>
              <a:rPr lang="ru-RU" sz="2800" dirty="0" err="1"/>
              <a:t>масою</a:t>
            </a:r>
            <a:r>
              <a:rPr lang="ru-RU" sz="2800" dirty="0"/>
              <a:t> 9 т у </a:t>
            </a:r>
            <a:r>
              <a:rPr lang="ru-RU" sz="2800" dirty="0" err="1"/>
              <a:t>разі</a:t>
            </a:r>
            <a:r>
              <a:rPr lang="ru-RU" sz="2800" dirty="0"/>
              <a:t>, </a:t>
            </a:r>
            <a:r>
              <a:rPr lang="ru-RU" sz="2800" dirty="0" err="1"/>
              <a:t>якщо</a:t>
            </a:r>
            <a:r>
              <a:rPr lang="ru-RU" sz="2800" dirty="0"/>
              <a:t> </a:t>
            </a:r>
            <a:r>
              <a:rPr lang="ru-RU" sz="2800" dirty="0" err="1"/>
              <a:t>корабель</a:t>
            </a:r>
            <a:r>
              <a:rPr lang="ru-RU" sz="2800" dirty="0"/>
              <a:t> </a:t>
            </a:r>
            <a:r>
              <a:rPr lang="ru-RU" sz="2800" dirty="0" err="1"/>
              <a:t>перебуває</a:t>
            </a:r>
            <a:r>
              <a:rPr lang="ru-RU" sz="2800" dirty="0"/>
              <a:t> на </a:t>
            </a:r>
            <a:r>
              <a:rPr lang="ru-RU" sz="2800" dirty="0" err="1"/>
              <a:t>відстані</a:t>
            </a:r>
            <a:r>
              <a:rPr lang="ru-RU" sz="2800" dirty="0"/>
              <a:t> 50 м </a:t>
            </a:r>
            <a:r>
              <a:rPr lang="ru-RU" sz="2800" dirty="0" err="1"/>
              <a:t>від</a:t>
            </a:r>
            <a:r>
              <a:rPr lang="ru-RU" sz="2800" dirty="0"/>
              <a:t> </a:t>
            </a:r>
            <a:r>
              <a:rPr lang="ru-RU" sz="2800" dirty="0" err="1"/>
              <a:t>станції</a:t>
            </a:r>
            <a:r>
              <a:rPr lang="ru-RU" sz="2800" dirty="0" smtClean="0"/>
              <a:t>?</a:t>
            </a:r>
            <a:br>
              <a:rPr lang="ru-RU" sz="2800" dirty="0" smtClean="0"/>
            </a:br>
            <a:endParaRPr lang="uk-UA" sz="28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96" y="2238374"/>
            <a:ext cx="11525463" cy="4460319"/>
          </a:xfrm>
          <a:prstGeom prst="rect">
            <a:avLst/>
          </a:prstGeom>
        </p:spPr>
      </p:pic>
    </p:spTree>
    <p:extLst>
      <p:ext uri="{BB962C8B-B14F-4D97-AF65-F5344CB8AC3E}">
        <p14:creationId xmlns:p14="http://schemas.microsoft.com/office/powerpoint/2010/main" val="1141314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3.Сила </a:t>
            </a:r>
            <a:r>
              <a:rPr lang="ru-RU" sz="3600" dirty="0"/>
              <a:t>60 Н </a:t>
            </a:r>
            <a:r>
              <a:rPr lang="ru-RU" sz="3600" dirty="0" err="1"/>
              <a:t>надає</a:t>
            </a:r>
            <a:r>
              <a:rPr lang="ru-RU" sz="3600" dirty="0"/>
              <a:t> </a:t>
            </a:r>
            <a:r>
              <a:rPr lang="ru-RU" sz="3600" dirty="0" err="1"/>
              <a:t>тілу</a:t>
            </a:r>
            <a:r>
              <a:rPr lang="ru-RU" sz="3600" dirty="0"/>
              <a:t> </a:t>
            </a:r>
            <a:r>
              <a:rPr lang="ru-RU" sz="3600" dirty="0" err="1"/>
              <a:t>прискорення</a:t>
            </a:r>
            <a:r>
              <a:rPr lang="ru-RU" sz="3600" dirty="0"/>
              <a:t> 0,8 м/с</a:t>
            </a:r>
            <a:r>
              <a:rPr lang="ru-RU" sz="3600" baseline="30000" dirty="0"/>
              <a:t>2</a:t>
            </a:r>
            <a:r>
              <a:rPr lang="ru-RU" sz="3600" dirty="0"/>
              <a:t>. </a:t>
            </a:r>
            <a:r>
              <a:rPr lang="ru-RU" sz="3600" dirty="0" err="1"/>
              <a:t>Обчисліть</a:t>
            </a:r>
            <a:r>
              <a:rPr lang="ru-RU" sz="3600" dirty="0"/>
              <a:t> силу, яка </a:t>
            </a:r>
            <a:r>
              <a:rPr lang="ru-RU" sz="3600" dirty="0" err="1"/>
              <a:t>надає</a:t>
            </a:r>
            <a:r>
              <a:rPr lang="ru-RU" sz="3600" dirty="0"/>
              <a:t> </a:t>
            </a:r>
            <a:r>
              <a:rPr lang="ru-RU" sz="3600" dirty="0" err="1"/>
              <a:t>тілу</a:t>
            </a:r>
            <a:r>
              <a:rPr lang="ru-RU" sz="3600" dirty="0"/>
              <a:t> </a:t>
            </a:r>
            <a:r>
              <a:rPr lang="ru-RU" sz="3600" dirty="0" err="1"/>
              <a:t>прискорення</a:t>
            </a:r>
            <a:r>
              <a:rPr lang="ru-RU" sz="3600" dirty="0"/>
              <a:t> 2 м/с</a:t>
            </a:r>
            <a:r>
              <a:rPr lang="ru-RU" sz="3600" baseline="30000" dirty="0"/>
              <a:t>2</a:t>
            </a:r>
            <a:r>
              <a:rPr lang="ru-RU" sz="3600" dirty="0" smtClean="0"/>
              <a:t>.</a:t>
            </a:r>
            <a:endParaRPr lang="uk-UA" sz="36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637" y="2509837"/>
            <a:ext cx="10872375" cy="2747963"/>
          </a:xfrm>
          <a:prstGeom prst="rect">
            <a:avLst/>
          </a:prstGeom>
        </p:spPr>
      </p:pic>
    </p:spTree>
    <p:extLst>
      <p:ext uri="{BB962C8B-B14F-4D97-AF65-F5344CB8AC3E}">
        <p14:creationId xmlns:p14="http://schemas.microsoft.com/office/powerpoint/2010/main" val="2345785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dirty="0" smtClean="0">
                <a:solidFill>
                  <a:srgbClr val="FFFF00"/>
                </a:solidFill>
              </a:rPr>
              <a:t>Розв’яжіть самостійно:</a:t>
            </a:r>
            <a:br>
              <a:rPr lang="uk-UA" sz="2800" dirty="0" smtClean="0">
                <a:solidFill>
                  <a:srgbClr val="FFFF00"/>
                </a:solidFill>
              </a:rPr>
            </a:br>
            <a:r>
              <a:rPr lang="uk-UA" sz="2800" dirty="0" smtClean="0"/>
              <a:t/>
            </a:r>
            <a:br>
              <a:rPr lang="uk-UA" sz="2800" dirty="0" smtClean="0"/>
            </a:br>
            <a:r>
              <a:rPr lang="uk-UA" sz="2800" dirty="0" smtClean="0"/>
              <a:t>1. </a:t>
            </a:r>
            <a:r>
              <a:rPr lang="ru-RU" sz="2800" dirty="0" err="1" smtClean="0"/>
              <a:t>Знайдіть</a:t>
            </a:r>
            <a:r>
              <a:rPr lang="ru-RU" sz="2800" dirty="0" smtClean="0"/>
              <a:t> </a:t>
            </a:r>
            <a:r>
              <a:rPr lang="ru-RU" sz="2800" dirty="0" err="1"/>
              <a:t>проекцію</a:t>
            </a:r>
            <a:r>
              <a:rPr lang="ru-RU" sz="2800" dirty="0"/>
              <a:t> </a:t>
            </a:r>
            <a:r>
              <a:rPr lang="ru-RU" sz="2800" dirty="0" err="1"/>
              <a:t>сили</a:t>
            </a:r>
            <a:r>
              <a:rPr lang="ru-RU" sz="2800" dirty="0"/>
              <a:t>, </a:t>
            </a:r>
            <a:r>
              <a:rPr lang="ru-RU" sz="2800" dirty="0" err="1"/>
              <a:t>що</a:t>
            </a:r>
            <a:r>
              <a:rPr lang="ru-RU" sz="2800" dirty="0"/>
              <a:t> </a:t>
            </a:r>
            <a:r>
              <a:rPr lang="ru-RU" sz="2800" dirty="0" err="1"/>
              <a:t>діє</a:t>
            </a:r>
            <a:r>
              <a:rPr lang="ru-RU" sz="2800" dirty="0"/>
              <a:t> на </a:t>
            </a:r>
            <a:r>
              <a:rPr lang="ru-RU" sz="2800" dirty="0" err="1"/>
              <a:t>тіло</a:t>
            </a:r>
            <a:r>
              <a:rPr lang="ru-RU" sz="2800" dirty="0"/>
              <a:t> </a:t>
            </a:r>
            <a:r>
              <a:rPr lang="ru-RU" sz="2800" dirty="0" err="1"/>
              <a:t>масою</a:t>
            </a:r>
            <a:r>
              <a:rPr lang="ru-RU" sz="2800" dirty="0"/>
              <a:t> 500 кг, яке </a:t>
            </a:r>
            <a:r>
              <a:rPr lang="ru-RU" sz="2800" dirty="0" err="1"/>
              <a:t>рухається</a:t>
            </a:r>
            <a:r>
              <a:rPr lang="ru-RU" sz="2800" dirty="0"/>
              <a:t> </a:t>
            </a:r>
            <a:r>
              <a:rPr lang="ru-RU" sz="2800" dirty="0" err="1"/>
              <a:t>прямолінійно</a:t>
            </a:r>
            <a:r>
              <a:rPr lang="ru-RU" sz="2800" dirty="0"/>
              <a:t>, а </a:t>
            </a:r>
            <a:r>
              <a:rPr lang="ru-RU" sz="2800" dirty="0" err="1"/>
              <a:t>його</a:t>
            </a:r>
            <a:r>
              <a:rPr lang="ru-RU" sz="2800" dirty="0"/>
              <a:t> координата </a:t>
            </a:r>
            <a:r>
              <a:rPr lang="ru-RU" sz="2800" dirty="0" err="1"/>
              <a:t>змінюється</a:t>
            </a:r>
            <a:r>
              <a:rPr lang="ru-RU" sz="2800" dirty="0"/>
              <a:t> за законом</a:t>
            </a:r>
            <a:r>
              <a:rPr lang="ru-RU" sz="2800" dirty="0" smtClean="0"/>
              <a:t>.</a:t>
            </a:r>
            <a:br>
              <a:rPr lang="ru-RU" sz="2800" dirty="0" smtClean="0"/>
            </a:br>
            <a:r>
              <a:rPr lang="ru-RU" sz="2800" dirty="0" smtClean="0"/>
              <a:t/>
            </a:r>
            <a:br>
              <a:rPr lang="ru-RU" sz="2800" dirty="0" smtClean="0"/>
            </a:br>
            <a:r>
              <a:rPr lang="ru-RU" sz="2800" dirty="0"/>
              <a:t> </a:t>
            </a:r>
            <a:r>
              <a:rPr lang="ru-RU" sz="2800" dirty="0" smtClean="0"/>
              <a:t>2. У </a:t>
            </a:r>
            <a:r>
              <a:rPr lang="ru-RU" sz="2800" dirty="0"/>
              <a:t>порту на </a:t>
            </a:r>
            <a:r>
              <a:rPr lang="ru-RU" sz="2800" dirty="0" err="1"/>
              <a:t>відстані</a:t>
            </a:r>
            <a:r>
              <a:rPr lang="ru-RU" sz="2800" dirty="0"/>
              <a:t> 200 м один </a:t>
            </a:r>
            <a:r>
              <a:rPr lang="ru-RU" sz="2800" dirty="0" err="1"/>
              <a:t>від</a:t>
            </a:r>
            <a:r>
              <a:rPr lang="ru-RU" sz="2800" dirty="0"/>
              <a:t> одного стоять два </a:t>
            </a:r>
            <a:r>
              <a:rPr lang="ru-RU" sz="2800" dirty="0" err="1"/>
              <a:t>танкери</a:t>
            </a:r>
            <a:r>
              <a:rPr lang="ru-RU" sz="2800" dirty="0"/>
              <a:t>, </a:t>
            </a:r>
            <a:r>
              <a:rPr lang="ru-RU" sz="2800" dirty="0" err="1"/>
              <a:t>маса</a:t>
            </a:r>
            <a:r>
              <a:rPr lang="ru-RU" sz="2800" dirty="0"/>
              <a:t> одного з них становить 150 000 т. </a:t>
            </a:r>
            <a:r>
              <a:rPr lang="ru-RU" sz="2800" dirty="0" err="1"/>
              <a:t>Визначте</a:t>
            </a:r>
            <a:r>
              <a:rPr lang="ru-RU" sz="2800" dirty="0"/>
              <a:t> </a:t>
            </a:r>
            <a:r>
              <a:rPr lang="ru-RU" sz="2800" dirty="0" err="1"/>
              <a:t>масу</a:t>
            </a:r>
            <a:r>
              <a:rPr lang="ru-RU" sz="2800" dirty="0"/>
              <a:t> </a:t>
            </a:r>
            <a:r>
              <a:rPr lang="ru-RU" sz="2800" dirty="0" err="1"/>
              <a:t>іншого</a:t>
            </a:r>
            <a:r>
              <a:rPr lang="ru-RU" sz="2800" dirty="0"/>
              <a:t>, </a:t>
            </a:r>
            <a:r>
              <a:rPr lang="ru-RU" sz="2800" dirty="0" err="1"/>
              <a:t>якщо</a:t>
            </a:r>
            <a:r>
              <a:rPr lang="ru-RU" sz="2800" dirty="0"/>
              <a:t> сила </a:t>
            </a:r>
            <a:r>
              <a:rPr lang="ru-RU" sz="2800" dirty="0" err="1"/>
              <a:t>гравітаційного</a:t>
            </a:r>
            <a:r>
              <a:rPr lang="ru-RU" sz="2800" dirty="0"/>
              <a:t> </a:t>
            </a:r>
            <a:r>
              <a:rPr lang="ru-RU" sz="2800" dirty="0" err="1"/>
              <a:t>притягування</a:t>
            </a:r>
            <a:r>
              <a:rPr lang="ru-RU" sz="2800" dirty="0"/>
              <a:t> </a:t>
            </a:r>
            <a:r>
              <a:rPr lang="ru-RU" sz="2800" dirty="0" err="1"/>
              <a:t>між</a:t>
            </a:r>
            <a:r>
              <a:rPr lang="ru-RU" sz="2800" dirty="0"/>
              <a:t> ними становить 20 Н.</a:t>
            </a:r>
            <a:r>
              <a:rPr lang="ru-RU" dirty="0"/>
              <a:t/>
            </a:r>
            <a:br>
              <a:rPr lang="ru-RU" dirty="0"/>
            </a:br>
            <a:endParaRPr lang="uk-UA" dirty="0"/>
          </a:p>
        </p:txBody>
      </p:sp>
    </p:spTree>
    <p:extLst>
      <p:ext uri="{BB962C8B-B14F-4D97-AF65-F5344CB8AC3E}">
        <p14:creationId xmlns:p14="http://schemas.microsoft.com/office/powerpoint/2010/main" val="2999771546"/>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600" dirty="0" smtClean="0">
                <a:solidFill>
                  <a:srgbClr val="FFFF00"/>
                </a:solidFill>
              </a:rPr>
              <a:t>Поміркуйте:</a:t>
            </a:r>
            <a:r>
              <a:rPr lang="uk-UA" sz="3600" dirty="0" smtClean="0"/>
              <a:t/>
            </a:r>
            <a:br>
              <a:rPr lang="uk-UA" sz="3600" dirty="0" smtClean="0"/>
            </a:br>
            <a:r>
              <a:rPr lang="uk-UA" sz="3600" dirty="0" smtClean="0"/>
              <a:t>1.</a:t>
            </a:r>
            <a:r>
              <a:rPr lang="ru-RU" sz="3600" dirty="0" err="1" smtClean="0"/>
              <a:t>Якою</a:t>
            </a:r>
            <a:r>
              <a:rPr lang="ru-RU" sz="3600" dirty="0" smtClean="0"/>
              <a:t> </a:t>
            </a:r>
            <a:r>
              <a:rPr lang="ru-RU" sz="3600" dirty="0"/>
              <a:t>є </a:t>
            </a:r>
            <a:r>
              <a:rPr lang="ru-RU" sz="3600" dirty="0" err="1"/>
              <a:t>траєкторія</a:t>
            </a:r>
            <a:r>
              <a:rPr lang="ru-RU" sz="3600" dirty="0"/>
              <a:t> </a:t>
            </a:r>
            <a:r>
              <a:rPr lang="ru-RU" sz="3600" dirty="0" err="1"/>
              <a:t>руху</a:t>
            </a:r>
            <a:r>
              <a:rPr lang="ru-RU" sz="3600" dirty="0"/>
              <a:t> </a:t>
            </a:r>
            <a:r>
              <a:rPr lang="ru-RU" sz="3600" dirty="0" err="1"/>
              <a:t>тіла</a:t>
            </a:r>
            <a:r>
              <a:rPr lang="ru-RU" sz="3600" dirty="0"/>
              <a:t>, кинутого вертикально? горизонтально?</a:t>
            </a:r>
            <a:br>
              <a:rPr lang="ru-RU" sz="3600" dirty="0"/>
            </a:br>
            <a:r>
              <a:rPr lang="ru-RU" sz="3600" dirty="0" smtClean="0"/>
              <a:t>2.Якою </a:t>
            </a:r>
            <a:r>
              <a:rPr lang="ru-RU" sz="3600" dirty="0"/>
              <a:t>є </a:t>
            </a:r>
            <a:r>
              <a:rPr lang="ru-RU" sz="3600" dirty="0" err="1"/>
              <a:t>траєкторія</a:t>
            </a:r>
            <a:r>
              <a:rPr lang="ru-RU" sz="3600" dirty="0"/>
              <a:t> </a:t>
            </a:r>
            <a:r>
              <a:rPr lang="ru-RU" sz="3600" dirty="0" err="1"/>
              <a:t>руху</a:t>
            </a:r>
            <a:r>
              <a:rPr lang="ru-RU" sz="3600" dirty="0"/>
              <a:t> </a:t>
            </a:r>
            <a:r>
              <a:rPr lang="ru-RU" sz="3600" dirty="0" err="1"/>
              <a:t>тіла</a:t>
            </a:r>
            <a:r>
              <a:rPr lang="ru-RU" sz="3600" dirty="0"/>
              <a:t>, кинутого вертикально? горизонтально?</a:t>
            </a:r>
            <a:br>
              <a:rPr lang="ru-RU" sz="3600" dirty="0"/>
            </a:br>
            <a:r>
              <a:rPr lang="ru-RU" sz="3600" dirty="0" smtClean="0"/>
              <a:t>3. </a:t>
            </a:r>
            <a:r>
              <a:rPr lang="ru-RU" sz="3600" dirty="0" err="1" smtClean="0"/>
              <a:t>Сформулюйте</a:t>
            </a:r>
            <a:r>
              <a:rPr lang="ru-RU" sz="3600" dirty="0" smtClean="0"/>
              <a:t> </a:t>
            </a:r>
            <a:r>
              <a:rPr lang="ru-RU" sz="3600" dirty="0" err="1"/>
              <a:t>третій</a:t>
            </a:r>
            <a:r>
              <a:rPr lang="ru-RU" sz="3600" dirty="0"/>
              <a:t> закон Ньютона. </a:t>
            </a:r>
            <a:r>
              <a:rPr lang="ru-RU" sz="3600" dirty="0" err="1"/>
              <a:t>Чому</a:t>
            </a:r>
            <a:r>
              <a:rPr lang="ru-RU" sz="3600" dirty="0"/>
              <a:t> </a:t>
            </a:r>
            <a:r>
              <a:rPr lang="ru-RU" sz="3600" dirty="0" err="1"/>
              <a:t>цей</a:t>
            </a:r>
            <a:r>
              <a:rPr lang="ru-RU" sz="3600" dirty="0"/>
              <a:t> закон </a:t>
            </a:r>
            <a:r>
              <a:rPr lang="ru-RU" sz="3600" dirty="0" err="1"/>
              <a:t>називають</a:t>
            </a:r>
            <a:r>
              <a:rPr lang="ru-RU" sz="3600" dirty="0"/>
              <a:t> законом </a:t>
            </a:r>
            <a:r>
              <a:rPr lang="ru-RU" sz="3600" dirty="0" err="1"/>
              <a:t>взаємодії</a:t>
            </a:r>
            <a:r>
              <a:rPr lang="ru-RU" sz="3600" dirty="0"/>
              <a:t>?</a:t>
            </a:r>
            <a:br>
              <a:rPr lang="ru-RU" sz="3600" dirty="0"/>
            </a:br>
            <a:r>
              <a:rPr lang="ru-RU" sz="3600" dirty="0" smtClean="0"/>
              <a:t>4.Від </a:t>
            </a:r>
            <a:r>
              <a:rPr lang="ru-RU" sz="3600" dirty="0" err="1"/>
              <a:t>яких</a:t>
            </a:r>
            <a:r>
              <a:rPr lang="ru-RU" sz="3600" dirty="0"/>
              <a:t> </a:t>
            </a:r>
            <a:r>
              <a:rPr lang="ru-RU" sz="3600" dirty="0" err="1"/>
              <a:t>чинників</a:t>
            </a:r>
            <a:r>
              <a:rPr lang="ru-RU" sz="3600" dirty="0"/>
              <a:t> </a:t>
            </a:r>
            <a:r>
              <a:rPr lang="ru-RU" sz="3600" dirty="0" err="1"/>
              <a:t>залежить</a:t>
            </a:r>
            <a:r>
              <a:rPr lang="ru-RU" sz="3600" dirty="0"/>
              <a:t> </a:t>
            </a:r>
            <a:r>
              <a:rPr lang="ru-RU" sz="3600" dirty="0" err="1"/>
              <a:t>прискорення</a:t>
            </a:r>
            <a:r>
              <a:rPr lang="ru-RU" sz="3600" dirty="0"/>
              <a:t> </a:t>
            </a:r>
            <a:r>
              <a:rPr lang="ru-RU" sz="3600" dirty="0" err="1"/>
              <a:t>руху</a:t>
            </a:r>
            <a:r>
              <a:rPr lang="ru-RU" sz="3600" dirty="0"/>
              <a:t> </a:t>
            </a:r>
            <a:r>
              <a:rPr lang="ru-RU" sz="3600" dirty="0" err="1"/>
              <a:t>тіла</a:t>
            </a:r>
            <a:r>
              <a:rPr lang="ru-RU" sz="3600" dirty="0" smtClean="0"/>
              <a:t>?</a:t>
            </a:r>
            <a:br>
              <a:rPr lang="ru-RU" sz="3600" dirty="0" smtClean="0"/>
            </a:br>
            <a:r>
              <a:rPr lang="uk-UA" sz="3600" dirty="0" smtClean="0"/>
              <a:t>5.Які </a:t>
            </a:r>
            <a:r>
              <a:rPr lang="uk-UA" sz="3600" dirty="0"/>
              <a:t>СВ називають </a:t>
            </a:r>
            <a:r>
              <a:rPr lang="uk-UA" sz="3600" dirty="0" err="1"/>
              <a:t>інерціальними</a:t>
            </a:r>
            <a:r>
              <a:rPr lang="uk-UA" sz="3600" dirty="0"/>
              <a:t>?</a:t>
            </a:r>
          </a:p>
        </p:txBody>
      </p:sp>
    </p:spTree>
    <p:extLst>
      <p:ext uri="{BB962C8B-B14F-4D97-AF65-F5344CB8AC3E}">
        <p14:creationId xmlns:p14="http://schemas.microsoft.com/office/powerpoint/2010/main" val="4026777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rgbClr val="FFC000"/>
                </a:solidFill>
              </a:rPr>
              <a:t>Домашнє завдання </a:t>
            </a:r>
            <a:endParaRPr lang="uk-UA" dirty="0">
              <a:solidFill>
                <a:srgbClr val="FFC000"/>
              </a:solidFill>
            </a:endParaRPr>
          </a:p>
        </p:txBody>
      </p:sp>
      <p:sp>
        <p:nvSpPr>
          <p:cNvPr id="3" name="Місце для вмісту 2"/>
          <p:cNvSpPr>
            <a:spLocks noGrp="1"/>
          </p:cNvSpPr>
          <p:nvPr>
            <p:ph idx="1"/>
          </p:nvPr>
        </p:nvSpPr>
        <p:spPr/>
        <p:txBody>
          <a:bodyPr>
            <a:normAutofit/>
          </a:bodyPr>
          <a:lstStyle/>
          <a:p>
            <a:r>
              <a:rPr lang="uk-UA" sz="3200" dirty="0" smtClean="0"/>
              <a:t>Повторити параграф 28-34</a:t>
            </a:r>
          </a:p>
          <a:p>
            <a:r>
              <a:rPr lang="uk-UA" sz="3200" dirty="0" smtClean="0"/>
              <a:t>Виконати кілька завдань із вправ цих параграфів на вибір</a:t>
            </a:r>
          </a:p>
          <a:p>
            <a:r>
              <a:rPr lang="uk-UA" sz="3200" dirty="0" smtClean="0"/>
              <a:t>Підготуватися до контрольної роботи</a:t>
            </a:r>
            <a:endParaRPr lang="uk-UA" sz="3200" dirty="0"/>
          </a:p>
        </p:txBody>
      </p:sp>
    </p:spTree>
    <p:extLst>
      <p:ext uri="{BB962C8B-B14F-4D97-AF65-F5344CB8AC3E}">
        <p14:creationId xmlns:p14="http://schemas.microsoft.com/office/powerpoint/2010/main" val="351112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0"/>
            <a:ext cx="7431089" cy="1853248"/>
          </a:xfrm>
        </p:spPr>
        <p:txBody>
          <a:bodyPr/>
          <a:lstStyle/>
          <a:p>
            <a:r>
              <a:rPr lang="ru-RU" sz="2800" dirty="0" err="1">
                <a:solidFill>
                  <a:srgbClr val="FFFF00"/>
                </a:solidFill>
              </a:rPr>
              <a:t>Рівноприскорений</a:t>
            </a:r>
            <a:r>
              <a:rPr lang="ru-RU" sz="2800" dirty="0">
                <a:solidFill>
                  <a:srgbClr val="FFFF00"/>
                </a:solidFill>
              </a:rPr>
              <a:t> </a:t>
            </a:r>
            <a:r>
              <a:rPr lang="ru-RU" sz="2800" dirty="0" err="1">
                <a:solidFill>
                  <a:srgbClr val="FFFF00"/>
                </a:solidFill>
              </a:rPr>
              <a:t>прямолінійний</a:t>
            </a:r>
            <a:r>
              <a:rPr lang="ru-RU" sz="2800" dirty="0">
                <a:solidFill>
                  <a:srgbClr val="FFFF00"/>
                </a:solidFill>
              </a:rPr>
              <a:t> </a:t>
            </a:r>
            <a:r>
              <a:rPr lang="ru-RU" sz="2800" dirty="0" err="1">
                <a:solidFill>
                  <a:srgbClr val="FFFF00"/>
                </a:solidFill>
              </a:rPr>
              <a:t>рух</a:t>
            </a:r>
            <a:r>
              <a:rPr lang="ru-RU" sz="2800" dirty="0">
                <a:solidFill>
                  <a:srgbClr val="FFFF00"/>
                </a:solidFill>
              </a:rPr>
              <a:t> . </a:t>
            </a:r>
            <a:r>
              <a:rPr lang="ru-RU" sz="2800" dirty="0" err="1">
                <a:solidFill>
                  <a:srgbClr val="FFFF00"/>
                </a:solidFill>
              </a:rPr>
              <a:t>Прискорення</a:t>
            </a:r>
            <a:r>
              <a:rPr lang="ru-RU" sz="2800" dirty="0">
                <a:solidFill>
                  <a:srgbClr val="FFFF00"/>
                </a:solidFill>
              </a:rPr>
              <a:t>. </a:t>
            </a:r>
            <a:r>
              <a:rPr lang="ru-RU" sz="2800" dirty="0" err="1">
                <a:solidFill>
                  <a:srgbClr val="FFFF00"/>
                </a:solidFill>
              </a:rPr>
              <a:t>Швидкість</a:t>
            </a:r>
            <a:r>
              <a:rPr lang="ru-RU" sz="2800" dirty="0">
                <a:solidFill>
                  <a:srgbClr val="FFFF00"/>
                </a:solidFill>
              </a:rPr>
              <a:t> </a:t>
            </a:r>
            <a:r>
              <a:rPr lang="ru-RU" sz="2800" dirty="0" err="1">
                <a:solidFill>
                  <a:srgbClr val="FFFF00"/>
                </a:solidFill>
              </a:rPr>
              <a:t>рівноприскореного</a:t>
            </a:r>
            <a:r>
              <a:rPr lang="ru-RU" sz="2800" dirty="0">
                <a:solidFill>
                  <a:srgbClr val="FFFF00"/>
                </a:solidFill>
              </a:rPr>
              <a:t> </a:t>
            </a:r>
            <a:r>
              <a:rPr lang="ru-RU" sz="2800" dirty="0" err="1">
                <a:solidFill>
                  <a:srgbClr val="FFFF00"/>
                </a:solidFill>
              </a:rPr>
              <a:t>прямолінійного</a:t>
            </a:r>
            <a:r>
              <a:rPr lang="ru-RU" sz="2800" dirty="0">
                <a:solidFill>
                  <a:srgbClr val="FFFF00"/>
                </a:solidFill>
              </a:rPr>
              <a:t> </a:t>
            </a:r>
            <a:r>
              <a:rPr lang="ru-RU" sz="2800" dirty="0" err="1" smtClean="0">
                <a:solidFill>
                  <a:srgbClr val="FFFF00"/>
                </a:solidFill>
              </a:rPr>
              <a:t>руху</a:t>
            </a:r>
            <a:r>
              <a:rPr lang="ru-RU" sz="2800" dirty="0" smtClean="0">
                <a:solidFill>
                  <a:srgbClr val="FFFF00"/>
                </a:solidFill>
              </a:rPr>
              <a:t>.</a:t>
            </a:r>
            <a:r>
              <a:rPr lang="uk-UA" sz="2800" dirty="0" smtClean="0"/>
              <a:t/>
            </a:r>
            <a:br>
              <a:rPr lang="uk-UA" sz="2800" dirty="0" smtClean="0"/>
            </a:br>
            <a:r>
              <a:rPr lang="uk-UA" sz="2800" dirty="0" smtClean="0"/>
              <a:t>Рівноприскорений </a:t>
            </a:r>
            <a:r>
              <a:rPr lang="uk-UA" sz="2800" dirty="0"/>
              <a:t>прямолінійний рух — це такий рух, під час якого швидкість руху тіла за будь-які рівні інтервали часу змінюється однаково. Прискорення </a:t>
            </a:r>
            <a:r>
              <a:rPr lang="uk-UA" sz="2800" dirty="0" smtClean="0"/>
              <a:t> </a:t>
            </a:r>
            <a:r>
              <a:rPr lang="en-US" sz="2800" dirty="0"/>
              <a:t>a — </a:t>
            </a:r>
            <a:r>
              <a:rPr lang="uk-UA" sz="2800" dirty="0"/>
              <a:t>це векторна фізична величина, яка характеризує швидкість зміни швидкості руху тіла й дорівнює відношенню зміни швидкості руху до інтервалу часу, за який ця зміна </a:t>
            </a:r>
            <a:r>
              <a:rPr lang="uk-UA" sz="2800" dirty="0" smtClean="0"/>
              <a:t>відбулась:</a:t>
            </a:r>
            <a:endParaRPr lang="uk-UA" sz="2800" dirty="0"/>
          </a:p>
        </p:txBody>
      </p:sp>
      <p:pic>
        <p:nvPicPr>
          <p:cNvPr id="3" name="Рисунок 2"/>
          <p:cNvPicPr>
            <a:picLocks noChangeAspect="1"/>
          </p:cNvPicPr>
          <p:nvPr/>
        </p:nvPicPr>
        <p:blipFill rotWithShape="1">
          <a:blip r:embed="rId2"/>
          <a:srcRect l="61606" t="16382" r="29982" b="76232"/>
          <a:stretch/>
        </p:blipFill>
        <p:spPr>
          <a:xfrm>
            <a:off x="2750872" y="5608427"/>
            <a:ext cx="1490003" cy="735570"/>
          </a:xfrm>
          <a:prstGeom prst="rect">
            <a:avLst/>
          </a:prstGeom>
        </p:spPr>
      </p:pic>
    </p:spTree>
    <p:extLst>
      <p:ext uri="{BB962C8B-B14F-4D97-AF65-F5344CB8AC3E}">
        <p14:creationId xmlns:p14="http://schemas.microsoft.com/office/powerpoint/2010/main" val="2747160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12078" y="1343891"/>
            <a:ext cx="9357158" cy="1161345"/>
          </a:xfrm>
        </p:spPr>
        <p:txBody>
          <a:bodyPr/>
          <a:lstStyle/>
          <a:p>
            <a:r>
              <a:rPr lang="ru-RU" sz="3600" dirty="0" err="1"/>
              <a:t>Одиниця</a:t>
            </a:r>
            <a:r>
              <a:rPr lang="ru-RU" sz="3600" dirty="0"/>
              <a:t> </a:t>
            </a:r>
            <a:r>
              <a:rPr lang="ru-RU" sz="3600" dirty="0" err="1"/>
              <a:t>прискорення</a:t>
            </a:r>
            <a:r>
              <a:rPr lang="ru-RU" sz="3600" dirty="0"/>
              <a:t> в СІ — метр на секунду в </a:t>
            </a:r>
            <a:r>
              <a:rPr lang="ru-RU" sz="3600" dirty="0" err="1"/>
              <a:t>квадраті</a:t>
            </a:r>
            <a:r>
              <a:rPr lang="ru-RU" sz="3600" dirty="0"/>
              <a:t> (м/с2). Для </a:t>
            </a:r>
            <a:r>
              <a:rPr lang="ru-RU" sz="3600" dirty="0" err="1"/>
              <a:t>рівноприскореного</a:t>
            </a:r>
            <a:r>
              <a:rPr lang="ru-RU" sz="3600" dirty="0"/>
              <a:t> </a:t>
            </a:r>
            <a:r>
              <a:rPr lang="ru-RU" sz="3600" dirty="0" err="1"/>
              <a:t>руху</a:t>
            </a:r>
            <a:r>
              <a:rPr lang="ru-RU" sz="3600" dirty="0"/>
              <a:t>:</a:t>
            </a:r>
            <a:endParaRPr lang="uk-UA" sz="3600" dirty="0"/>
          </a:p>
        </p:txBody>
      </p:sp>
      <p:pic>
        <p:nvPicPr>
          <p:cNvPr id="4" name="Рисунок 3"/>
          <p:cNvPicPr>
            <a:picLocks noChangeAspect="1"/>
          </p:cNvPicPr>
          <p:nvPr/>
        </p:nvPicPr>
        <p:blipFill rotWithShape="1">
          <a:blip r:embed="rId2"/>
          <a:srcRect l="23167" t="29640" r="22421" b="55209"/>
          <a:stretch/>
        </p:blipFill>
        <p:spPr>
          <a:xfrm>
            <a:off x="534986" y="2784763"/>
            <a:ext cx="10884992" cy="1704109"/>
          </a:xfrm>
          <a:prstGeom prst="rect">
            <a:avLst/>
          </a:prstGeom>
        </p:spPr>
      </p:pic>
    </p:spTree>
    <p:extLst>
      <p:ext uri="{BB962C8B-B14F-4D97-AF65-F5344CB8AC3E}">
        <p14:creationId xmlns:p14="http://schemas.microsoft.com/office/powerpoint/2010/main" val="4129953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2" y="411153"/>
            <a:ext cx="9398434" cy="5864955"/>
          </a:xfrm>
        </p:spPr>
        <p:txBody>
          <a:bodyPr/>
          <a:lstStyle/>
          <a:p>
            <a:r>
              <a:rPr lang="ru-RU" sz="3200" dirty="0" err="1">
                <a:solidFill>
                  <a:srgbClr val="FFFF00"/>
                </a:solidFill>
              </a:rPr>
              <a:t>Переміщення</a:t>
            </a:r>
            <a:r>
              <a:rPr lang="ru-RU" sz="3200" dirty="0">
                <a:solidFill>
                  <a:srgbClr val="FFFF00"/>
                </a:solidFill>
              </a:rPr>
              <a:t> </a:t>
            </a:r>
            <a:r>
              <a:rPr lang="ru-RU" sz="3200" dirty="0" err="1">
                <a:solidFill>
                  <a:srgbClr val="FFFF00"/>
                </a:solidFill>
              </a:rPr>
              <a:t>під</a:t>
            </a:r>
            <a:r>
              <a:rPr lang="ru-RU" sz="3200" dirty="0">
                <a:solidFill>
                  <a:srgbClr val="FFFF00"/>
                </a:solidFill>
              </a:rPr>
              <a:t> час </a:t>
            </a:r>
            <a:r>
              <a:rPr lang="ru-RU" sz="3200" dirty="0" err="1">
                <a:solidFill>
                  <a:srgbClr val="FFFF00"/>
                </a:solidFill>
              </a:rPr>
              <a:t>рівноприскореного</a:t>
            </a:r>
            <a:r>
              <a:rPr lang="ru-RU" sz="3200" dirty="0">
                <a:solidFill>
                  <a:srgbClr val="FFFF00"/>
                </a:solidFill>
              </a:rPr>
              <a:t> </a:t>
            </a:r>
            <a:r>
              <a:rPr lang="ru-RU" sz="3200" dirty="0" err="1">
                <a:solidFill>
                  <a:srgbClr val="FFFF00"/>
                </a:solidFill>
              </a:rPr>
              <a:t>прямолінійного</a:t>
            </a:r>
            <a:r>
              <a:rPr lang="ru-RU" sz="3200" dirty="0">
                <a:solidFill>
                  <a:srgbClr val="FFFF00"/>
                </a:solidFill>
              </a:rPr>
              <a:t> </a:t>
            </a:r>
            <a:r>
              <a:rPr lang="ru-RU" sz="3200" dirty="0" err="1">
                <a:solidFill>
                  <a:srgbClr val="FFFF00"/>
                </a:solidFill>
              </a:rPr>
              <a:t>руху</a:t>
            </a:r>
            <a:r>
              <a:rPr lang="ru-RU" sz="3200" dirty="0">
                <a:solidFill>
                  <a:srgbClr val="FFFF00"/>
                </a:solidFill>
              </a:rPr>
              <a:t> . </a:t>
            </a:r>
            <a:r>
              <a:rPr lang="ru-RU" sz="3200" dirty="0" err="1">
                <a:solidFill>
                  <a:srgbClr val="FFFF00"/>
                </a:solidFill>
              </a:rPr>
              <a:t>Рівняння</a:t>
            </a:r>
            <a:r>
              <a:rPr lang="ru-RU" sz="3200" dirty="0">
                <a:solidFill>
                  <a:srgbClr val="FFFF00"/>
                </a:solidFill>
              </a:rPr>
              <a:t> </a:t>
            </a:r>
            <a:r>
              <a:rPr lang="ru-RU" sz="3200" dirty="0" err="1" smtClean="0">
                <a:solidFill>
                  <a:srgbClr val="FFFF00"/>
                </a:solidFill>
              </a:rPr>
              <a:t>координати</a:t>
            </a:r>
            <a:r>
              <a:rPr lang="ru-RU" sz="3200" dirty="0" smtClean="0">
                <a:solidFill>
                  <a:srgbClr val="FFFF00"/>
                </a:solidFill>
              </a:rPr>
              <a:t/>
            </a:r>
            <a:br>
              <a:rPr lang="ru-RU" sz="3200" dirty="0" smtClean="0">
                <a:solidFill>
                  <a:srgbClr val="FFFF00"/>
                </a:solidFill>
              </a:rPr>
            </a:br>
            <a:r>
              <a:rPr lang="uk-UA" sz="2800" dirty="0"/>
              <a:t>Для рівноприскореного прямолінійного руху тіла: </a:t>
            </a:r>
            <a:r>
              <a:rPr lang="uk-UA" sz="2800" dirty="0" smtClean="0"/>
              <a:t> -- проекція </a:t>
            </a:r>
            <a:r>
              <a:rPr lang="uk-UA" sz="2800" dirty="0"/>
              <a:t>переміщення </a:t>
            </a:r>
            <a:r>
              <a:rPr lang="uk-UA" sz="2800" dirty="0" err="1"/>
              <a:t>чисельно</a:t>
            </a:r>
            <a:r>
              <a:rPr lang="uk-UA" sz="2800" dirty="0"/>
              <a:t> дорівнює площі фігури під графіком проекції швидкості руху, — графіком залежності                      у цьому полягає геометричний зміст переміщення</a:t>
            </a:r>
            <a:r>
              <a:rPr lang="uk-UA" sz="2800" dirty="0" smtClean="0"/>
              <a:t>;</a:t>
            </a:r>
            <a:br>
              <a:rPr lang="uk-UA" sz="2800" dirty="0" smtClean="0"/>
            </a:br>
            <a:r>
              <a:rPr lang="uk-UA" sz="2800" dirty="0" smtClean="0"/>
              <a:t>- рівняння </a:t>
            </a:r>
            <a:r>
              <a:rPr lang="uk-UA" sz="2800" dirty="0"/>
              <a:t>проекції переміщення має вигляд</a:t>
            </a:r>
            <a:r>
              <a:rPr lang="uk-UA" sz="2800" dirty="0" smtClean="0"/>
              <a:t>:</a:t>
            </a:r>
            <a:br>
              <a:rPr lang="uk-UA" sz="2800" dirty="0" smtClean="0"/>
            </a:br>
            <a:r>
              <a:rPr lang="ru-RU" sz="2800" dirty="0"/>
              <a:t>— </a:t>
            </a:r>
            <a:r>
              <a:rPr lang="ru-RU" sz="2800" dirty="0" err="1"/>
              <a:t>це</a:t>
            </a:r>
            <a:r>
              <a:rPr lang="ru-RU" sz="2800" dirty="0"/>
              <a:t> </a:t>
            </a:r>
            <a:r>
              <a:rPr lang="ru-RU" sz="2800" dirty="0" err="1"/>
              <a:t>квадратична</a:t>
            </a:r>
            <a:r>
              <a:rPr lang="ru-RU" sz="2800" dirty="0"/>
              <a:t> </a:t>
            </a:r>
            <a:r>
              <a:rPr lang="ru-RU" sz="2800" dirty="0" err="1"/>
              <a:t>функція</a:t>
            </a:r>
            <a:r>
              <a:rPr lang="ru-RU" sz="2800" dirty="0"/>
              <a:t>, тому </a:t>
            </a:r>
            <a:r>
              <a:rPr lang="ru-RU" sz="2800" dirty="0" err="1"/>
              <a:t>графік</a:t>
            </a:r>
            <a:r>
              <a:rPr lang="ru-RU" sz="2800" dirty="0"/>
              <a:t> </a:t>
            </a:r>
            <a:r>
              <a:rPr lang="ru-RU" sz="2800" dirty="0" err="1" smtClean="0"/>
              <a:t>залежності</a:t>
            </a:r>
            <a:r>
              <a:rPr lang="ru-RU" sz="2800" dirty="0"/>
              <a:t> </a:t>
            </a:r>
            <a:r>
              <a:rPr lang="ru-RU" sz="2800" dirty="0" smtClean="0"/>
              <a:t>       </a:t>
            </a:r>
            <a:r>
              <a:rPr lang="uk-UA" sz="2800" dirty="0"/>
              <a:t>— парабола, вершина якої відповідає точці розвороту; </a:t>
            </a:r>
            <a:r>
              <a:rPr lang="uk-UA" sz="2800" dirty="0" smtClean="0"/>
              <a:t/>
            </a:r>
            <a:br>
              <a:rPr lang="uk-UA" sz="2800" dirty="0" smtClean="0"/>
            </a:br>
            <a:r>
              <a:rPr lang="uk-UA" sz="2800" dirty="0" smtClean="0"/>
              <a:t>-  </a:t>
            </a:r>
            <a:r>
              <a:rPr lang="uk-UA" sz="2800" dirty="0"/>
              <a:t>координату тіла визначають із рівняння</a:t>
            </a:r>
            <a:br>
              <a:rPr lang="uk-UA" sz="2800" dirty="0"/>
            </a:br>
            <a:r>
              <a:rPr lang="uk-UA" sz="2800" dirty="0"/>
              <a:t>графік координати — парабола.                </a:t>
            </a:r>
            <a:endParaRPr lang="uk-UA" sz="2800" dirty="0">
              <a:solidFill>
                <a:srgbClr val="FFFF00"/>
              </a:solidFill>
            </a:endParaRPr>
          </a:p>
        </p:txBody>
      </p:sp>
      <p:pic>
        <p:nvPicPr>
          <p:cNvPr id="3" name="Рисунок 2"/>
          <p:cNvPicPr>
            <a:picLocks noChangeAspect="1"/>
          </p:cNvPicPr>
          <p:nvPr/>
        </p:nvPicPr>
        <p:blipFill rotWithShape="1">
          <a:blip r:embed="rId2"/>
          <a:srcRect l="58518" t="30019" r="26255" b="63416"/>
          <a:stretch/>
        </p:blipFill>
        <p:spPr>
          <a:xfrm>
            <a:off x="4696691" y="2789546"/>
            <a:ext cx="1981200" cy="480226"/>
          </a:xfrm>
          <a:prstGeom prst="rect">
            <a:avLst/>
          </a:prstGeom>
        </p:spPr>
      </p:pic>
      <p:pic>
        <p:nvPicPr>
          <p:cNvPr id="4" name="Рисунок 3"/>
          <p:cNvPicPr>
            <a:picLocks noChangeAspect="1"/>
          </p:cNvPicPr>
          <p:nvPr/>
        </p:nvPicPr>
        <p:blipFill rotWithShape="1">
          <a:blip r:embed="rId2"/>
          <a:srcRect l="55005" t="39299" r="33495" b="54262"/>
          <a:stretch/>
        </p:blipFill>
        <p:spPr>
          <a:xfrm>
            <a:off x="8742217" y="3643746"/>
            <a:ext cx="1496291" cy="471055"/>
          </a:xfrm>
          <a:prstGeom prst="rect">
            <a:avLst/>
          </a:prstGeom>
        </p:spPr>
      </p:pic>
      <p:pic>
        <p:nvPicPr>
          <p:cNvPr id="5" name="Рисунок 4"/>
          <p:cNvPicPr>
            <a:picLocks noChangeAspect="1"/>
          </p:cNvPicPr>
          <p:nvPr/>
        </p:nvPicPr>
        <p:blipFill rotWithShape="1">
          <a:blip r:embed="rId2"/>
          <a:srcRect l="52130" t="44223" r="43930" b="49337"/>
          <a:stretch/>
        </p:blipFill>
        <p:spPr>
          <a:xfrm>
            <a:off x="2923310" y="4516582"/>
            <a:ext cx="512618" cy="471055"/>
          </a:xfrm>
          <a:prstGeom prst="rect">
            <a:avLst/>
          </a:prstGeom>
        </p:spPr>
      </p:pic>
      <p:pic>
        <p:nvPicPr>
          <p:cNvPr id="6" name="Рисунок 5"/>
          <p:cNvPicPr>
            <a:picLocks noChangeAspect="1"/>
          </p:cNvPicPr>
          <p:nvPr/>
        </p:nvPicPr>
        <p:blipFill rotWithShape="1">
          <a:blip r:embed="rId2"/>
          <a:srcRect l="52023" t="50284" r="33921" b="40815"/>
          <a:stretch/>
        </p:blipFill>
        <p:spPr>
          <a:xfrm>
            <a:off x="8028709" y="5253310"/>
            <a:ext cx="1828800" cy="651163"/>
          </a:xfrm>
          <a:prstGeom prst="rect">
            <a:avLst/>
          </a:prstGeom>
        </p:spPr>
      </p:pic>
    </p:spTree>
    <p:extLst>
      <p:ext uri="{BB962C8B-B14F-4D97-AF65-F5344CB8AC3E}">
        <p14:creationId xmlns:p14="http://schemas.microsoft.com/office/powerpoint/2010/main" val="40743536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91" y="452718"/>
            <a:ext cx="9468943" cy="5948082"/>
          </a:xfrm>
        </p:spPr>
        <p:txBody>
          <a:bodyPr/>
          <a:lstStyle/>
          <a:p>
            <a:r>
              <a:rPr lang="ru-RU" sz="3200" dirty="0" err="1">
                <a:solidFill>
                  <a:srgbClr val="FFFF00"/>
                </a:solidFill>
              </a:rPr>
              <a:t>Інерціальні</a:t>
            </a:r>
            <a:r>
              <a:rPr lang="ru-RU" sz="3200" dirty="0">
                <a:solidFill>
                  <a:srgbClr val="FFFF00"/>
                </a:solidFill>
              </a:rPr>
              <a:t> </a:t>
            </a:r>
            <a:r>
              <a:rPr lang="ru-RU" sz="3200" dirty="0" err="1">
                <a:solidFill>
                  <a:srgbClr val="FFFF00"/>
                </a:solidFill>
              </a:rPr>
              <a:t>системи</a:t>
            </a:r>
            <a:r>
              <a:rPr lang="ru-RU" sz="3200" dirty="0">
                <a:solidFill>
                  <a:srgbClr val="FFFF00"/>
                </a:solidFill>
              </a:rPr>
              <a:t> </a:t>
            </a:r>
            <a:r>
              <a:rPr lang="ru-RU" sz="3200" dirty="0" err="1">
                <a:solidFill>
                  <a:srgbClr val="FFFF00"/>
                </a:solidFill>
              </a:rPr>
              <a:t>відліку</a:t>
            </a:r>
            <a:r>
              <a:rPr lang="ru-RU" sz="3200" dirty="0">
                <a:solidFill>
                  <a:srgbClr val="FFFF00"/>
                </a:solidFill>
              </a:rPr>
              <a:t>. Перший закон </a:t>
            </a:r>
            <a:r>
              <a:rPr lang="ru-RU" sz="3200" dirty="0" smtClean="0">
                <a:solidFill>
                  <a:srgbClr val="FFFF00"/>
                </a:solidFill>
              </a:rPr>
              <a:t>Ньютона</a:t>
            </a:r>
            <a:br>
              <a:rPr lang="ru-RU" sz="3200" dirty="0" smtClean="0">
                <a:solidFill>
                  <a:srgbClr val="FFFF00"/>
                </a:solidFill>
              </a:rPr>
            </a:br>
            <a:r>
              <a:rPr lang="uk-UA" sz="2800" dirty="0"/>
              <a:t>Тіло рухається рівномірно прямолінійно або перебуває в стані спокою лише тоді, коли на нього не діють інші тіла та поля або їхні дії скомпенсовані, — це сучасне формулювання закону інерції, який експериментально встановив Ґ. Ґалілей. У сучасній фізиці цей закон називають першим законом </a:t>
            </a:r>
            <a:r>
              <a:rPr lang="uk-UA" sz="2800" dirty="0" smtClean="0"/>
              <a:t>Ньютона.</a:t>
            </a:r>
            <a:endParaRPr lang="uk-UA" sz="2800" dirty="0">
              <a:solidFill>
                <a:srgbClr val="FFFF00"/>
              </a:solidFill>
            </a:endParaRPr>
          </a:p>
        </p:txBody>
      </p:sp>
    </p:spTree>
    <p:extLst>
      <p:ext uri="{BB962C8B-B14F-4D97-AF65-F5344CB8AC3E}">
        <p14:creationId xmlns:p14="http://schemas.microsoft.com/office/powerpoint/2010/main" val="24371712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smtClean="0"/>
              <a:t>Закон формулюють так: </a:t>
            </a:r>
            <a:r>
              <a:rPr lang="uk-UA" sz="3200" dirty="0"/>
              <a:t>існують такі системи відліку, відносно яких тіло зберігає стан спокою або рівномірного прямолінійного руху, якщо на тіло не діють жодні сили або ці сили скомпенсовані. Такі системи відліку називають </a:t>
            </a:r>
            <a:r>
              <a:rPr lang="uk-UA" sz="3200" dirty="0" err="1"/>
              <a:t>інерціальними</a:t>
            </a:r>
            <a:r>
              <a:rPr lang="uk-UA" sz="3200" dirty="0"/>
              <a:t>. Зазвичай як </a:t>
            </a:r>
            <a:r>
              <a:rPr lang="uk-UA" sz="3200" dirty="0" err="1"/>
              <a:t>інерціальні</a:t>
            </a:r>
            <a:r>
              <a:rPr lang="uk-UA" sz="3200" dirty="0"/>
              <a:t> використовують СВ, пов’язані із Землею. </a:t>
            </a:r>
            <a:r>
              <a:rPr lang="uk-UA" sz="3200" dirty="0" err="1"/>
              <a:t>Будьяка</a:t>
            </a:r>
            <a:r>
              <a:rPr lang="uk-UA" sz="3200" dirty="0"/>
              <a:t> СВ, що рухається відносно </a:t>
            </a:r>
            <a:r>
              <a:rPr lang="uk-UA" sz="3200" dirty="0" err="1"/>
              <a:t>інерціальної</a:t>
            </a:r>
            <a:r>
              <a:rPr lang="uk-UA" sz="3200" dirty="0"/>
              <a:t> СВ рівномірно прямолінійно, теж є </a:t>
            </a:r>
            <a:r>
              <a:rPr lang="uk-UA" sz="3200" dirty="0" err="1"/>
              <a:t>інерціальною</a:t>
            </a:r>
            <a:r>
              <a:rPr lang="uk-UA" sz="3200" dirty="0"/>
              <a:t>. </a:t>
            </a:r>
            <a:r>
              <a:rPr lang="ru-RU" sz="4400" dirty="0">
                <a:solidFill>
                  <a:srgbClr val="FFFF00"/>
                </a:solidFill>
              </a:rPr>
              <a:t/>
            </a:r>
            <a:br>
              <a:rPr lang="ru-RU" sz="4400" dirty="0">
                <a:solidFill>
                  <a:srgbClr val="FFFF00"/>
                </a:solidFill>
              </a:rPr>
            </a:br>
            <a:endParaRPr lang="uk-UA" dirty="0"/>
          </a:p>
        </p:txBody>
      </p:sp>
    </p:spTree>
    <p:extLst>
      <p:ext uri="{BB962C8B-B14F-4D97-AF65-F5344CB8AC3E}">
        <p14:creationId xmlns:p14="http://schemas.microsoft.com/office/powerpoint/2010/main" val="15356851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3200" dirty="0">
                <a:solidFill>
                  <a:srgbClr val="FFFF00"/>
                </a:solidFill>
              </a:rPr>
              <a:t>Другий закон </a:t>
            </a:r>
            <a:r>
              <a:rPr lang="uk-UA" sz="3200" dirty="0" smtClean="0">
                <a:solidFill>
                  <a:srgbClr val="FFFF00"/>
                </a:solidFill>
              </a:rPr>
              <a:t>Ньютона</a:t>
            </a:r>
            <a:br>
              <a:rPr lang="uk-UA" sz="3200" dirty="0" smtClean="0">
                <a:solidFill>
                  <a:srgbClr val="FFFF00"/>
                </a:solidFill>
              </a:rPr>
            </a:br>
            <a:r>
              <a:rPr lang="uk-UA" sz="3200" dirty="0" smtClean="0"/>
              <a:t>Другий </a:t>
            </a:r>
            <a:r>
              <a:rPr lang="uk-UA" sz="3200" dirty="0"/>
              <a:t>закон Ньютона — основний закон динаміки: прискорення </a:t>
            </a:r>
            <a:r>
              <a:rPr lang="uk-UA" sz="3200" dirty="0" smtClean="0"/>
              <a:t> </a:t>
            </a:r>
            <a:r>
              <a:rPr lang="en-US" sz="3200" dirty="0"/>
              <a:t>a , </a:t>
            </a:r>
            <a:r>
              <a:rPr lang="uk-UA" sz="3200" dirty="0"/>
              <a:t>якого набуває тіло внаслідок дії сили </a:t>
            </a:r>
            <a:r>
              <a:rPr lang="uk-UA" sz="3200" dirty="0" smtClean="0"/>
              <a:t> </a:t>
            </a:r>
            <a:r>
              <a:rPr lang="en-US" sz="3200" dirty="0"/>
              <a:t>F, </a:t>
            </a:r>
            <a:r>
              <a:rPr lang="uk-UA" sz="3200" dirty="0"/>
              <a:t>прямо пропорційне цій силі та обернено пропорційне масі </a:t>
            </a:r>
            <a:r>
              <a:rPr lang="en-US" sz="3200" dirty="0"/>
              <a:t>m </a:t>
            </a:r>
            <a:r>
              <a:rPr lang="uk-UA" sz="3200" dirty="0"/>
              <a:t>тіла</a:t>
            </a:r>
            <a:r>
              <a:rPr lang="uk-UA" sz="3200" dirty="0" smtClean="0"/>
              <a:t>:</a:t>
            </a:r>
            <a:br>
              <a:rPr lang="uk-UA" sz="3200" dirty="0" smtClean="0"/>
            </a:br>
            <a:r>
              <a:rPr lang="ru-RU" sz="3200" dirty="0" err="1"/>
              <a:t>Якщо</a:t>
            </a:r>
            <a:r>
              <a:rPr lang="ru-RU" sz="3200" dirty="0"/>
              <a:t> на </a:t>
            </a:r>
            <a:r>
              <a:rPr lang="ru-RU" sz="3200" dirty="0" err="1"/>
              <a:t>тіло</a:t>
            </a:r>
            <a:r>
              <a:rPr lang="ru-RU" sz="3200" dirty="0"/>
              <a:t> </a:t>
            </a:r>
            <a:r>
              <a:rPr lang="ru-RU" sz="3200" dirty="0" err="1"/>
              <a:t>одночасно</a:t>
            </a:r>
            <a:r>
              <a:rPr lang="ru-RU" sz="3200" dirty="0"/>
              <a:t> </a:t>
            </a:r>
            <a:r>
              <a:rPr lang="ru-RU" sz="3200" dirty="0" err="1"/>
              <a:t>діють</a:t>
            </a:r>
            <a:r>
              <a:rPr lang="ru-RU" sz="3200" dirty="0"/>
              <a:t> </a:t>
            </a:r>
            <a:r>
              <a:rPr lang="ru-RU" sz="3200" dirty="0" err="1"/>
              <a:t>кілька</a:t>
            </a:r>
            <a:r>
              <a:rPr lang="ru-RU" sz="3200" dirty="0"/>
              <a:t> сил</a:t>
            </a:r>
            <a:br>
              <a:rPr lang="ru-RU" sz="3200" dirty="0"/>
            </a:br>
            <a:r>
              <a:rPr lang="ru-RU" sz="3200" dirty="0" err="1"/>
              <a:t>другий</a:t>
            </a:r>
            <a:r>
              <a:rPr lang="ru-RU" sz="3200" dirty="0"/>
              <a:t> закон Ньютона </a:t>
            </a:r>
            <a:r>
              <a:rPr lang="ru-RU" sz="3200" dirty="0" err="1"/>
              <a:t>записують</a:t>
            </a:r>
            <a:r>
              <a:rPr lang="ru-RU" sz="3200" dirty="0"/>
              <a:t> так</a:t>
            </a:r>
            <a:r>
              <a:rPr lang="ru-RU" sz="3200" dirty="0" smtClean="0"/>
              <a:t>:</a:t>
            </a:r>
            <a:br>
              <a:rPr lang="ru-RU" sz="3200" dirty="0" smtClean="0"/>
            </a:br>
            <a:r>
              <a:rPr lang="ru-RU" sz="3200" dirty="0"/>
              <a:t/>
            </a:r>
            <a:br>
              <a:rPr lang="ru-RU" sz="3200" dirty="0"/>
            </a:br>
            <a:r>
              <a:rPr lang="ru-RU" sz="3200" dirty="0" smtClean="0"/>
              <a:t/>
            </a:r>
            <a:br>
              <a:rPr lang="ru-RU" sz="3200" dirty="0" smtClean="0"/>
            </a:br>
            <a:r>
              <a:rPr lang="ru-RU" sz="2800" dirty="0" err="1" smtClean="0"/>
              <a:t>Тіло</a:t>
            </a:r>
            <a:r>
              <a:rPr lang="ru-RU" sz="2800" dirty="0" smtClean="0"/>
              <a:t> </a:t>
            </a:r>
            <a:r>
              <a:rPr lang="ru-RU" sz="2800" dirty="0" err="1"/>
              <a:t>рухається</a:t>
            </a:r>
            <a:r>
              <a:rPr lang="ru-RU" sz="2800" dirty="0"/>
              <a:t> </a:t>
            </a:r>
            <a:r>
              <a:rPr lang="ru-RU" sz="2800" dirty="0" err="1"/>
              <a:t>рівноприскорено</a:t>
            </a:r>
            <a:r>
              <a:rPr lang="ru-RU" sz="2800" dirty="0"/>
              <a:t> </a:t>
            </a:r>
            <a:r>
              <a:rPr lang="ru-RU" sz="2800" dirty="0" err="1"/>
              <a:t>прямолінійно</a:t>
            </a:r>
            <a:r>
              <a:rPr lang="ru-RU" sz="2800" dirty="0"/>
              <a:t> </a:t>
            </a:r>
            <a:r>
              <a:rPr lang="ru-RU" sz="2800" dirty="0" err="1"/>
              <a:t>тільки</a:t>
            </a:r>
            <a:r>
              <a:rPr lang="ru-RU" sz="2800" dirty="0"/>
              <a:t> в тому </a:t>
            </a:r>
            <a:r>
              <a:rPr lang="ru-RU" sz="2800" dirty="0" err="1"/>
              <a:t>випадку</a:t>
            </a:r>
            <a:r>
              <a:rPr lang="ru-RU" sz="2800" dirty="0"/>
              <a:t>, </a:t>
            </a:r>
            <a:r>
              <a:rPr lang="ru-RU" sz="2800" dirty="0" err="1"/>
              <a:t>якщо</a:t>
            </a:r>
            <a:r>
              <a:rPr lang="ru-RU" sz="2800" dirty="0"/>
              <a:t> </a:t>
            </a:r>
            <a:r>
              <a:rPr lang="ru-RU" sz="2800" dirty="0" err="1"/>
              <a:t>рівнодійна</a:t>
            </a:r>
            <a:r>
              <a:rPr lang="ru-RU" sz="2800" dirty="0"/>
              <a:t> сил, </a:t>
            </a:r>
            <a:r>
              <a:rPr lang="ru-RU" sz="2800" dirty="0" err="1"/>
              <a:t>прикладених</a:t>
            </a:r>
            <a:r>
              <a:rPr lang="ru-RU" sz="2800" dirty="0"/>
              <a:t> до </a:t>
            </a:r>
            <a:r>
              <a:rPr lang="ru-RU" sz="2800" dirty="0" err="1"/>
              <a:t>тіла</a:t>
            </a:r>
            <a:r>
              <a:rPr lang="ru-RU" sz="2800" dirty="0"/>
              <a:t>, не </a:t>
            </a:r>
            <a:r>
              <a:rPr lang="ru-RU" sz="2800" dirty="0" err="1"/>
              <a:t>змінюється</a:t>
            </a:r>
            <a:r>
              <a:rPr lang="ru-RU" sz="2800" dirty="0"/>
              <a:t> з часом.</a:t>
            </a:r>
            <a:endParaRPr lang="uk-UA" sz="2800" dirty="0">
              <a:solidFill>
                <a:srgbClr val="FFFF00"/>
              </a:solidFill>
            </a:endParaRPr>
          </a:p>
        </p:txBody>
      </p:sp>
      <p:pic>
        <p:nvPicPr>
          <p:cNvPr id="3" name="Рисунок 2"/>
          <p:cNvPicPr>
            <a:picLocks noChangeAspect="1"/>
          </p:cNvPicPr>
          <p:nvPr/>
        </p:nvPicPr>
        <p:blipFill rotWithShape="1">
          <a:blip r:embed="rId2"/>
          <a:srcRect l="48402" t="30966" r="46806" b="61458"/>
          <a:stretch/>
        </p:blipFill>
        <p:spPr>
          <a:xfrm>
            <a:off x="6026727" y="2923310"/>
            <a:ext cx="720438" cy="640390"/>
          </a:xfrm>
          <a:prstGeom prst="rect">
            <a:avLst/>
          </a:prstGeom>
        </p:spPr>
      </p:pic>
      <p:pic>
        <p:nvPicPr>
          <p:cNvPr id="4" name="Рисунок 3"/>
          <p:cNvPicPr>
            <a:picLocks noChangeAspect="1"/>
          </p:cNvPicPr>
          <p:nvPr/>
        </p:nvPicPr>
        <p:blipFill rotWithShape="1">
          <a:blip r:embed="rId2"/>
          <a:srcRect l="55218" t="36269" r="34347" b="57670"/>
          <a:stretch/>
        </p:blipFill>
        <p:spPr>
          <a:xfrm>
            <a:off x="9047019" y="3510495"/>
            <a:ext cx="1537854" cy="502158"/>
          </a:xfrm>
          <a:prstGeom prst="rect">
            <a:avLst/>
          </a:prstGeom>
        </p:spPr>
      </p:pic>
      <p:pic>
        <p:nvPicPr>
          <p:cNvPr id="5" name="Рисунок 4"/>
          <p:cNvPicPr>
            <a:picLocks noChangeAspect="1"/>
          </p:cNvPicPr>
          <p:nvPr/>
        </p:nvPicPr>
        <p:blipFill rotWithShape="1">
          <a:blip r:embed="rId2"/>
          <a:srcRect l="38820" t="41383" r="27852" b="51610"/>
          <a:stretch/>
        </p:blipFill>
        <p:spPr>
          <a:xfrm>
            <a:off x="3075709" y="4429788"/>
            <a:ext cx="5539509" cy="65483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019" y="4831238"/>
            <a:ext cx="3144981" cy="1677323"/>
          </a:xfrm>
          <a:prstGeom prst="rect">
            <a:avLst/>
          </a:prstGeom>
        </p:spPr>
      </p:pic>
    </p:spTree>
    <p:extLst>
      <p:ext uri="{BB962C8B-B14F-4D97-AF65-F5344CB8AC3E}">
        <p14:creationId xmlns:p14="http://schemas.microsoft.com/office/powerpoint/2010/main" val="7804829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548640"/>
            <a:ext cx="8330249" cy="1304608"/>
          </a:xfrm>
        </p:spPr>
        <p:txBody>
          <a:bodyPr/>
          <a:lstStyle/>
          <a:p>
            <a:r>
              <a:rPr lang="uk-UA" sz="3200" dirty="0">
                <a:solidFill>
                  <a:srgbClr val="FFFF00"/>
                </a:solidFill>
              </a:rPr>
              <a:t>Третій закон </a:t>
            </a:r>
            <a:r>
              <a:rPr lang="uk-UA" sz="3200" dirty="0" smtClean="0">
                <a:solidFill>
                  <a:srgbClr val="FFFF00"/>
                </a:solidFill>
              </a:rPr>
              <a:t>Ньютона</a:t>
            </a:r>
            <a:r>
              <a:rPr lang="uk-UA" sz="3200" dirty="0"/>
              <a:t/>
            </a:r>
            <a:br>
              <a:rPr lang="uk-UA" sz="3200" dirty="0"/>
            </a:br>
            <a:r>
              <a:rPr lang="uk-UA" sz="3200" dirty="0"/>
              <a:t>Тіла завжди взаємно діють одне на одне — взаємодіють. Взаємодію тіл описує третій закон Ньютона (закон взаємодії): сили, з якими тіла діють одне на одне, напрямлені вздовж однієї прямої, рівні за модулем і протилежні за напрямком: </a:t>
            </a:r>
            <a:r>
              <a:rPr lang="uk-UA" sz="3200" dirty="0" smtClean="0"/>
              <a:t/>
            </a:r>
            <a:br>
              <a:rPr lang="uk-UA" sz="3200" dirty="0" smtClean="0"/>
            </a:br>
            <a:r>
              <a:rPr lang="uk-UA" sz="3200" dirty="0" smtClean="0"/>
              <a:t>Пари </a:t>
            </a:r>
            <a:r>
              <a:rPr lang="uk-UA" sz="3200" dirty="0"/>
              <a:t>сил, що виникають під час взаємодії, завжди мають одну природу; ці сили не зрівноважують одна одну, тому що прикладені до різних тіл.</a:t>
            </a:r>
          </a:p>
        </p:txBody>
      </p:sp>
      <p:pic>
        <p:nvPicPr>
          <p:cNvPr id="3" name="Рисунок 2"/>
          <p:cNvPicPr>
            <a:picLocks noChangeAspect="1"/>
          </p:cNvPicPr>
          <p:nvPr/>
        </p:nvPicPr>
        <p:blipFill rotWithShape="1">
          <a:blip r:embed="rId2"/>
          <a:srcRect l="39576" t="59583" r="53982" b="35417"/>
          <a:stretch/>
        </p:blipFill>
        <p:spPr>
          <a:xfrm>
            <a:off x="6324600" y="3977640"/>
            <a:ext cx="1466850" cy="640080"/>
          </a:xfrm>
          <a:prstGeom prst="rect">
            <a:avLst/>
          </a:prstGeom>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0741" b="19666"/>
          <a:stretch/>
        </p:blipFill>
        <p:spPr>
          <a:xfrm>
            <a:off x="8473440" y="2377440"/>
            <a:ext cx="3606529" cy="2432368"/>
          </a:xfrm>
          <a:prstGeom prst="rect">
            <a:avLst/>
          </a:prstGeom>
        </p:spPr>
      </p:pic>
    </p:spTree>
    <p:extLst>
      <p:ext uri="{BB962C8B-B14F-4D97-AF65-F5344CB8AC3E}">
        <p14:creationId xmlns:p14="http://schemas.microsoft.com/office/powerpoint/2010/main" val="41562132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289560"/>
            <a:ext cx="11271569" cy="1563688"/>
          </a:xfrm>
        </p:spPr>
        <p:txBody>
          <a:bodyPr/>
          <a:lstStyle/>
          <a:p>
            <a:r>
              <a:rPr lang="ru-RU" sz="3200" dirty="0">
                <a:solidFill>
                  <a:srgbClr val="FFFF00"/>
                </a:solidFill>
              </a:rPr>
              <a:t>Закон </a:t>
            </a:r>
            <a:r>
              <a:rPr lang="ru-RU" sz="3200" dirty="0" err="1">
                <a:solidFill>
                  <a:srgbClr val="FFFF00"/>
                </a:solidFill>
              </a:rPr>
              <a:t>всесвітнього</a:t>
            </a:r>
            <a:r>
              <a:rPr lang="ru-RU" sz="3200" dirty="0">
                <a:solidFill>
                  <a:srgbClr val="FFFF00"/>
                </a:solidFill>
              </a:rPr>
              <a:t> </a:t>
            </a:r>
            <a:r>
              <a:rPr lang="ru-RU" sz="3200" dirty="0" err="1">
                <a:solidFill>
                  <a:srgbClr val="FFFF00"/>
                </a:solidFill>
              </a:rPr>
              <a:t>тяжіння</a:t>
            </a:r>
            <a:r>
              <a:rPr lang="ru-RU" sz="3200" dirty="0">
                <a:solidFill>
                  <a:srgbClr val="FFFF00"/>
                </a:solidFill>
              </a:rPr>
              <a:t>. Сила </a:t>
            </a:r>
            <a:r>
              <a:rPr lang="ru-RU" sz="3200" dirty="0" err="1">
                <a:solidFill>
                  <a:srgbClr val="FFFF00"/>
                </a:solidFill>
              </a:rPr>
              <a:t>тяжіння</a:t>
            </a:r>
            <a:r>
              <a:rPr lang="ru-RU" sz="3200" dirty="0">
                <a:solidFill>
                  <a:srgbClr val="FFFF00"/>
                </a:solidFill>
              </a:rPr>
              <a:t>. </a:t>
            </a:r>
            <a:r>
              <a:rPr lang="ru-RU" sz="3200" dirty="0" err="1">
                <a:solidFill>
                  <a:srgbClr val="FFFF00"/>
                </a:solidFill>
              </a:rPr>
              <a:t>Прискорення</a:t>
            </a:r>
            <a:r>
              <a:rPr lang="ru-RU" sz="3200" dirty="0">
                <a:solidFill>
                  <a:srgbClr val="FFFF00"/>
                </a:solidFill>
              </a:rPr>
              <a:t> </a:t>
            </a:r>
            <a:r>
              <a:rPr lang="ru-RU" sz="3200" dirty="0" err="1">
                <a:solidFill>
                  <a:srgbClr val="FFFF00"/>
                </a:solidFill>
              </a:rPr>
              <a:t>вільного</a:t>
            </a:r>
            <a:r>
              <a:rPr lang="ru-RU" sz="3200" dirty="0">
                <a:solidFill>
                  <a:srgbClr val="FFFF00"/>
                </a:solidFill>
              </a:rPr>
              <a:t> </a:t>
            </a:r>
            <a:r>
              <a:rPr lang="ru-RU" sz="3200" dirty="0" err="1" smtClean="0">
                <a:solidFill>
                  <a:srgbClr val="FFFF00"/>
                </a:solidFill>
              </a:rPr>
              <a:t>падіння</a:t>
            </a:r>
            <a:r>
              <a:rPr lang="ru-RU" sz="3200" dirty="0" smtClean="0">
                <a:solidFill>
                  <a:srgbClr val="FFFF00"/>
                </a:solidFill>
              </a:rPr>
              <a:t/>
            </a:r>
            <a:br>
              <a:rPr lang="ru-RU" sz="3200" dirty="0" smtClean="0">
                <a:solidFill>
                  <a:srgbClr val="FFFF00"/>
                </a:solidFill>
              </a:rPr>
            </a:br>
            <a:r>
              <a:rPr lang="uk-UA" sz="3200" dirty="0"/>
              <a:t>Взаємодію, яка є властивою всім тілам у Всесвіті й виявляється в їхньому взаємному притяганні одне до одного, називають гравітаційною. Гравітаційна взаємодія здійснюється за допомогою особливого виду матерії — гравітаційного поля.</a:t>
            </a:r>
            <a:endParaRPr lang="uk-UA" sz="3200" dirty="0">
              <a:solidFill>
                <a:srgbClr val="FFFF00"/>
              </a:solidFill>
            </a:endParaRPr>
          </a:p>
        </p:txBody>
      </p:sp>
    </p:spTree>
    <p:extLst>
      <p:ext uri="{BB962C8B-B14F-4D97-AF65-F5344CB8AC3E}">
        <p14:creationId xmlns:p14="http://schemas.microsoft.com/office/powerpoint/2010/main" val="425977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І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117</TotalTime>
  <Words>294</Words>
  <Application>Microsoft Office PowerPoint</Application>
  <PresentationFormat>Широкий екран</PresentationFormat>
  <Paragraphs>24</Paragraphs>
  <Slides>19</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19</vt:i4>
      </vt:variant>
    </vt:vector>
  </HeadingPairs>
  <TitlesOfParts>
    <vt:vector size="24" baseType="lpstr">
      <vt:lpstr>Arial</vt:lpstr>
      <vt:lpstr>Calibri</vt:lpstr>
      <vt:lpstr>Century Gothic</vt:lpstr>
      <vt:lpstr>Wingdings 3</vt:lpstr>
      <vt:lpstr>Іон</vt:lpstr>
      <vt:lpstr>Узагальнення теми: «Рух і взаємодія.Закони збереження»</vt:lpstr>
      <vt:lpstr>Рівноприскорений прямолінійний рух . Прискорення. Швидкість рівноприскореного прямолінійного руху. Рівноприскорений прямолінійний рух — це такий рух, під час якого швидкість руху тіла за будь-які рівні інтервали часу змінюється однаково. Прискорення  a — це векторна фізична величина, яка характеризує швидкість зміни швидкості руху тіла й дорівнює відношенню зміни швидкості руху до інтервалу часу, за який ця зміна відбулась:</vt:lpstr>
      <vt:lpstr>Одиниця прискорення в СІ — метр на секунду в квадраті (м/с2). Для рівноприскореного руху:</vt:lpstr>
      <vt:lpstr>Переміщення під час рівноприскореного прямолінійного руху . Рівняння координати Для рівноприскореного прямолінійного руху тіла:  -- проекція переміщення чисельно дорівнює площі фігури під графіком проекції швидкості руху, — графіком залежності                      у цьому полягає геометричний зміст переміщення; - рівняння проекції переміщення має вигляд: — це квадратична функція, тому графік залежності        — парабола, вершина якої відповідає точці розвороту;  -  координату тіла визначають із рівняння графік координати — парабола.                </vt:lpstr>
      <vt:lpstr>Інерціальні системи відліку. Перший закон Ньютона Тіло рухається рівномірно прямолінійно або перебуває в стані спокою лише тоді, коли на нього не діють інші тіла та поля або їхні дії скомпенсовані, — це сучасне формулювання закону інерції, який експериментально встановив Ґ. Ґалілей. У сучасній фізиці цей закон називають першим законом Ньютона.</vt:lpstr>
      <vt:lpstr>Закон формулюють так: існують такі системи відліку, відносно яких тіло зберігає стан спокою або рівномірного прямолінійного руху, якщо на тіло не діють жодні сили або ці сили скомпенсовані. Такі системи відліку називають інерціальними. Зазвичай як інерціальні використовують СВ, пов’язані із Землею. Будьяка СВ, що рухається відносно інерціальної СВ рівномірно прямолінійно, теж є інерціальною.  </vt:lpstr>
      <vt:lpstr>Другий закон Ньютона Другий закон Ньютона — основний закон динаміки: прискорення  a , якого набуває тіло внаслідок дії сили  F, прямо пропорційне цій силі та обернено пропорційне масі m тіла: Якщо на тіло одночасно діють кілька сил другий закон Ньютона записують так:   Тіло рухається рівноприскорено прямолінійно тільки в тому випадку, якщо рівнодійна сил, прикладених до тіла, не змінюється з часом.</vt:lpstr>
      <vt:lpstr>Третій закон Ньютона Тіла завжди взаємно діють одне на одне — взаємодіють. Взаємодію тіл описує третій закон Ньютона (закон взаємодії): сили, з якими тіла діють одне на одне, напрямлені вздовж однієї прямої, рівні за модулем і протилежні за напрямком:  Пари сил, що виникають під час взаємодії, завжди мають одну природу; ці сили не зрівноважують одна одну, тому що прикладені до різних тіл.</vt:lpstr>
      <vt:lpstr>Закон всесвітнього тяжіння. Сила тяжіння. Прискорення вільного падіння Взаємодію, яка є властивою всім тілам у Всесвіті й виявляється в їхньому взаємному притяганні одне до одного, називають гравітаційною. Гравітаційна взаємодія здійснюється за допомогою особливого виду матерії — гравітаційного поля.</vt:lpstr>
      <vt:lpstr>Закон всесвітнього тяжіння: між будь-якими двома тілами діє сила гравітаційного притягання, яка прямо пропорційна добутку мас цих тіл і обернено пропорційна квадрату відстані між ними:             , де                      - гравітаційна стала. </vt:lpstr>
      <vt:lpstr>Силу, з якою Земля притягує до себе тіла, що перебувають на її поверхні або поблизу неї, називають силою тяжіння. Сила тяжіння напрямлена вертикально вниз, прикладена до центра тяжіння тіла, а її модуль обчислюють за формулами: </vt:lpstr>
      <vt:lpstr>Рух тіл тільки під дією сили тяжіння називають вільним падінням, а прискорення, з яким при цьому рухаються тіла, — прискоренням вільного падіння g . Це прискорення завжди напрямлене вертикально вниз і не залежить від маси тіла.  На поверхні Землі g ≈ 9 8, м/с2.</vt:lpstr>
      <vt:lpstr>Рух тіла під дією кількох сил  </vt:lpstr>
      <vt:lpstr>Розв’язування задач </vt:lpstr>
      <vt:lpstr> 2. З якою силою притягується до станції масою 180 т транспортний космічний корабель масою 9 т у разі, якщо корабель перебуває на відстані 50 м від станції? </vt:lpstr>
      <vt:lpstr>3.Сила 60 Н надає тілу прискорення 0,8 м/с2. Обчисліть силу, яка надає тілу прискорення 2 м/с2.</vt:lpstr>
      <vt:lpstr>Розв’яжіть самостійно:  1. Знайдіть проекцію сили, що діє на тіло масою 500 кг, яке рухається прямолінійно, а його координата змінюється за законом.   2. У порту на відстані 200 м один від одного стоять два танкери, маса одного з них становить 150 000 т. Визначте масу іншого, якщо сила гравітаційного притягування між ними становить 20 Н. </vt:lpstr>
      <vt:lpstr>Поміркуйте: 1.Якою є траєкторія руху тіла, кинутого вертикально? горизонтально? 2.Якою є траєкторія руху тіла, кинутого вертикально? горизонтально? 3. Сформулюйте третій закон Ньютона. Чому цей закон називають законом взаємодії? 4.Від яких чинників залежить прискорення руху тіла? 5.Які СВ називають інерціальними?</vt:lpstr>
      <vt:lpstr>Домашнє завдання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Узагальнення теми: «Рух і взаємодія.Закони збереження»</dc:title>
  <dc:creator>Denis Kurchinskiy</dc:creator>
  <cp:lastModifiedBy>RePack by Diakov</cp:lastModifiedBy>
  <cp:revision>22</cp:revision>
  <dcterms:created xsi:type="dcterms:W3CDTF">2020-04-05T13:15:36Z</dcterms:created>
  <dcterms:modified xsi:type="dcterms:W3CDTF">2022-04-06T10:18:07Z</dcterms:modified>
</cp:coreProperties>
</file>