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15"/>
  </p:notesMasterIdLst>
  <p:sldIdLst>
    <p:sldId id="258" r:id="rId2"/>
    <p:sldId id="261" r:id="rId3"/>
    <p:sldId id="262" r:id="rId4"/>
    <p:sldId id="260" r:id="rId5"/>
    <p:sldId id="263" r:id="rId6"/>
    <p:sldId id="264" r:id="rId7"/>
    <p:sldId id="265" r:id="rId8"/>
    <p:sldId id="266" r:id="rId9"/>
    <p:sldId id="269" r:id="rId10"/>
    <p:sldId id="271" r:id="rId11"/>
    <p:sldId id="272" r:id="rId12"/>
    <p:sldId id="270" r:id="rId13"/>
    <p:sldId id="273" r:id="rId14"/>
  </p:sldIdLst>
  <p:sldSz cx="12192000" cy="6858000"/>
  <p:notesSz cx="6858000" cy="9144000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CF2642A-56C0-41B4-BE3F-E3324B730013}" type="datetimeFigureOut">
              <a:rPr lang="uk-UA"/>
              <a:pPr>
                <a:defRPr/>
              </a:pPr>
              <a:t>30.11.2021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noProof="0" smtClean="0"/>
              <a:t>Редагувати стиль зразка тексту</a:t>
            </a:r>
          </a:p>
          <a:p>
            <a:pPr lvl="1"/>
            <a:r>
              <a:rPr lang="uk-UA" noProof="0" smtClean="0"/>
              <a:t>Другий рівень</a:t>
            </a:r>
          </a:p>
          <a:p>
            <a:pPr lvl="2"/>
            <a:r>
              <a:rPr lang="uk-UA" noProof="0" smtClean="0"/>
              <a:t>Третій рівень</a:t>
            </a:r>
          </a:p>
          <a:p>
            <a:pPr lvl="3"/>
            <a:r>
              <a:rPr lang="uk-UA" noProof="0" smtClean="0"/>
              <a:t>Четвертий рівень</a:t>
            </a:r>
          </a:p>
          <a:p>
            <a:pPr lvl="4"/>
            <a:r>
              <a:rPr lang="uk-UA" noProof="0" smtClean="0"/>
              <a:t>П’ятий рівень</a:t>
            </a:r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BC66C77-B01A-48CF-B7E4-68564063DE12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456866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Місце для зображення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Місце для нотаток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3555" name="Місце для номера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5B3C3BE-91E7-471A-9AAE-3CE8AA0A84D3}" type="slidenum">
              <a:rPr lang="uk-U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uk-UA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210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5" name="Straight Connector 31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Isosceles Triangle 26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30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8"/>
            <p:cNvSpPr/>
            <p:nvPr/>
          </p:nvSpPr>
          <p:spPr>
            <a:xfrm rot="10800000">
              <a:off x="0" y="-528"/>
              <a:ext cx="842963" cy="5666225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19F4F-6A0B-43C7-84DA-7864284DEA2D}" type="datetimeFigureOut">
              <a:rPr lang="uk-UA"/>
              <a:pPr>
                <a:defRPr/>
              </a:pPr>
              <a:t>30.11.2021</a:t>
            </a:fld>
            <a:endParaRPr lang="uk-UA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5F6BF-3203-47BA-B5BD-3B48CEBCABBA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F184D-B312-4B31-BF58-5319F4795CFC}" type="datetimeFigureOut">
              <a:rPr lang="uk-UA"/>
              <a:pPr>
                <a:defRPr/>
              </a:pPr>
              <a:t>30.11.2021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25A9C8-3BC1-4657-B6D4-EF17295CAF27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9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6" name="TextBox 21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89E21-63D9-4607-9341-09E564274B80}" type="datetimeFigureOut">
              <a:rPr lang="uk-UA"/>
              <a:pPr>
                <a:defRPr/>
              </a:pPr>
              <a:t>30.11.2021</a:t>
            </a:fld>
            <a:endParaRPr lang="uk-U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5E129-429B-49B7-8F16-80A2EDDF14CB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C1A97-D161-498E-9529-72AB8ABE853A}" type="datetimeFigureOut">
              <a:rPr lang="uk-UA"/>
              <a:pPr>
                <a:defRPr/>
              </a:pPr>
              <a:t>30.11.2021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8AF15-D6C9-4889-BD98-3B555B893FD4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6" name="TextBox 24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35CA6-9D55-471B-8D17-AE791F4D3F70}" type="datetimeFigureOut">
              <a:rPr lang="uk-UA"/>
              <a:pPr>
                <a:defRPr/>
              </a:pPr>
              <a:t>30.11.2021</a:t>
            </a:fld>
            <a:endParaRPr lang="uk-U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48C30-518E-428E-A289-BDF1E88958C0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41AE3B-BABC-4FF9-9257-4927FC115510}" type="datetimeFigureOut">
              <a:rPr lang="uk-UA"/>
              <a:pPr>
                <a:defRPr/>
              </a:pPr>
              <a:t>30.11.2021</a:t>
            </a:fld>
            <a:endParaRPr lang="uk-U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82B44-B88D-4139-AE5A-8B0D462297FB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0BFE6-AFC0-4073-955D-D571C13D596A}" type="datetimeFigureOut">
              <a:rPr lang="uk-UA"/>
              <a:pPr>
                <a:defRPr/>
              </a:pPr>
              <a:t>30.11.2021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35B7C-CD3A-443B-B761-E1879E5E6C8A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E34DB-66BE-4000-9719-EEF4217556B4}" type="datetimeFigureOut">
              <a:rPr lang="uk-UA"/>
              <a:pPr>
                <a:defRPr/>
              </a:pPr>
              <a:t>30.11.2021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DD26E-278E-4048-89DD-360B454EEDF6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60318-D911-4DC5-B1FC-DF0FE007CCD1}" type="datetimeFigureOut">
              <a:rPr lang="uk-UA"/>
              <a:pPr>
                <a:defRPr/>
              </a:pPr>
              <a:t>30.11.2021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88019-2BCE-4DAB-986D-59CD366A85A9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F86D8-0A24-4870-BD32-C5A3CF70B9B9}" type="datetimeFigureOut">
              <a:rPr lang="uk-UA"/>
              <a:pPr>
                <a:defRPr/>
              </a:pPr>
              <a:t>30.11.2021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07193-0118-41B3-8009-3F3443463A46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064B2-A6D7-4480-895A-9781CB476C93}" type="datetimeFigureOut">
              <a:rPr lang="uk-UA"/>
              <a:pPr>
                <a:defRPr/>
              </a:pPr>
              <a:t>30.11.2021</a:t>
            </a:fld>
            <a:endParaRPr lang="uk-U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B4FDD-C0FA-4063-B306-A44701A11BE1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D5C8C-648C-4CD6-84DF-D58F5A16C320}" type="datetimeFigureOut">
              <a:rPr lang="uk-UA"/>
              <a:pPr>
                <a:defRPr/>
              </a:pPr>
              <a:t>30.11.2021</a:t>
            </a:fld>
            <a:endParaRPr lang="uk-U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41ABE-2AB9-42BA-9E74-9D0D91A50084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A9BB1-1600-4FEE-8965-C1CE3263E1C3}" type="datetimeFigureOut">
              <a:rPr lang="uk-UA"/>
              <a:pPr>
                <a:defRPr/>
              </a:pPr>
              <a:t>30.11.2021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5CEF4-623B-456D-AD6B-352C761CAD6F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5776E-CE90-469C-B427-70BB37B57993}" type="datetimeFigureOut">
              <a:rPr lang="uk-UA"/>
              <a:pPr>
                <a:defRPr/>
              </a:pPr>
              <a:t>30.11.2021</a:t>
            </a:fld>
            <a:endParaRPr lang="uk-U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87E7C-124C-4D38-8116-F100470DBFE8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E939F-0465-4824-BC78-275DA883A92F}" type="datetimeFigureOut">
              <a:rPr lang="uk-UA"/>
              <a:pPr>
                <a:defRPr/>
              </a:pPr>
              <a:t>30.11.2021</a:t>
            </a:fld>
            <a:endParaRPr lang="uk-U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89522-3F99-4108-BD98-A22A0CA990D8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uk-UA" noProof="0" smtClean="0"/>
              <a:t>Клацніть піктограму, щоб додати зображення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D9CAC-9380-4D57-B4DE-CB9E5E0C2CD2}" type="datetimeFigureOut">
              <a:rPr lang="uk-UA"/>
              <a:pPr>
                <a:defRPr/>
              </a:pPr>
              <a:t>30.11.2021</a:t>
            </a:fld>
            <a:endParaRPr lang="uk-U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FDF73-D64C-49C1-8B76-1F7823BF40C5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заголовка</a:t>
            </a:r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C4BDD7F-02EC-4278-857F-831A69A86AC8}" type="datetimeFigureOut">
              <a:rPr lang="uk-UA"/>
              <a:pPr>
                <a:defRPr/>
              </a:pPr>
              <a:t>30.11.2021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4B694AF-03D1-4AD7-8ADD-8F58F5989439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0" r:id="rId2"/>
    <p:sldLayoutId id="2147483709" r:id="rId3"/>
    <p:sldLayoutId id="2147483708" r:id="rId4"/>
    <p:sldLayoutId id="2147483707" r:id="rId5"/>
    <p:sldLayoutId id="2147483706" r:id="rId6"/>
    <p:sldLayoutId id="2147483705" r:id="rId7"/>
    <p:sldLayoutId id="2147483704" r:id="rId8"/>
    <p:sldLayoutId id="2147483703" r:id="rId9"/>
    <p:sldLayoutId id="2147483702" r:id="rId10"/>
    <p:sldLayoutId id="2147483712" r:id="rId11"/>
    <p:sldLayoutId id="2147483701" r:id="rId12"/>
    <p:sldLayoutId id="2147483713" r:id="rId13"/>
    <p:sldLayoutId id="2147483700" r:id="rId14"/>
    <p:sldLayoutId id="2147483699" r:id="rId15"/>
    <p:sldLayoutId id="2147483698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3200"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Прямокутник 1"/>
          <p:cNvSpPr>
            <a:spLocks noChangeArrowheads="1"/>
          </p:cNvSpPr>
          <p:nvPr/>
        </p:nvSpPr>
        <p:spPr bwMode="auto">
          <a:xfrm>
            <a:off x="1373188" y="1855788"/>
            <a:ext cx="7883525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3200" b="1">
                <a:latin typeface="Times New Roman" pitchFamily="18" charset="0"/>
                <a:cs typeface="Times New Roman" pitchFamily="18" charset="0"/>
              </a:rPr>
              <a:t>Виникнення та поширення механічних   </a:t>
            </a:r>
          </a:p>
          <a:p>
            <a:r>
              <a:rPr lang="uk-UA" sz="3200" b="1">
                <a:latin typeface="Times New Roman" pitchFamily="18" charset="0"/>
                <a:cs typeface="Times New Roman" pitchFamily="18" charset="0"/>
              </a:rPr>
              <a:t>          хвиль. Фізичні величини, які  </a:t>
            </a:r>
          </a:p>
          <a:p>
            <a:r>
              <a:rPr lang="uk-UA" sz="3200" b="1">
                <a:latin typeface="Times New Roman" pitchFamily="18" charset="0"/>
                <a:cs typeface="Times New Roman" pitchFamily="18" charset="0"/>
              </a:rPr>
              <a:t>                характеризують хвилі.</a:t>
            </a:r>
          </a:p>
        </p:txBody>
      </p:sp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1127125" y="4119563"/>
            <a:ext cx="77660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dirty="0" smtClean="0"/>
              <a:t>Фізика 9 клас 01.12.2021</a:t>
            </a:r>
            <a:endParaRPr lang="uk-U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Прямокутник 1"/>
          <p:cNvSpPr>
            <a:spLocks noChangeArrowheads="1"/>
          </p:cNvSpPr>
          <p:nvPr/>
        </p:nvSpPr>
        <p:spPr bwMode="auto">
          <a:xfrm>
            <a:off x="0" y="1230313"/>
            <a:ext cx="11263313" cy="283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 b="1">
                <a:latin typeface="Times New Roman" pitchFamily="18" charset="0"/>
                <a:cs typeface="Times New Roman" pitchFamily="18" charset="0"/>
              </a:rPr>
              <a:t>                                          </a:t>
            </a:r>
            <a:r>
              <a:rPr lang="uk-UA" sz="2800" b="1">
                <a:latin typeface="Times New Roman" pitchFamily="18" charset="0"/>
                <a:cs typeface="Times New Roman" pitchFamily="18" charset="0"/>
              </a:rPr>
              <a:t>Закріплення нових знань і вмінь</a:t>
            </a:r>
            <a:endParaRPr lang="uk-UA" sz="280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b="1">
                <a:latin typeface="Times New Roman" pitchFamily="18" charset="0"/>
                <a:cs typeface="Times New Roman" pitchFamily="18" charset="0"/>
              </a:rPr>
              <a:t> </a:t>
            </a:r>
            <a:endParaRPr lang="uk-UA" sz="280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b="1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uk-UA" sz="2400">
                <a:latin typeface="Times New Roman" pitchFamily="18" charset="0"/>
                <a:cs typeface="Times New Roman" pitchFamily="18" charset="0"/>
              </a:rPr>
              <a:t>1. Поперечними хвилями можуть бути:</a:t>
            </a:r>
          </a:p>
          <a:p>
            <a:endParaRPr lang="uk-UA" sz="240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uk-UA" sz="2400" b="1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400">
                <a:latin typeface="Times New Roman" pitchFamily="18" charset="0"/>
                <a:cs typeface="Times New Roman" pitchFamily="18" charset="0"/>
              </a:rPr>
              <a:t>  звукові хвилі в повітрі               </a:t>
            </a:r>
            <a:r>
              <a:rPr lang="uk-UA" sz="2400" b="1">
                <a:latin typeface="Times New Roman" pitchFamily="18" charset="0"/>
                <a:cs typeface="Times New Roman" pitchFamily="18" charset="0"/>
              </a:rPr>
              <a:t>В  </a:t>
            </a:r>
            <a:r>
              <a:rPr lang="uk-UA" sz="2400">
                <a:latin typeface="Times New Roman" pitchFamily="18" charset="0"/>
                <a:cs typeface="Times New Roman" pitchFamily="18" charset="0"/>
              </a:rPr>
              <a:t>хвилі в натягнутому шнурі</a:t>
            </a:r>
          </a:p>
          <a:p>
            <a:endParaRPr lang="uk-UA" sz="240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uk-UA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>
                <a:latin typeface="Times New Roman" pitchFamily="18" charset="0"/>
                <a:cs typeface="Times New Roman" pitchFamily="18" charset="0"/>
              </a:rPr>
              <a:t>Б  </a:t>
            </a:r>
            <a:r>
              <a:rPr lang="uk-UA" sz="2400">
                <a:latin typeface="Times New Roman" pitchFamily="18" charset="0"/>
                <a:cs typeface="Times New Roman" pitchFamily="18" charset="0"/>
              </a:rPr>
              <a:t>звукові хвилі в товщі води         </a:t>
            </a:r>
            <a:r>
              <a:rPr lang="uk-UA" sz="2400" b="1">
                <a:latin typeface="Times New Roman" pitchFamily="18" charset="0"/>
                <a:cs typeface="Times New Roman" pitchFamily="18" charset="0"/>
              </a:rPr>
              <a:t>Г  </a:t>
            </a:r>
            <a:r>
              <a:rPr lang="uk-UA" sz="2400">
                <a:latin typeface="Times New Roman" pitchFamily="18" charset="0"/>
                <a:cs typeface="Times New Roman" pitchFamily="18" charset="0"/>
              </a:rPr>
              <a:t>хвилі стиснення та розрідження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498475" y="1222375"/>
            <a:ext cx="11277600" cy="344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uk-UA" altLang="uk-UA" sz="2800">
                <a:cs typeface="Times New Roman" pitchFamily="18" charset="0"/>
              </a:rPr>
              <a:t> </a:t>
            </a:r>
            <a:r>
              <a:rPr lang="en-US" altLang="uk-UA" sz="2400">
                <a:cs typeface="Times New Roman" pitchFamily="18" charset="0"/>
              </a:rPr>
              <a:t>2</a:t>
            </a:r>
            <a:r>
              <a:rPr lang="uk-UA" altLang="uk-UA" sz="2400">
                <a:cs typeface="Times New Roman" pitchFamily="18" charset="0"/>
              </a:rPr>
              <a:t>. Відстань між найближчими гребенями морських хвиль  </a:t>
            </a:r>
          </a:p>
          <a:p>
            <a:pPr eaLnBrk="0" hangingPunct="0"/>
            <a:r>
              <a:rPr lang="uk-UA" altLang="uk-UA" sz="2400">
                <a:cs typeface="Times New Roman" pitchFamily="18" charset="0"/>
              </a:rPr>
              <a:t> </a:t>
            </a:r>
            <a:r>
              <a:rPr lang="en-US" altLang="uk-UA" sz="2400">
                <a:cs typeface="Times New Roman" pitchFamily="18" charset="0"/>
              </a:rPr>
              <a:t>    </a:t>
            </a:r>
            <a:r>
              <a:rPr lang="uk-UA" altLang="uk-UA" sz="2400">
                <a:cs typeface="Times New Roman" pitchFamily="18" charset="0"/>
              </a:rPr>
              <a:t>дорівнює 4 м, а швидкість хвилі – 6 м/с. Частота хвиль становить:</a:t>
            </a:r>
          </a:p>
          <a:p>
            <a:pPr eaLnBrk="0" hangingPunct="0"/>
            <a:r>
              <a:rPr lang="uk-UA" altLang="uk-UA" sz="2400"/>
              <a:t>       </a:t>
            </a:r>
            <a:r>
              <a:rPr lang="uk-UA" altLang="uk-UA" sz="2400">
                <a:cs typeface="Times New Roman" pitchFamily="18" charset="0"/>
              </a:rPr>
              <a:t> </a:t>
            </a:r>
            <a:r>
              <a:rPr lang="uk-UA" altLang="uk-UA" sz="2400" b="1">
                <a:cs typeface="Times New Roman" pitchFamily="18" charset="0"/>
              </a:rPr>
              <a:t>А  </a:t>
            </a:r>
            <a:r>
              <a:rPr lang="uk-UA" altLang="uk-UA" sz="2400">
                <a:cs typeface="Times New Roman" pitchFamily="18" charset="0"/>
              </a:rPr>
              <a:t>0,67 Гц           </a:t>
            </a:r>
            <a:r>
              <a:rPr lang="uk-UA" altLang="uk-UA" sz="2400" b="1">
                <a:cs typeface="Times New Roman" pitchFamily="18" charset="0"/>
              </a:rPr>
              <a:t>Б  </a:t>
            </a:r>
            <a:r>
              <a:rPr lang="uk-UA" altLang="uk-UA" sz="2400">
                <a:cs typeface="Times New Roman" pitchFamily="18" charset="0"/>
              </a:rPr>
              <a:t>1,5 Гц            </a:t>
            </a:r>
            <a:r>
              <a:rPr lang="uk-UA" altLang="uk-UA" sz="2400" b="1">
                <a:cs typeface="Times New Roman" pitchFamily="18" charset="0"/>
              </a:rPr>
              <a:t>В  </a:t>
            </a:r>
            <a:r>
              <a:rPr lang="uk-UA" altLang="uk-UA" sz="2400">
                <a:cs typeface="Times New Roman" pitchFamily="18" charset="0"/>
              </a:rPr>
              <a:t>3 Гц            </a:t>
            </a:r>
            <a:r>
              <a:rPr lang="uk-UA" altLang="uk-UA" sz="2400" b="1">
                <a:cs typeface="Times New Roman" pitchFamily="18" charset="0"/>
              </a:rPr>
              <a:t>Г  </a:t>
            </a:r>
            <a:r>
              <a:rPr lang="uk-UA" altLang="uk-UA" sz="2400">
                <a:cs typeface="Times New Roman" pitchFamily="18" charset="0"/>
              </a:rPr>
              <a:t>24</a:t>
            </a:r>
            <a:r>
              <a:rPr lang="uk-UA" altLang="uk-UA" sz="2400" b="1">
                <a:cs typeface="Times New Roman" pitchFamily="18" charset="0"/>
              </a:rPr>
              <a:t> Гц</a:t>
            </a:r>
            <a:endParaRPr lang="uk-UA" altLang="uk-UA" sz="2400"/>
          </a:p>
          <a:p>
            <a:pPr eaLnBrk="0" hangingPunct="0"/>
            <a:r>
              <a:rPr lang="uk-UA" altLang="uk-UA" sz="2400" b="1">
                <a:cs typeface="Times New Roman" pitchFamily="18" charset="0"/>
              </a:rPr>
              <a:t> </a:t>
            </a:r>
            <a:r>
              <a:rPr lang="en-US" altLang="uk-UA" sz="2400">
                <a:cs typeface="Times New Roman" pitchFamily="18" charset="0"/>
              </a:rPr>
              <a:t>3.</a:t>
            </a:r>
            <a:r>
              <a:rPr lang="uk-UA" altLang="uk-UA" sz="2400">
                <a:cs typeface="Times New Roman" pitchFamily="18" charset="0"/>
              </a:rPr>
              <a:t> Чому в твердих тілах можуть поширюватися як поперечні, так і      </a:t>
            </a:r>
          </a:p>
          <a:p>
            <a:pPr eaLnBrk="0" hangingPunct="0"/>
            <a:r>
              <a:rPr lang="uk-UA" altLang="uk-UA" sz="2400">
                <a:cs typeface="Times New Roman" pitchFamily="18" charset="0"/>
              </a:rPr>
              <a:t>  </a:t>
            </a:r>
            <a:r>
              <a:rPr lang="en-US" altLang="uk-UA" sz="2400">
                <a:cs typeface="Times New Roman" pitchFamily="18" charset="0"/>
              </a:rPr>
              <a:t>   </a:t>
            </a:r>
            <a:r>
              <a:rPr lang="uk-UA" altLang="uk-UA" sz="2400">
                <a:cs typeface="Times New Roman" pitchFamily="18" charset="0"/>
              </a:rPr>
              <a:t>поздовжні </a:t>
            </a:r>
            <a:r>
              <a:rPr lang="uk-UA" altLang="uk-UA" sz="2400"/>
              <a:t> </a:t>
            </a:r>
            <a:r>
              <a:rPr lang="uk-UA" altLang="uk-UA" sz="2400">
                <a:cs typeface="Times New Roman" pitchFamily="18" charset="0"/>
              </a:rPr>
              <a:t> хвилі?</a:t>
            </a:r>
          </a:p>
          <a:p>
            <a:pPr eaLnBrk="0" hangingPunct="0"/>
            <a:r>
              <a:rPr lang="uk-UA" altLang="uk-UA" sz="2400">
                <a:cs typeface="Times New Roman" pitchFamily="18" charset="0"/>
              </a:rPr>
              <a:t> </a:t>
            </a:r>
            <a:r>
              <a:rPr lang="en-US" altLang="uk-UA" sz="2400">
                <a:cs typeface="Times New Roman" pitchFamily="18" charset="0"/>
              </a:rPr>
              <a:t>4</a:t>
            </a:r>
            <a:r>
              <a:rPr lang="uk-UA" altLang="uk-UA" sz="2400">
                <a:cs typeface="Times New Roman" pitchFamily="18" charset="0"/>
              </a:rPr>
              <a:t>. Підводний човен сплив на відстані 100 м відберега,викликавши  </a:t>
            </a:r>
          </a:p>
          <a:p>
            <a:pPr eaLnBrk="0" hangingPunct="0"/>
            <a:r>
              <a:rPr lang="en-US" altLang="uk-UA" sz="2400">
                <a:cs typeface="Times New Roman" pitchFamily="18" charset="0"/>
              </a:rPr>
              <a:t>    </a:t>
            </a:r>
            <a:r>
              <a:rPr lang="uk-UA" altLang="uk-UA" sz="2400">
                <a:cs typeface="Times New Roman" pitchFamily="18" charset="0"/>
              </a:rPr>
              <a:t> хвилі на поверхні води. Хвилі дійшли до берега за 20 с, причому  </a:t>
            </a:r>
          </a:p>
          <a:p>
            <a:pPr eaLnBrk="0" hangingPunct="0"/>
            <a:r>
              <a:rPr lang="uk-UA" altLang="uk-UA" sz="2400">
                <a:cs typeface="Times New Roman" pitchFamily="18" charset="0"/>
              </a:rPr>
              <a:t> </a:t>
            </a:r>
            <a:r>
              <a:rPr lang="en-US" altLang="uk-UA" sz="2400">
                <a:cs typeface="Times New Roman" pitchFamily="18" charset="0"/>
              </a:rPr>
              <a:t>    </a:t>
            </a:r>
            <a:r>
              <a:rPr lang="uk-UA" altLang="uk-UA" sz="2400">
                <a:cs typeface="Times New Roman" pitchFamily="18" charset="0"/>
              </a:rPr>
              <a:t>за наступні 15 с було 30 сплесків хвиль об берег. Яка відстань між  </a:t>
            </a:r>
          </a:p>
          <a:p>
            <a:pPr eaLnBrk="0" hangingPunct="0"/>
            <a:r>
              <a:rPr lang="en-US" altLang="uk-UA" sz="2400">
                <a:cs typeface="Times New Roman" pitchFamily="18" charset="0"/>
              </a:rPr>
              <a:t>   </a:t>
            </a:r>
            <a:r>
              <a:rPr lang="uk-UA" altLang="uk-UA" sz="2400">
                <a:cs typeface="Times New Roman" pitchFamily="18" charset="0"/>
              </a:rPr>
              <a:t>  гребенями сусідніх хвиль?</a:t>
            </a:r>
            <a:endParaRPr lang="uk-UA" altLang="uk-UA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Прямокутник 1"/>
          <p:cNvSpPr>
            <a:spLocks noChangeArrowheads="1"/>
          </p:cNvSpPr>
          <p:nvPr/>
        </p:nvSpPr>
        <p:spPr bwMode="auto">
          <a:xfrm>
            <a:off x="1177925" y="1498600"/>
            <a:ext cx="8367713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95300" algn="l"/>
              </a:tabLst>
            </a:pPr>
            <a:r>
              <a:rPr lang="uk-UA" sz="280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uk-UA" sz="2800" b="1">
                <a:latin typeface="Times New Roman" pitchFamily="18" charset="0"/>
                <a:cs typeface="Times New Roman" pitchFamily="18" charset="0"/>
              </a:rPr>
              <a:t>Рефлексія</a:t>
            </a:r>
          </a:p>
          <a:p>
            <a:pPr>
              <a:tabLst>
                <a:tab pos="495300" algn="l"/>
              </a:tabLst>
            </a:pPr>
            <a:endParaRPr lang="en-US" sz="2800" b="1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95300" algn="l"/>
              </a:tabLst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uk-UA" sz="2400">
                <a:latin typeface="Times New Roman" pitchFamily="18" charset="0"/>
                <a:cs typeface="Times New Roman" pitchFamily="18" charset="0"/>
              </a:rPr>
              <a:t> Поясніть механізм утворення пружних механічних хвиль.</a:t>
            </a:r>
          </a:p>
          <a:p>
            <a:pPr>
              <a:buFont typeface="Trebuchet MS" pitchFamily="34" charset="0"/>
              <a:buNone/>
              <a:tabLst>
                <a:tab pos="495300" algn="l"/>
              </a:tabLst>
            </a:pPr>
            <a:r>
              <a:rPr lang="uk-UA" sz="2400">
                <a:latin typeface="Times New Roman" pitchFamily="18" charset="0"/>
                <a:cs typeface="Times New Roman" pitchFamily="18" charset="0"/>
              </a:rPr>
              <a:t>2. Чим відрізняються поперечні й поздовжні хвилі?</a:t>
            </a:r>
          </a:p>
          <a:p>
            <a:pPr>
              <a:buFont typeface="Trebuchet MS" pitchFamily="34" charset="0"/>
              <a:buNone/>
              <a:tabLst>
                <a:tab pos="495300" algn="l"/>
              </a:tabLst>
            </a:pPr>
            <a:r>
              <a:rPr lang="uk-UA" sz="2400">
                <a:latin typeface="Times New Roman" pitchFamily="18" charset="0"/>
                <a:cs typeface="Times New Roman" pitchFamily="18" charset="0"/>
              </a:rPr>
              <a:t>3. Що називається довжиною хвилі?</a:t>
            </a:r>
          </a:p>
          <a:p>
            <a:pPr>
              <a:buFont typeface="Trebuchet MS" pitchFamily="34" charset="0"/>
              <a:buNone/>
              <a:tabLst>
                <a:tab pos="495300" algn="l"/>
              </a:tabLst>
            </a:pPr>
            <a:r>
              <a:rPr lang="uk-UA" sz="2400">
                <a:latin typeface="Times New Roman" pitchFamily="18" charset="0"/>
                <a:cs typeface="Times New Roman" pitchFamily="18" charset="0"/>
              </a:rPr>
              <a:t>4. Від чого залежить швидкість поширення хвилі в пружному   </a:t>
            </a:r>
          </a:p>
          <a:p>
            <a:pPr>
              <a:buFont typeface="Trebuchet MS" pitchFamily="34" charset="0"/>
              <a:buNone/>
              <a:tabLst>
                <a:tab pos="495300" algn="l"/>
              </a:tabLst>
            </a:pPr>
            <a:r>
              <a:rPr lang="uk-UA" sz="2400">
                <a:latin typeface="Times New Roman" pitchFamily="18" charset="0"/>
                <a:cs typeface="Times New Roman" pitchFamily="18" charset="0"/>
              </a:rPr>
              <a:t>    середовищі?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Прямокутник 1"/>
          <p:cNvSpPr>
            <a:spLocks noChangeArrowheads="1"/>
          </p:cNvSpPr>
          <p:nvPr/>
        </p:nvSpPr>
        <p:spPr bwMode="auto">
          <a:xfrm>
            <a:off x="1706563" y="993775"/>
            <a:ext cx="6664325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                </a:t>
            </a:r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Домашнє завдання</a:t>
            </a:r>
          </a:p>
          <a:p>
            <a:endParaRPr lang="uk-UA" sz="2800" b="1" dirty="0">
              <a:latin typeface="Times New Roman" pitchFamily="18" charset="0"/>
              <a:cs typeface="Times New Roman" pitchFamily="18" charset="0"/>
            </a:endParaRPr>
          </a:p>
          <a:p>
            <a:endParaRPr lang="uk-UA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Опрацювати § 17, виконати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вправу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17   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                    завдання </a:t>
            </a:r>
            <a:r>
              <a:rPr lang="uk-UA" sz="2400"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3,5.</a:t>
            </a:r>
            <a:endParaRPr lang="uk-UA" sz="2400" dirty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Прямокутник 1"/>
          <p:cNvSpPr>
            <a:spLocks noChangeArrowheads="1"/>
          </p:cNvSpPr>
          <p:nvPr/>
        </p:nvSpPr>
        <p:spPr bwMode="auto">
          <a:xfrm>
            <a:off x="2936875" y="1123950"/>
            <a:ext cx="8178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>
                <a:latin typeface="Times New Roman" pitchFamily="18" charset="0"/>
                <a:cs typeface="Times New Roman" pitchFamily="18" charset="0"/>
              </a:rPr>
              <a:t> </a:t>
            </a:r>
            <a:endParaRPr lang="uk-UA" sz="2800">
              <a:latin typeface="Trebuchet MS" pitchFamily="34" charset="0"/>
            </a:endParaRPr>
          </a:p>
        </p:txBody>
      </p:sp>
      <p:sp>
        <p:nvSpPr>
          <p:cNvPr id="21506" name="Прямокутник 2"/>
          <p:cNvSpPr>
            <a:spLocks noChangeArrowheads="1"/>
          </p:cNvSpPr>
          <p:nvPr/>
        </p:nvSpPr>
        <p:spPr bwMode="auto">
          <a:xfrm>
            <a:off x="1787525" y="1385888"/>
            <a:ext cx="6872288" cy="2103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>
                <a:latin typeface="Times New Roman" pitchFamily="18" charset="0"/>
                <a:cs typeface="Times New Roman" pitchFamily="18" charset="0"/>
              </a:rPr>
              <a:t>  Актуалізація опорних знань та вмінь</a:t>
            </a:r>
          </a:p>
          <a:p>
            <a:endParaRPr lang="uk-UA" sz="280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uk-UA" sz="2400">
                <a:latin typeface="Times New Roman" pitchFamily="18" charset="0"/>
                <a:cs typeface="Times New Roman" pitchFamily="18" charset="0"/>
              </a:rPr>
              <a:t>Які фізичні величини характеризують   </a:t>
            </a:r>
          </a:p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    коливання?</a:t>
            </a:r>
          </a:p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2. Як створити коливання?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Прямокутник 1"/>
          <p:cNvSpPr>
            <a:spLocks noChangeArrowheads="1"/>
          </p:cNvSpPr>
          <p:nvPr/>
        </p:nvSpPr>
        <p:spPr bwMode="auto">
          <a:xfrm>
            <a:off x="1443038" y="1804988"/>
            <a:ext cx="8534400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План вивчення 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нового матеріалу</a:t>
            </a:r>
          </a:p>
          <a:p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1. Механічна хвиля.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            2. Види хвиль.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            3. Властивості хвиль.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            4. Основні величини, які характеризують хвилі.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ChangeArrowheads="1"/>
          </p:cNvSpPr>
          <p:nvPr/>
        </p:nvSpPr>
        <p:spPr bwMode="auto">
          <a:xfrm>
            <a:off x="1122363" y="527050"/>
            <a:ext cx="103346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uk-UA" altLang="uk-UA" sz="2800">
                <a:cs typeface="Times New Roman" pitchFamily="18" charset="0"/>
              </a:rPr>
              <a:t>  </a:t>
            </a:r>
            <a:r>
              <a:rPr lang="uk-UA" altLang="uk-UA" sz="2400">
                <a:cs typeface="Times New Roman" pitchFamily="18" charset="0"/>
              </a:rPr>
              <a:t>Механічною хвилею називають поширення коливань у  </a:t>
            </a:r>
          </a:p>
          <a:p>
            <a:pPr eaLnBrk="0" hangingPunct="0"/>
            <a:r>
              <a:rPr lang="uk-UA" altLang="uk-UA" sz="2400">
                <a:cs typeface="Times New Roman" pitchFamily="18" charset="0"/>
              </a:rPr>
              <a:t>  пружному середовищі з плином часу.</a:t>
            </a:r>
            <a:endParaRPr lang="uk-UA" altLang="uk-UA" sz="2400"/>
          </a:p>
          <a:p>
            <a:pPr eaLnBrk="0" hangingPunct="0"/>
            <a:endParaRPr lang="uk-UA" altLang="uk-UA" sz="2800"/>
          </a:p>
        </p:txBody>
      </p:sp>
      <p:pic>
        <p:nvPicPr>
          <p:cNvPr id="24578" name="Рисунок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6363" y="1412875"/>
            <a:ext cx="3638550" cy="206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769938" y="3867150"/>
            <a:ext cx="11028362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tabLst>
                <a:tab pos="914400" algn="l"/>
              </a:tabLst>
            </a:pPr>
            <a:r>
              <a:rPr lang="uk-UA" altLang="uk-UA" sz="1400">
                <a:cs typeface="Times New Roman" pitchFamily="18" charset="0"/>
              </a:rPr>
              <a:t>       </a:t>
            </a:r>
            <a:r>
              <a:rPr lang="uk-UA" altLang="uk-UA" sz="2400">
                <a:cs typeface="Times New Roman" pitchFamily="18" charset="0"/>
              </a:rPr>
              <a:t>Для утворення й існування механічної хвилі необхідно:</a:t>
            </a:r>
            <a:r>
              <a:rPr lang="uk-UA" altLang="uk-UA" sz="2400"/>
              <a:t>   </a:t>
            </a:r>
          </a:p>
          <a:p>
            <a:pPr eaLnBrk="0" hangingPunct="0">
              <a:tabLst>
                <a:tab pos="914400" algn="l"/>
              </a:tabLst>
            </a:pPr>
            <a:r>
              <a:rPr lang="uk-UA" altLang="uk-UA" sz="2400">
                <a:cs typeface="Times New Roman" pitchFamily="18" charset="0"/>
              </a:rPr>
              <a:t>   - наявність джерела, тобто тіла , що коливається;</a:t>
            </a:r>
            <a:r>
              <a:rPr lang="uk-UA" altLang="uk-UA" sz="2400"/>
              <a:t>            </a:t>
            </a:r>
          </a:p>
          <a:p>
            <a:pPr eaLnBrk="0" hangingPunct="0">
              <a:tabLst>
                <a:tab pos="914400" algn="l"/>
              </a:tabLst>
            </a:pPr>
            <a:r>
              <a:rPr lang="uk-UA" altLang="uk-UA" sz="2400">
                <a:cs typeface="Times New Roman" pitchFamily="18" charset="0"/>
              </a:rPr>
              <a:t>   - наявність пружного середовища, що передає взаємодію   </a:t>
            </a:r>
          </a:p>
          <a:p>
            <a:pPr eaLnBrk="0" hangingPunct="0">
              <a:tabLst>
                <a:tab pos="914400" algn="l"/>
              </a:tabLst>
            </a:pPr>
            <a:r>
              <a:rPr lang="uk-UA" altLang="uk-UA" sz="2400">
                <a:cs typeface="Times New Roman" pitchFamily="18" charset="0"/>
              </a:rPr>
              <a:t>     частинок середовища між собою.</a:t>
            </a:r>
            <a:endParaRPr lang="uk-UA" altLang="uk-UA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ChangeArrowheads="1"/>
          </p:cNvSpPr>
          <p:nvPr/>
        </p:nvSpPr>
        <p:spPr bwMode="auto">
          <a:xfrm>
            <a:off x="498475" y="727075"/>
            <a:ext cx="9588500" cy="182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uk-UA" altLang="uk-UA" sz="2400">
                <a:cs typeface="Times New Roman" pitchFamily="18" charset="0"/>
              </a:rPr>
              <a:t>Поздовжніми називають хвилі, коливання частинок у яких відбувається вздовж напрямку поширення хвилі.</a:t>
            </a:r>
            <a:endParaRPr lang="uk-UA" altLang="uk-UA" sz="2400"/>
          </a:p>
          <a:p>
            <a:pPr eaLnBrk="0" hangingPunct="0"/>
            <a:endParaRPr lang="uk-UA" altLang="uk-UA" sz="2400"/>
          </a:p>
          <a:p>
            <a:pPr eaLnBrk="0" hangingPunct="0"/>
            <a:r>
              <a:rPr lang="uk-UA" altLang="uk-UA" sz="2400"/>
              <a:t>Поздовжні хвилі поширюються в твердих тілах, рідинах, газах.</a:t>
            </a:r>
          </a:p>
          <a:p>
            <a:pPr eaLnBrk="0" hangingPunct="0"/>
            <a:endParaRPr lang="uk-UA" altLang="uk-UA"/>
          </a:p>
        </p:txBody>
      </p:sp>
      <p:pic>
        <p:nvPicPr>
          <p:cNvPr id="25602" name="Рисунок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22363" y="2459038"/>
            <a:ext cx="7126287" cy="439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2535238" y="3644900"/>
            <a:ext cx="9047162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ChangeArrowheads="1"/>
          </p:cNvSpPr>
          <p:nvPr/>
        </p:nvSpPr>
        <p:spPr bwMode="auto">
          <a:xfrm>
            <a:off x="401638" y="484188"/>
            <a:ext cx="9685337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uk-UA" altLang="uk-UA" sz="2800">
                <a:cs typeface="Times New Roman" pitchFamily="18" charset="0"/>
              </a:rPr>
              <a:t>Поперечними називають хвилі, коливання частинок у яких відбувається перпендикулярно до напрямку поширення хвилі.</a:t>
            </a:r>
          </a:p>
          <a:p>
            <a:pPr eaLnBrk="0" hangingPunct="0"/>
            <a:endParaRPr lang="uk-UA" altLang="uk-UA" sz="2800"/>
          </a:p>
          <a:p>
            <a:pPr eaLnBrk="0" hangingPunct="0"/>
            <a:r>
              <a:rPr lang="uk-UA" altLang="uk-UA" sz="2800"/>
              <a:t>Поперечні хвилі поширюються тільки в твердих тілах.</a:t>
            </a:r>
          </a:p>
          <a:p>
            <a:pPr eaLnBrk="0" hangingPunct="0"/>
            <a:endParaRPr lang="uk-UA" altLang="uk-UA"/>
          </a:p>
        </p:txBody>
      </p:sp>
      <p:pic>
        <p:nvPicPr>
          <p:cNvPr id="26626" name="Рисунок 1"/>
          <p:cNvPicPr>
            <a:picLocks noChangeAspect="1" noChangeArrowheads="1"/>
          </p:cNvPicPr>
          <p:nvPr/>
        </p:nvPicPr>
        <p:blipFill>
          <a:blip r:embed="rId2"/>
          <a:srcRect b="13301"/>
          <a:stretch>
            <a:fillRect/>
          </a:stretch>
        </p:blipFill>
        <p:spPr bwMode="auto">
          <a:xfrm>
            <a:off x="747713" y="3124200"/>
            <a:ext cx="8126412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1301750" y="41973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Прямокутник 1"/>
          <p:cNvSpPr>
            <a:spLocks noChangeArrowheads="1"/>
          </p:cNvSpPr>
          <p:nvPr/>
        </p:nvSpPr>
        <p:spPr bwMode="auto">
          <a:xfrm>
            <a:off x="554038" y="765175"/>
            <a:ext cx="9129712" cy="392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57200" algn="l"/>
              </a:tabLst>
            </a:pPr>
            <a:r>
              <a:rPr lang="uk-UA" sz="1400">
                <a:latin typeface="Times New Roman" pitchFamily="18" charset="0"/>
                <a:cs typeface="Times New Roman" pitchFamily="18" charset="0"/>
              </a:rPr>
              <a:t>                                                </a:t>
            </a:r>
            <a:r>
              <a:rPr lang="uk-UA" sz="2800" b="1">
                <a:latin typeface="Times New Roman" pitchFamily="18" charset="0"/>
                <a:cs typeface="Times New Roman" pitchFamily="18" charset="0"/>
              </a:rPr>
              <a:t>Основні властивості хвиль</a:t>
            </a:r>
          </a:p>
          <a:p>
            <a:pPr>
              <a:tabLst>
                <a:tab pos="457200" algn="l"/>
              </a:tabLst>
            </a:pPr>
            <a:r>
              <a:rPr lang="uk-UA" sz="280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tabLst>
                <a:tab pos="457200" algn="l"/>
              </a:tabLst>
            </a:pPr>
            <a:r>
              <a:rPr lang="uk-UA" sz="280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742950" lvl="1" indent="-285750">
              <a:buFont typeface="Times New Roman" pitchFamily="18" charset="0"/>
              <a:buChar char="-"/>
              <a:tabLst>
                <a:tab pos="457200" algn="l"/>
              </a:tabLst>
            </a:pPr>
            <a:r>
              <a:rPr lang="uk-UA" sz="2400">
                <a:latin typeface="Times New Roman" pitchFamily="18" charset="0"/>
                <a:cs typeface="Times New Roman" pitchFamily="18" charset="0"/>
              </a:rPr>
              <a:t>хвилі поширюються в середовищі зі скінченною швидкістю;</a:t>
            </a:r>
          </a:p>
          <a:p>
            <a:pPr marL="742950" lvl="1" indent="-285750">
              <a:buFont typeface="Times New Roman" pitchFamily="18" charset="0"/>
              <a:buChar char="-"/>
              <a:tabLst>
                <a:tab pos="457200" algn="l"/>
              </a:tabLst>
            </a:pPr>
            <a:r>
              <a:rPr lang="uk-UA" sz="2400">
                <a:latin typeface="Times New Roman" pitchFamily="18" charset="0"/>
                <a:cs typeface="Times New Roman" pitchFamily="18" charset="0"/>
              </a:rPr>
              <a:t>частота коливань кожної частини середовища дорівнює частоті коливань джерела хвилі;</a:t>
            </a:r>
          </a:p>
          <a:p>
            <a:pPr marL="742950" lvl="1" indent="-285750">
              <a:buFont typeface="Times New Roman" pitchFamily="18" charset="0"/>
              <a:buChar char="-"/>
              <a:tabLst>
                <a:tab pos="457200" algn="l"/>
              </a:tabLst>
            </a:pPr>
            <a:r>
              <a:rPr lang="uk-UA" sz="2400">
                <a:latin typeface="Times New Roman" pitchFamily="18" charset="0"/>
                <a:cs typeface="Times New Roman" pitchFamily="18" charset="0"/>
              </a:rPr>
              <a:t>механічні хвилі не можуть поширюватись у вакуумі;</a:t>
            </a:r>
          </a:p>
          <a:p>
            <a:pPr marL="742950" lvl="1" indent="-285750">
              <a:buFont typeface="Times New Roman" pitchFamily="18" charset="0"/>
              <a:buChar char="-"/>
              <a:tabLst>
                <a:tab pos="457200" algn="l"/>
              </a:tabLst>
            </a:pPr>
            <a:r>
              <a:rPr lang="uk-UA" sz="2400">
                <a:latin typeface="Times New Roman" pitchFamily="18" charset="0"/>
                <a:cs typeface="Times New Roman" pitchFamily="18" charset="0"/>
              </a:rPr>
              <a:t>хвильовий рух не супроводжується перенесенням речовини;</a:t>
            </a:r>
          </a:p>
          <a:p>
            <a:pPr marL="742950" lvl="1" indent="-285750">
              <a:tabLst>
                <a:tab pos="457200" algn="l"/>
              </a:tabLst>
            </a:pPr>
            <a:r>
              <a:rPr lang="uk-UA" sz="2400">
                <a:latin typeface="Times New Roman" pitchFamily="18" charset="0"/>
                <a:cs typeface="Times New Roman" pitchFamily="18" charset="0"/>
              </a:rPr>
              <a:t>-  під час поширення хвилі відбувається перенесення  </a:t>
            </a:r>
          </a:p>
          <a:p>
            <a:pPr marL="742950" lvl="1" indent="-285750">
              <a:tabLst>
                <a:tab pos="457200" algn="l"/>
              </a:tabLst>
            </a:pPr>
            <a:r>
              <a:rPr lang="uk-UA" sz="2400">
                <a:latin typeface="Times New Roman" pitchFamily="18" charset="0"/>
                <a:cs typeface="Times New Roman" pitchFamily="18" charset="0"/>
              </a:rPr>
              <a:t>   енергії.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3"/>
          <p:cNvSpPr>
            <a:spLocks noChangeArrowheads="1"/>
          </p:cNvSpPr>
          <p:nvPr/>
        </p:nvSpPr>
        <p:spPr bwMode="auto">
          <a:xfrm>
            <a:off x="2286000" y="1133475"/>
            <a:ext cx="9906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tabLst>
                <a:tab pos="457200" algn="l"/>
              </a:tabLst>
            </a:pPr>
            <a:r>
              <a:rPr lang="uk-UA" altLang="uk-UA" sz="2800">
                <a:cs typeface="Times New Roman" pitchFamily="18" charset="0"/>
              </a:rPr>
              <a:t> </a:t>
            </a:r>
            <a:endParaRPr lang="uk-UA" altLang="uk-UA" sz="1400"/>
          </a:p>
        </p:txBody>
      </p:sp>
      <p:sp>
        <p:nvSpPr>
          <p:cNvPr id="28674" name="Rectangle 4"/>
          <p:cNvSpPr>
            <a:spLocks noChangeArrowheads="1"/>
          </p:cNvSpPr>
          <p:nvPr/>
        </p:nvSpPr>
        <p:spPr bwMode="auto">
          <a:xfrm>
            <a:off x="3962400" y="1874838"/>
            <a:ext cx="33337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uk-UA" altLang="uk-UA" sz="1400">
                <a:cs typeface="Times New Roman" pitchFamily="18" charset="0"/>
              </a:rPr>
              <a:t>   </a:t>
            </a:r>
            <a:endParaRPr lang="uk-UA" altLang="uk-UA"/>
          </a:p>
        </p:txBody>
      </p:sp>
      <p:sp>
        <p:nvSpPr>
          <p:cNvPr id="28675" name="Прямокутник 6"/>
          <p:cNvSpPr>
            <a:spLocks noChangeArrowheads="1"/>
          </p:cNvSpPr>
          <p:nvPr/>
        </p:nvSpPr>
        <p:spPr bwMode="auto">
          <a:xfrm>
            <a:off x="1330325" y="811213"/>
            <a:ext cx="8936038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57200" algn="l"/>
              </a:tabLst>
            </a:pPr>
            <a:r>
              <a:rPr lang="uk-UA" sz="280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uk-UA" sz="2800" b="1">
                <a:latin typeface="Times New Roman" pitchFamily="18" charset="0"/>
                <a:cs typeface="Times New Roman" pitchFamily="18" charset="0"/>
              </a:rPr>
              <a:t>Величини, які характеризують коливиння.</a:t>
            </a:r>
          </a:p>
          <a:p>
            <a:pPr>
              <a:tabLst>
                <a:tab pos="457200" algn="l"/>
              </a:tabLst>
            </a:pPr>
            <a:endParaRPr lang="uk-UA" sz="2800" b="1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57200" algn="l"/>
              </a:tabLst>
            </a:pPr>
            <a:r>
              <a:rPr lang="uk-UA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>
                <a:latin typeface="Times New Roman" pitchFamily="18" charset="0"/>
                <a:cs typeface="Times New Roman" pitchFamily="18" charset="0"/>
              </a:rPr>
              <a:t>Частота коливань – кількість за одиницю часу.</a:t>
            </a:r>
            <a:r>
              <a:rPr lang="uk-UA" sz="2800">
                <a:latin typeface="Times New Roman" pitchFamily="18" charset="0"/>
                <a:cs typeface="Times New Roman" pitchFamily="18" charset="0"/>
              </a:rPr>
              <a:t>                         </a:t>
            </a:r>
          </a:p>
          <a:p>
            <a:pPr>
              <a:tabLst>
                <a:tab pos="457200" algn="l"/>
              </a:tabLst>
            </a:pPr>
            <a:r>
              <a:rPr lang="uk-UA" sz="280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l-GR" sz="2800">
                <a:latin typeface="Times New Roman" pitchFamily="18" charset="0"/>
                <a:cs typeface="Times New Roman" pitchFamily="18" charset="0"/>
              </a:rPr>
              <a:t>ν</a:t>
            </a:r>
            <a:r>
              <a:rPr lang="uk-UA" sz="280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sz="280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t              </a:t>
            </a:r>
            <a:r>
              <a:rPr lang="uk-UA" sz="2800">
                <a:latin typeface="Times New Roman" pitchFamily="18" charset="0"/>
                <a:cs typeface="Times New Roman" pitchFamily="18" charset="0"/>
              </a:rPr>
              <a:t>ν=[Гц]</a:t>
            </a:r>
          </a:p>
        </p:txBody>
      </p:sp>
      <p:sp>
        <p:nvSpPr>
          <p:cNvPr id="28676" name="Прямокутник 8"/>
          <p:cNvSpPr>
            <a:spLocks noChangeArrowheads="1"/>
          </p:cNvSpPr>
          <p:nvPr/>
        </p:nvSpPr>
        <p:spPr bwMode="auto">
          <a:xfrm>
            <a:off x="1463675" y="2817813"/>
            <a:ext cx="7367588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  <a:cs typeface="Times New Roman" pitchFamily="18" charset="0"/>
              </a:rPr>
              <a:t>Період коливань – час одного коливання.</a:t>
            </a:r>
          </a:p>
          <a:p>
            <a:r>
              <a:rPr lang="uk-UA" sz="2800">
                <a:latin typeface="Times New Roman" pitchFamily="18" charset="0"/>
              </a:rPr>
              <a:t>                 Т=</a:t>
            </a:r>
            <a:r>
              <a:rPr lang="en-US" sz="2800">
                <a:latin typeface="Times New Roman" pitchFamily="18" charset="0"/>
              </a:rPr>
              <a:t>t</a:t>
            </a:r>
            <a:r>
              <a:rPr lang="uk-UA" sz="2800">
                <a:latin typeface="Times New Roman" pitchFamily="18" charset="0"/>
              </a:rPr>
              <a:t>/</a:t>
            </a:r>
            <a:r>
              <a:rPr lang="en-US" sz="2800">
                <a:latin typeface="Times New Roman" pitchFamily="18" charset="0"/>
              </a:rPr>
              <a:t>N</a:t>
            </a:r>
            <a:r>
              <a:rPr lang="uk-UA" sz="2800">
                <a:latin typeface="Times New Roman" pitchFamily="18" charset="0"/>
              </a:rPr>
              <a:t>               Т=[с]</a:t>
            </a:r>
            <a:endParaRPr lang="uk-UA" sz="2800">
              <a:latin typeface="Trebuchet MS" pitchFamily="34" charset="0"/>
            </a:endParaRPr>
          </a:p>
        </p:txBody>
      </p:sp>
      <p:sp>
        <p:nvSpPr>
          <p:cNvPr id="28677" name="Прямокутник 9"/>
          <p:cNvSpPr>
            <a:spLocks noChangeArrowheads="1"/>
          </p:cNvSpPr>
          <p:nvPr/>
        </p:nvSpPr>
        <p:spPr bwMode="auto">
          <a:xfrm>
            <a:off x="720725" y="3814763"/>
            <a:ext cx="9351963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/>
            <a:r>
              <a:rPr lang="en-US" sz="280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uk-UA" sz="2400">
                <a:latin typeface="Times New Roman" pitchFamily="18" charset="0"/>
                <a:cs typeface="Times New Roman" pitchFamily="18" charset="0"/>
              </a:rPr>
              <a:t>Амплітуда – максимальна відстань, на яку відхиляється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pPr marL="228600"/>
            <a:r>
              <a:rPr lang="en-US" sz="240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uk-UA" sz="2400">
                <a:latin typeface="Times New Roman" pitchFamily="18" charset="0"/>
                <a:cs typeface="Times New Roman" pitchFamily="18" charset="0"/>
              </a:rPr>
              <a:t> точка від положення рівноваги.</a:t>
            </a:r>
          </a:p>
          <a:p>
            <a:pPr marL="228600"/>
            <a:r>
              <a:rPr lang="uk-UA" sz="2800">
                <a:latin typeface="Times New Roman" pitchFamily="18" charset="0"/>
                <a:cs typeface="Times New Roman" pitchFamily="18" charset="0"/>
              </a:rPr>
              <a:t>                                   [А]=м</a:t>
            </a:r>
            <a:endParaRPr lang="uk-UA" sz="2800">
              <a:latin typeface="Trebuchet MS" pitchFamily="34" charset="0"/>
            </a:endParaRPr>
          </a:p>
        </p:txBody>
      </p:sp>
      <p:sp>
        <p:nvSpPr>
          <p:cNvPr id="28678" name="Прямокутник 10"/>
          <p:cNvSpPr>
            <a:spLocks noChangeArrowheads="1"/>
          </p:cNvSpPr>
          <p:nvPr/>
        </p:nvSpPr>
        <p:spPr bwMode="auto">
          <a:xfrm>
            <a:off x="471488" y="5199063"/>
            <a:ext cx="10833100" cy="124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/>
            <a:r>
              <a:rPr lang="en-US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uk-UA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>
                <a:latin typeface="Times New Roman" pitchFamily="18" charset="0"/>
                <a:cs typeface="Times New Roman" pitchFamily="18" charset="0"/>
              </a:rPr>
              <a:t>Довжина хвилі – відстань, на яку поширюється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pPr marL="228600"/>
            <a:r>
              <a:rPr lang="uk-UA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uk-UA" sz="2400">
                <a:latin typeface="Times New Roman" pitchFamily="18" charset="0"/>
                <a:cs typeface="Times New Roman" pitchFamily="18" charset="0"/>
              </a:rPr>
              <a:t>хвиля за час, що дорівнює  періоду.</a:t>
            </a:r>
          </a:p>
          <a:p>
            <a:pPr marL="228600"/>
            <a:r>
              <a:rPr lang="uk-UA" sz="2800">
                <a:latin typeface="Times New Roman" pitchFamily="18" charset="0"/>
              </a:rPr>
              <a:t>                            </a:t>
            </a:r>
            <a:r>
              <a:rPr lang="el-GR" sz="2800">
                <a:latin typeface="Times New Roman" pitchFamily="18" charset="0"/>
              </a:rPr>
              <a:t>λ</a:t>
            </a:r>
            <a:r>
              <a:rPr lang="uk-UA" sz="2800">
                <a:latin typeface="Times New Roman" pitchFamily="18" charset="0"/>
              </a:rPr>
              <a:t>=</a:t>
            </a:r>
            <a:r>
              <a:rPr lang="el-GR" sz="2800">
                <a:latin typeface="Times New Roman" pitchFamily="18" charset="0"/>
              </a:rPr>
              <a:t>υ</a:t>
            </a:r>
            <a:r>
              <a:rPr lang="uk-UA" sz="2800">
                <a:latin typeface="Times New Roman" pitchFamily="18" charset="0"/>
              </a:rPr>
              <a:t>Т                [</a:t>
            </a:r>
            <a:r>
              <a:rPr lang="el-GR" sz="2800">
                <a:latin typeface="Times New Roman" pitchFamily="18" charset="0"/>
              </a:rPr>
              <a:t>λ]</a:t>
            </a:r>
            <a:r>
              <a:rPr lang="uk-UA" sz="2800">
                <a:latin typeface="Times New Roman" pitchFamily="18" charset="0"/>
              </a:rPr>
              <a:t>= м</a:t>
            </a:r>
            <a:endParaRPr lang="uk-UA" sz="280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Прямокутник 1"/>
          <p:cNvSpPr>
            <a:spLocks noChangeArrowheads="1"/>
          </p:cNvSpPr>
          <p:nvPr/>
        </p:nvSpPr>
        <p:spPr bwMode="auto">
          <a:xfrm>
            <a:off x="1801813" y="1346200"/>
            <a:ext cx="6981825" cy="307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/>
            <a:r>
              <a:rPr lang="uk-UA" sz="280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uk-UA" sz="2800" b="1">
                <a:latin typeface="Times New Roman" pitchFamily="18" charset="0"/>
                <a:cs typeface="Times New Roman" pitchFamily="18" charset="0"/>
              </a:rPr>
              <a:t>Формула хвилі</a:t>
            </a:r>
          </a:p>
          <a:p>
            <a:pPr marL="228600"/>
            <a:r>
              <a:rPr lang="uk-UA" sz="280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228600"/>
            <a:r>
              <a:rPr lang="uk-UA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υ=λν  </a:t>
            </a:r>
          </a:p>
          <a:p>
            <a:pPr marL="228600"/>
            <a:endParaRPr lang="uk-UA" sz="2800">
              <a:latin typeface="Times New Roman" pitchFamily="18" charset="0"/>
              <a:cs typeface="Times New Roman" pitchFamily="18" charset="0"/>
            </a:endParaRPr>
          </a:p>
          <a:p>
            <a:pPr marL="228600"/>
            <a:r>
              <a:rPr lang="uk-UA" sz="2400">
                <a:latin typeface="Times New Roman" pitchFamily="18" charset="0"/>
                <a:cs typeface="Times New Roman" pitchFamily="18" charset="0"/>
              </a:rPr>
              <a:t>    υ – швидкість поширення хвилі   </a:t>
            </a:r>
          </a:p>
          <a:p>
            <a:pPr marL="228600"/>
            <a:r>
              <a:rPr lang="uk-UA" sz="2400">
                <a:latin typeface="Times New Roman" pitchFamily="18" charset="0"/>
                <a:cs typeface="Times New Roman" pitchFamily="18" charset="0"/>
              </a:rPr>
              <a:t>    λ – довжина хвилі</a:t>
            </a:r>
          </a:p>
          <a:p>
            <a:pPr marL="228600"/>
            <a:r>
              <a:rPr lang="uk-UA" sz="2400">
                <a:latin typeface="Times New Roman" pitchFamily="18" charset="0"/>
                <a:cs typeface="Times New Roman" pitchFamily="18" charset="0"/>
              </a:rPr>
              <a:t>    ν – частота хвилі</a:t>
            </a:r>
            <a:endParaRPr lang="uk-UA" sz="240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558</TotalTime>
  <Words>437</Words>
  <Application>Microsoft Office PowerPoint</Application>
  <PresentationFormat>Широкий екран</PresentationFormat>
  <Paragraphs>88</Paragraphs>
  <Slides>13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 New Roman</vt:lpstr>
      <vt:lpstr>Trebuchet MS</vt:lpstr>
      <vt:lpstr>Wingdings 3</vt:lpstr>
      <vt:lpstr>Грань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Користувач Windows</dc:creator>
  <cp:lastModifiedBy>RePack by Diakov</cp:lastModifiedBy>
  <cp:revision>30</cp:revision>
  <dcterms:created xsi:type="dcterms:W3CDTF">2018-01-03T06:58:11Z</dcterms:created>
  <dcterms:modified xsi:type="dcterms:W3CDTF">2021-11-30T15:31:57Z</dcterms:modified>
</cp:coreProperties>
</file>