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6" r:id="rId4"/>
    <p:sldId id="278" r:id="rId5"/>
    <p:sldId id="293" r:id="rId6"/>
    <p:sldId id="286" r:id="rId7"/>
    <p:sldId id="289" r:id="rId8"/>
    <p:sldId id="28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D5890C1-C389-4F97-A148-818993E05410}">
          <p14:sldIdLst>
            <p14:sldId id="256"/>
            <p14:sldId id="274"/>
            <p14:sldId id="276"/>
            <p14:sldId id="278"/>
            <p14:sldId id="293"/>
          </p14:sldIdLst>
        </p14:section>
        <p14:section name="Раздел без заголовка" id="{832AE741-63EC-4A98-A582-149E10B7FA6B}">
          <p14:sldIdLst>
            <p14:sldId id="286"/>
            <p14:sldId id="289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Фізика 9 клас 01.04.2022р.</a:t>
            </a: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800" dirty="0" err="1" smtClean="0">
                <a:solidFill>
                  <a:srgbClr val="00B050"/>
                </a:solidFill>
              </a:rPr>
              <a:t>Розв</a:t>
            </a:r>
            <a:r>
              <a:rPr lang="en-US" sz="4800" dirty="0" smtClean="0">
                <a:solidFill>
                  <a:srgbClr val="00B050"/>
                </a:solidFill>
              </a:rPr>
              <a:t>’</a:t>
            </a:r>
            <a:r>
              <a:rPr lang="uk-UA" sz="4800" dirty="0" err="1" smtClean="0">
                <a:solidFill>
                  <a:srgbClr val="00B050"/>
                </a:solidFill>
              </a:rPr>
              <a:t>язування</a:t>
            </a:r>
            <a:r>
              <a:rPr lang="uk-UA" sz="4800" dirty="0" smtClean="0">
                <a:solidFill>
                  <a:srgbClr val="00B050"/>
                </a:solidFill>
              </a:rPr>
              <a:t> задач </a:t>
            </a:r>
          </a:p>
          <a:p>
            <a:pPr marL="0" indent="0">
              <a:buNone/>
            </a:pPr>
            <a:r>
              <a:rPr lang="uk-UA" sz="4800" dirty="0" smtClean="0">
                <a:solidFill>
                  <a:srgbClr val="00B050"/>
                </a:solidFill>
              </a:rPr>
              <a:t>на рух тіла під дією сили тяжіння</a:t>
            </a:r>
            <a:endParaRPr lang="uk-UA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Повторимо закон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всесвітнього тяжіння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uk-UA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Між будь-якими двома тілами діють сили гравітаційного притягання, які прямо пропорційні добутку мас цих тіл і обернено пропорційні квадрату відстані між ними:</a:t>
                </a:r>
              </a:p>
              <a:p>
                <a:pPr algn="ctr"/>
                <a:r>
                  <a:rPr lang="en-US" sz="5400" dirty="0" smtClean="0">
                    <a:solidFill>
                      <a:srgbClr val="C00000"/>
                    </a:solidFill>
                  </a:rPr>
                  <a:t>F = G</a:t>
                </a:r>
                <a14:m>
                  <m:oMath xmlns:m="http://schemas.openxmlformats.org/officeDocument/2006/math">
                    <m:r>
                      <a:rPr lang="en-US" sz="5400" b="0" i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5400" dirty="0" smtClean="0">
                    <a:solidFill>
                      <a:srgbClr val="C00000"/>
                    </a:solidFill>
                  </a:rPr>
                  <a:t>, </a:t>
                </a:r>
              </a:p>
              <a:p>
                <a:pPr lvl="8"/>
                <a:r>
                  <a:rPr lang="ru-RU" sz="2800" dirty="0" smtClean="0">
                    <a:solidFill>
                      <a:srgbClr val="C00000"/>
                    </a:solidFill>
                  </a:rPr>
                  <a:t>де </a:t>
                </a:r>
                <a:r>
                  <a:rPr lang="ru-RU" sz="2800" dirty="0">
                    <a:solidFill>
                      <a:srgbClr val="C00000"/>
                    </a:solidFill>
                  </a:rPr>
                  <a:t> </a:t>
                </a:r>
                <a:r>
                  <a:rPr lang="ru-RU" sz="2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G=6</a:t>
                </a:r>
                <a:r>
                  <a:rPr lang="uk-UA" sz="2800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67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Adobe Caslon Pro"/>
                  </a:rPr>
                  <a:t>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−11</m:t>
                        </m:r>
                      </m:sup>
                    </m:sSup>
                    <m:f>
                      <m:fPr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𝐻</m:t>
                        </m:r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·м</m:t>
                        </m:r>
                      </m:num>
                      <m:den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кг²</m:t>
                        </m:r>
                      </m:den>
                    </m:f>
                  </m:oMath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 r="-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78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uk-UA" dirty="0" smtClean="0"/>
                  <a:t/>
                </a:r>
                <a:br>
                  <a:rPr lang="uk-UA" dirty="0" smtClean="0"/>
                </a:br>
                <a:r>
                  <a:rPr lang="uk-UA" dirty="0"/>
                  <a:t/>
                </a:r>
                <a:br>
                  <a:rPr lang="uk-UA" dirty="0"/>
                </a:br>
                <a:r>
                  <a:rPr lang="uk-UA" dirty="0" smtClean="0"/>
                  <a:t/>
                </a:r>
                <a:br>
                  <a:rPr lang="uk-UA" dirty="0" smtClean="0"/>
                </a:br>
                <a:r>
                  <a:rPr lang="uk-UA" dirty="0" smtClean="0"/>
                  <a:t>Сила тяжіння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uk-UA" i="1">
                            <a:latin typeface="Cambria Math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- </a:t>
                </a:r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4148" t="-3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uk-UA" dirty="0" smtClean="0"/>
                  <a:t>Сила, з якою Земля ( або інше астрономічне тіло) притягує до себе тіла, що перебувають на її поверхні або поблизу неї</a:t>
                </a:r>
                <a:endParaRPr lang="en-US" dirty="0" smtClean="0"/>
              </a:p>
              <a:p>
                <a:pPr marL="0" indent="0">
                  <a:buNone/>
                </a:pPr>
                <a:endParaRPr lang="uk-UA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uk-UA" sz="4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ru-RU" sz="4400" dirty="0" smtClean="0">
                    <a:solidFill>
                      <a:srgbClr val="C00000"/>
                    </a:solidFill>
                  </a:rPr>
                  <a:t>=</a:t>
                </a:r>
                <a:r>
                  <a:rPr lang="en-US" sz="4400" dirty="0" smtClean="0">
                    <a:solidFill>
                      <a:srgbClr val="C00000"/>
                    </a:solidFill>
                  </a:rPr>
                  <a:t>mg</a:t>
                </a:r>
                <a:endParaRPr lang="ru-RU" sz="4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5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Рух тіла під дією сили тяжіння називають вільним падінням.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4400" dirty="0" smtClean="0">
                    <a:solidFill>
                      <a:srgbClr val="C00000"/>
                    </a:solidFill>
                  </a:rPr>
                  <a:t>g=G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з</m:t>
                            </m:r>
                          </m:sub>
                        </m:sSub>
                      </m:num>
                      <m:den>
                        <m:d>
                          <m:dPr>
                            <m:endChr m:val=""/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40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uk-UA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з</m:t>
                                </m:r>
                              </m:sub>
                            </m:sSub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+</m:t>
                            </m:r>
                            <m:d>
                              <m:dPr>
                                <m:begChr m:val=""/>
                                <m:ctrlPr>
                                  <a:rPr lang="uk-UA" sz="4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</m:e>
                        </m:d>
                      </m:den>
                    </m:f>
                  </m:oMath>
                </a14:m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4400" dirty="0" smtClean="0">
                    <a:solidFill>
                      <a:srgbClr val="C00000"/>
                    </a:solidFill>
                  </a:rPr>
                  <a:t>g</a:t>
                </a:r>
                <a:r>
                  <a:rPr lang="en-US" sz="4400" dirty="0" smtClean="0">
                    <a:solidFill>
                      <a:srgbClr val="C00000"/>
                    </a:solidFill>
                    <a:latin typeface="Adobe Devanagari"/>
                    <a:cs typeface="Adobe Devanagari"/>
                  </a:rPr>
                  <a:t>≈</a:t>
                </a:r>
                <a:r>
                  <a:rPr lang="en-US" sz="4400" dirty="0" smtClean="0">
                    <a:solidFill>
                      <a:srgbClr val="C00000"/>
                    </a:solidFill>
                  </a:rPr>
                  <a:t>9</a:t>
                </a:r>
                <a:r>
                  <a:rPr lang="uk-UA" sz="4400" dirty="0" smtClean="0">
                    <a:solidFill>
                      <a:srgbClr val="C00000"/>
                    </a:solidFill>
                  </a:rPr>
                  <a:t>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uk-UA" sz="4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с</m:t>
                            </m:r>
                          </m:e>
                          <m:sup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400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8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 підручнику розгляньте рух тіла , кинутого горизонтально(пункт 3 параграфа 34)</a:t>
            </a:r>
          </a:p>
          <a:p>
            <a:r>
              <a:rPr lang="uk-UA" dirty="0" smtClean="0"/>
              <a:t>Зверніть увагу на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задачі</a:t>
            </a:r>
          </a:p>
          <a:p>
            <a:r>
              <a:rPr lang="uk-UA" dirty="0" smtClean="0"/>
              <a:t>Із презентації одну із двох запропонованих задач запишіть в зошит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40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458200" cy="1162050"/>
          </a:xfrm>
        </p:spPr>
        <p:txBody>
          <a:bodyPr/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Стріла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випущена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лука вертикально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вгору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впала на землю через 6 с. Яка початкова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стріли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максимальна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підйому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/>
              <a:t>Дано:                                        Розв’язання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2"/>
              </p:nvPr>
            </p:nvSpPr>
            <p:spPr/>
            <p:txBody>
              <a:bodyPr/>
              <a:lstStyle/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t=6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en-U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g=10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м/с²</a:t>
                </a:r>
              </a:p>
              <a:p>
                <a:endParaRPr lang="en-US" b="0" dirty="0" smtClean="0"/>
              </a:p>
              <a:p>
                <a:r>
                  <a:rPr lang="en-US" dirty="0"/>
                  <a:t>h</a:t>
                </a:r>
                <a:r>
                  <a:rPr lang="en-US" dirty="0" smtClean="0"/>
                  <a:t> -?</a:t>
                </a:r>
                <a:r>
                  <a:rPr lang="uk-UA" dirty="0"/>
                  <a:t> </a:t>
                </a:r>
                <a:r>
                  <a:rPr lang="uk-UA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0 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−?</m:t>
                    </m:r>
                  </m:oMath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blipFill rotWithShape="1">
                <a:blip r:embed="rId2"/>
                <a:stretch>
                  <a:fillRect l="-4000" t="-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849011" y="1676400"/>
                <a:ext cx="4837789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Скористаємося рівнянням:</a:t>
                </a:r>
              </a:p>
              <a:p>
                <a:pPr marL="0" indent="0">
                  <a:buNone/>
                </a:pP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b="0" i="1" dirty="0" smtClean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uk-UA" sz="1600" b="0" i="1" dirty="0" smtClean="0">
                        <a:latin typeface="Cambria Math"/>
                        <a:cs typeface="Times New Roman"/>
                      </a:rPr>
                      <m:t> − 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𝑔</m:t>
                        </m:r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i="1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,           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b="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b="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 - </a:t>
                </a: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час підйому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тіла;</a:t>
                </a:r>
              </a:p>
              <a:p>
                <a:pPr marL="0" indent="0">
                  <a:buNone/>
                </a:pP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Кінцева швидкість при підйомі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тіла 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Ѵ=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тобто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  Ѵ</a:t>
                </a:r>
                <a:r>
                  <a:rPr lang="uk-UA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=0,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16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Час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підйому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тіла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дорівнює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часу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його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 smtClean="0">
                    <a:latin typeface="Times New Roman" pitchFamily="18" charset="0"/>
                    <a:cs typeface="Times New Roman" pitchFamily="18" charset="0"/>
                  </a:rPr>
                  <a:t>падіння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тобто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uk-UA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=6с,    </a:t>
                </a:r>
                <a:r>
                  <a:rPr lang="ru-RU" sz="1600" dirty="0" err="1" smtClean="0">
                    <a:latin typeface="Times New Roman" pitchFamily="18" charset="0"/>
                    <a:cs typeface="Times New Roman" pitchFamily="18" charset="0"/>
                  </a:rPr>
                  <a:t>отже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uk-UA" sz="1600" b="0" i="1" dirty="0" smtClean="0">
                            <a:latin typeface="Cambria Math"/>
                            <a:cs typeface="Times New Roman"/>
                          </a:rPr>
                          <m:t>     </m:t>
                        </m:r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=3с.</a:t>
                </a:r>
              </a:p>
              <a:p>
                <a:pPr marL="0" indent="0">
                  <a:buNone/>
                </a:pP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Знайдемо швидкість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і максимальну висоту підйому: </a:t>
                </a:r>
              </a:p>
              <a:p>
                <a:pPr marL="0" indent="0">
                  <a:buNone/>
                </a:pP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3с·10</m:t>
                    </m:r>
                    <m:f>
                      <m:fPr>
                        <m:ctrlPr>
                          <a:rPr lang="ru-RU" sz="1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6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ru-RU" sz="1600" b="0" i="1" smtClean="0">
                                <a:latin typeface="Cambria Math"/>
                                <a:cs typeface="Times New Roman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600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=30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a:rPr lang="uk-UA" sz="1600" b="0" i="0" smtClean="0">
                        <a:latin typeface="Cambria Math"/>
                        <a:cs typeface="Times New Roman" pitchFamily="18" charset="0"/>
                      </a:rPr>
                      <m:t> ;</m:t>
                    </m:r>
                  </m:oMath>
                </a14:m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m:t>30</m:t>
                    </m:r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m:rPr>
                        <m:nor/>
                      </m:rP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m:t>·</m:t>
                    </m:r>
                    <m:r>
                      <m:rPr>
                        <m:nor/>
                      </m:rPr>
                      <a:rPr lang="uk-UA" sz="1600" b="0" i="0" dirty="0" smtClean="0">
                        <a:latin typeface="Times New Roman" pitchFamily="18" charset="0"/>
                        <a:cs typeface="Times New Roman" pitchFamily="18" charset="0"/>
                      </a:rPr>
                      <m:t>3с − </m:t>
                    </m:r>
                    <m:f>
                      <m:fPr>
                        <m:ctrlPr>
                          <a:rPr lang="uk-UA" sz="16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  <m:f>
                          <m:fPr>
                            <m:ctrlPr>
                              <a:rPr lang="ru-RU" sz="16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  <m:t>м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1600" i="1">
                                    <a:latin typeface="Cambria Math"/>
                                    <a:cs typeface="Times New Roman" pitchFamily="18" charset="0"/>
                                  </a:rPr>
                                  <m:t>с</m:t>
                                </m:r>
                              </m:e>
                              <m:sup>
                                <m:r>
                                  <a:rPr lang="ru-RU" sz="1600" i="1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ru-RU" sz="1600" i="1">
                        <a:latin typeface="Cambria Math"/>
                        <a:cs typeface="Times New Roman" pitchFamily="18" charset="0"/>
                      </a:rPr>
                      <m:t>3с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)²=45м.</a:t>
                </a:r>
              </a:p>
              <a:p>
                <a:pPr marL="0" indent="0">
                  <a:buNone/>
                </a:pPr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30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a:rPr lang="uk-UA" sz="160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=45м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849011" y="1676400"/>
                <a:ext cx="4837789" cy="4572000"/>
              </a:xfrm>
              <a:blipFill rotWithShape="1">
                <a:blip r:embed="rId3"/>
                <a:stretch>
                  <a:fillRect l="-630" t="-1333" r="-2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>
            <a:stCxn id="3" idx="0"/>
          </p:cNvCxnSpPr>
          <p:nvPr/>
        </p:nvCxnSpPr>
        <p:spPr>
          <a:xfrm flipH="1">
            <a:off x="2051720" y="1676400"/>
            <a:ext cx="568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9552" y="242088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9" t="18986" r="15683" b="43750"/>
          <a:stretch/>
        </p:blipFill>
        <p:spPr bwMode="auto">
          <a:xfrm>
            <a:off x="2123728" y="1676400"/>
            <a:ext cx="1725283" cy="136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25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2. Хлопчик кинув горизонтально м'яч з вікна, що знаходиться на висоті 20 м. Скільки часу летів м'яч до землі і з якою швидкістю він був кинутий, якщо він впав на відстані 6 м від фундаменту?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1378496" cy="659352"/>
          </a:xfrm>
        </p:spPr>
        <p:txBody>
          <a:bodyPr/>
          <a:lstStyle/>
          <a:p>
            <a:r>
              <a:rPr lang="uk-UA" dirty="0" smtClean="0"/>
              <a:t>Дано: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/>
              <a:t>Розв’язання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quarter" idx="2"/>
              </p:nvPr>
            </p:nvSpPr>
            <p:spPr>
              <a:xfrm>
                <a:off x="457200" y="2514600"/>
                <a:ext cx="1594520" cy="3845720"/>
              </a:xfrm>
            </p:spPr>
            <p:txBody>
              <a:bodyPr/>
              <a:lstStyle/>
              <a:p>
                <a:r>
                  <a:rPr lang="en-US" i="1" dirty="0" smtClean="0"/>
                  <a:t>h</a:t>
                </a:r>
                <a:r>
                  <a:rPr lang="en-US" dirty="0" smtClean="0"/>
                  <a:t>=20</a:t>
                </a:r>
                <a:r>
                  <a:rPr lang="uk-UA" dirty="0" smtClean="0"/>
                  <a:t>м</a:t>
                </a:r>
                <a:endParaRPr lang="en-US" dirty="0" smtClean="0"/>
              </a:p>
              <a:p>
                <a:r>
                  <a:rPr lang="en-US" i="1" dirty="0"/>
                  <a:t>l</a:t>
                </a:r>
                <a:r>
                  <a:rPr lang="en-US" dirty="0" smtClean="0"/>
                  <a:t>=6</a:t>
                </a:r>
                <a:r>
                  <a:rPr lang="uk-UA" dirty="0" smtClean="0"/>
                  <a:t>м</a:t>
                </a:r>
                <a:endParaRPr lang="en-US" dirty="0" smtClean="0"/>
              </a:p>
              <a:p>
                <a:r>
                  <a:rPr lang="en-US" sz="2400" i="1" dirty="0"/>
                  <a:t>t</a:t>
                </a:r>
                <a:r>
                  <a:rPr lang="en-US" sz="2400" i="1" dirty="0" smtClean="0"/>
                  <a:t>-</a:t>
                </a:r>
                <a:r>
                  <a:rPr lang="uk-UA" sz="2400" i="1" dirty="0" smtClean="0"/>
                  <a:t>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0 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−?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457200" y="2514600"/>
                <a:ext cx="1594520" cy="3845720"/>
              </a:xfrm>
              <a:blipFill rotWithShape="1">
                <a:blip r:embed="rId2"/>
                <a:stretch>
                  <a:fillRect l="-3817" t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/>
                      </a:rPr>
                      <m:t>𝑙</m:t>
                    </m:r>
                    <m:r>
                      <a:rPr lang="en-US" sz="1600" b="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b="0" i="1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                      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uk-UA" sz="1600" b="0" i="1" smtClean="0">
                        <a:latin typeface="Cambria Math"/>
                      </a:rPr>
                      <m:t>;</m:t>
                    </m:r>
                  </m:oMath>
                </a14:m>
                <a:endParaRPr lang="en-US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𝑔</m:t>
                        </m:r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                  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(2)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r>
                  <a:rPr lang="uk-UA" sz="1600" dirty="0" smtClean="0"/>
                  <a:t>З </a:t>
                </a:r>
                <a:r>
                  <a:rPr lang="uk-UA" sz="1600" dirty="0"/>
                  <a:t>рівняння </a:t>
                </a:r>
                <a:r>
                  <a:rPr lang="uk-UA" sz="1600" dirty="0" smtClean="0"/>
                  <a:t>(2) </a:t>
                </a:r>
                <a:r>
                  <a:rPr lang="ru-RU" sz="1600" dirty="0" err="1" smtClean="0"/>
                  <a:t>визначаємо</a:t>
                </a:r>
                <a:r>
                  <a:rPr lang="ru-RU" sz="1600" dirty="0" smtClean="0"/>
                  <a:t> 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latin typeface="Cambria Math"/>
                      </a:rPr>
                      <m:t>: </m:t>
                    </m:r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k-UA" sz="1600" i="1" dirty="0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  <m:r>
                              <a:rPr lang="en-US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r>
                  <a:rPr lang="uk-UA" sz="1600" dirty="0" smtClean="0"/>
                  <a:t>                 </a:t>
                </a:r>
                <a14:m>
                  <m:oMath xmlns:m="http://schemas.openxmlformats.org/officeDocument/2006/math">
                    <m:r>
                      <a:rPr lang="uk-UA" sz="1600">
                        <a:latin typeface="Cambria Math"/>
                      </a:rPr>
                      <m:t> </m:t>
                    </m:r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16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k-UA" sz="1600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2·20м</m:t>
                            </m:r>
                          </m:num>
                          <m:den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10</m:t>
                            </m:r>
                            <m:f>
                              <m:fPr>
                                <m:ctrlPr>
                                  <a:rPr lang="uk-UA" sz="1600" b="0" i="1" dirty="0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6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м</m:t>
                                </m:r>
                              </m:num>
                              <m:den>
                                <m:r>
                                  <a:rPr lang="uk-UA" sz="16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с²</m:t>
                                </m:r>
                              </m:den>
                            </m:f>
                          </m:den>
                        </m:f>
                      </m:e>
                    </m:rad>
                    <m:r>
                      <a:rPr lang="uk-UA" sz="1600" b="0" i="0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2с; </a:t>
                </a:r>
              </a:p>
              <a:p>
                <a:r>
                  <a:rPr lang="uk-UA" sz="1600" dirty="0"/>
                  <a:t>З рівняння </a:t>
                </a:r>
                <a:r>
                  <a:rPr lang="uk-UA" sz="1600" dirty="0" smtClean="0"/>
                  <a:t>(1) </a:t>
                </a:r>
                <a:r>
                  <a:rPr lang="ru-RU" sz="1600" dirty="0" err="1"/>
                  <a:t>визначаємо</a:t>
                </a:r>
                <a:r>
                  <a:rPr lang="ru-RU" sz="1600" dirty="0"/>
                  <a:t> </a:t>
                </a:r>
                <a14:m>
                  <m:oMath xmlns:m="http://schemas.openxmlformats.org/officeDocument/2006/math">
                    <m:r>
                      <a:rPr lang="uk-UA" sz="1600">
                        <a:latin typeface="Cambria Math"/>
                      </a:rPr>
                      <m:t>: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uk-UA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uk-UA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𝑙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 </m:t>
                    </m:r>
                    <m:r>
                      <a:rPr lang="uk-UA" sz="1800" b="0" i="0" smtClean="0">
                        <a:latin typeface="Cambria Math"/>
                      </a:rPr>
                      <m:t>;</m:t>
                    </m:r>
                  </m:oMath>
                </a14:m>
                <a:endParaRPr lang="uk-UA" sz="1800" b="0" dirty="0" smtClean="0">
                  <a:latin typeface="Times New Roman" pitchFamily="18" charset="0"/>
                </a:endParaRPr>
              </a:p>
              <a:p>
                <a:endParaRPr lang="uk-UA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6м</m:t>
                        </m:r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2с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=2с,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i="1" dirty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uk-UA" sz="1600" i="1" dirty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.</a:t>
                </a:r>
                <a:endParaRPr lang="uk-UA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3"/>
                <a:stretch>
                  <a:fillRect l="-452" t="-635" b="-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1907704" y="2060848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520" y="335699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3" t="21851" r="54737" b="40718"/>
          <a:stretch/>
        </p:blipFill>
        <p:spPr bwMode="auto">
          <a:xfrm>
            <a:off x="2051720" y="2118857"/>
            <a:ext cx="2302350" cy="1576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5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Домашнє </a:t>
            </a:r>
            <a:r>
              <a:rPr lang="uk-UA" sz="4000" dirty="0"/>
              <a:t>завдання: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ru-RU" sz="2400" dirty="0" err="1" smtClean="0"/>
              <a:t>Повторити</a:t>
            </a:r>
            <a:r>
              <a:rPr lang="ru-RU" sz="2400" dirty="0" smtClean="0"/>
              <a:t> параграф 34</a:t>
            </a:r>
          </a:p>
          <a:p>
            <a:pPr marL="0" indent="0">
              <a:buNone/>
            </a:pPr>
            <a:r>
              <a:rPr lang="ru-RU" sz="2400" dirty="0" err="1" smtClean="0"/>
              <a:t>Вправа</a:t>
            </a:r>
            <a:r>
              <a:rPr lang="ru-RU" sz="2400" dirty="0" smtClean="0"/>
              <a:t> 44 (1-3)</a:t>
            </a:r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uk-UA" sz="2400" dirty="0"/>
              <a:t> </a:t>
            </a:r>
            <a:r>
              <a:rPr lang="uk-UA" sz="2400" dirty="0" smtClean="0">
                <a:solidFill>
                  <a:schemeClr val="accent1"/>
                </a:solidFill>
              </a:rPr>
              <a:t>Додатково</a:t>
            </a:r>
          </a:p>
          <a:p>
            <a:pPr marL="0" indent="0">
              <a:buNone/>
            </a:pPr>
            <a:r>
              <a:rPr lang="uk-UA" sz="2400" dirty="0" smtClean="0"/>
              <a:t>Снаряд</a:t>
            </a:r>
            <a:r>
              <a:rPr lang="uk-UA" sz="2400" dirty="0"/>
              <a:t>, вилетівши з гармати під кутом до горизонту, знаходився в польоті 12 с. Який найбільшої висоти досяг снаряд? (Відповідь: 180м)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8360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609</TotalTime>
  <Words>246</Words>
  <Application>Microsoft Office PowerPoint</Application>
  <PresentationFormat>Екран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6" baseType="lpstr">
      <vt:lpstr>Adobe Caslon Pro</vt:lpstr>
      <vt:lpstr>Adobe Devanagari</vt:lpstr>
      <vt:lpstr>Calibri</vt:lpstr>
      <vt:lpstr>Cambria Math</vt:lpstr>
      <vt:lpstr>Constantia</vt:lpstr>
      <vt:lpstr>Times New Roman</vt:lpstr>
      <vt:lpstr>Wingdings 2</vt:lpstr>
      <vt:lpstr>Поток</vt:lpstr>
      <vt:lpstr>Фізика 9 клас 01.04.2022р.</vt:lpstr>
      <vt:lpstr>Повторимо закон всесвітнього тяжіння</vt:lpstr>
      <vt:lpstr>   Сила тяжіння F_тяж -  </vt:lpstr>
      <vt:lpstr>Рух тіла під дією сили тяжіння називають вільним падінням.</vt:lpstr>
      <vt:lpstr>Завдання на урок</vt:lpstr>
      <vt:lpstr>1. Стріла, випущена з лука вертикально вгору впала на землю через 6 с. Яка початкова швидкість стріли і максимальна висота підйому? Дано:                                        Розв’язання</vt:lpstr>
      <vt:lpstr>2. Хлопчик кинув горизонтально м'яч з вікна, що знаходиться на висоті 20 м. Скільки часу летів м'яч до землі і з якою швидкістю він був кинутий, якщо він впав на відстані 6 м від фундаменту? </vt:lpstr>
      <vt:lpstr>Домашнє завдання: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Доброго дня!</dc:title>
  <dc:creator>Всеволод</dc:creator>
  <cp:lastModifiedBy>RePack by Diakov</cp:lastModifiedBy>
  <cp:revision>82</cp:revision>
  <dcterms:created xsi:type="dcterms:W3CDTF">2020-03-17T18:19:15Z</dcterms:created>
  <dcterms:modified xsi:type="dcterms:W3CDTF">2022-03-30T15:06:33Z</dcterms:modified>
</cp:coreProperties>
</file>