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9"/>
  </p:handoutMasterIdLst>
  <p:sldIdLst>
    <p:sldId id="264" r:id="rId2"/>
    <p:sldId id="268" r:id="rId3"/>
    <p:sldId id="269" r:id="rId4"/>
    <p:sldId id="271" r:id="rId5"/>
    <p:sldId id="272" r:id="rId6"/>
    <p:sldId id="274" r:id="rId7"/>
    <p:sldId id="275" r:id="rId8"/>
    <p:sldId id="277" r:id="rId9"/>
    <p:sldId id="279" r:id="rId10"/>
    <p:sldId id="281" r:id="rId11"/>
    <p:sldId id="285" r:id="rId12"/>
    <p:sldId id="289" r:id="rId13"/>
    <p:sldId id="290" r:id="rId14"/>
    <p:sldId id="291" r:id="rId15"/>
    <p:sldId id="292" r:id="rId16"/>
    <p:sldId id="287" r:id="rId17"/>
    <p:sldId id="293" r:id="rId18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Arial" pitchFamily="2"/>
        <a:ea typeface="Arial" pitchFamily="2"/>
        <a:cs typeface="Arial" pitchFamily="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Arial" pitchFamily="2"/>
        <a:ea typeface="Arial" pitchFamily="2"/>
        <a:cs typeface="Arial" pitchFamily="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Arial" pitchFamily="2"/>
        <a:ea typeface="Arial" pitchFamily="2"/>
        <a:cs typeface="Arial" pitchFamily="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Arial" pitchFamily="2"/>
        <a:ea typeface="Arial" pitchFamily="2"/>
        <a:cs typeface="Arial" pitchFamily="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Arial" pitchFamily="2"/>
        <a:ea typeface="Arial" pitchFamily="2"/>
        <a:cs typeface="Arial" pitchFamily="2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pr" dt="1510826120" val="675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3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2" d="100"/>
        <a:sy n="22" d="100"/>
      </p:scale>
      <p:origin x="0" y="0"/>
    </p:cViewPr>
  </p:sorterViewPr>
  <p:notesViewPr>
    <p:cSldViewPr snapToGrid="0">
      <p:cViewPr>
        <p:scale>
          <a:sx n="72" d="100"/>
          <a:sy n="72" d="100"/>
        </p:scale>
        <p:origin x="282" y="1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Q8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AAAA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latin typeface="Calibri" pitchFamily="2"/>
                <a:ea typeface="Calibri" pitchFamily="2"/>
                <a:cs typeface="Calibri" pitchFamily="2"/>
              </a:defRPr>
            </a:pPr>
            <a:fld id="{3F936D90-DED2-C69B-9C2B-28CE23656A7D}" type="datetime1">
              <a:t>29.10.2021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AAAA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AAAA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latin typeface="Calibri" pitchFamily="2"/>
                <a:ea typeface="Calibri" pitchFamily="2"/>
                <a:cs typeface="Calibri" pitchFamily="2"/>
              </a:defRPr>
            </a:pPr>
            <a:fld id="{3F9319BF-F1D2-C6EF-9C2B-07BA57656A52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3158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Tag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IA0AAAg0AACQFQAAAAAAAA=="/>
              </a:ext>
            </a:extLst>
          </p:cNvSpPr>
          <p:nvPr>
            <p:ph type="ctrTitle"/>
          </p:nvPr>
        </p:nvSpPr>
        <p:spPr>
          <a:xfrm>
            <a:off x="685800" y="2133600"/>
            <a:ext cx="7772400" cy="1371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w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6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6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g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1BBF-F1D2-C6ED-9C2B-07B855656A52}" type="slidenum">
              <a:t>‹№›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841-0FD2-C6DE-9C2B-F98B66656AAC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DAbAAAIFgAAAAAAAA=="/>
              </a:ext>
            </a:extLst>
          </p:cNvSpPr>
          <p:nvPr>
            <p:ph sz="quarter" idx="1"/>
          </p:nvPr>
        </p:nvSpPr>
        <p:spPr>
          <a:xfrm>
            <a:off x="609600" y="12954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6BcAADAbAAD4JQAAAAAAAA=="/>
              </a:ext>
            </a:extLst>
          </p:cNvSpPr>
          <p:nvPr>
            <p:ph sz="quarter" idx="2"/>
          </p:nvPr>
        </p:nvSpPr>
        <p:spPr>
          <a:xfrm>
            <a:off x="609600" y="38862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+AcAAIA0AAD4JQAAAAAAAA=="/>
              </a:ext>
            </a:extLst>
          </p:cNvSpPr>
          <p:nvPr>
            <p:ph sz="half" idx="3"/>
          </p:nvPr>
        </p:nvSpPr>
        <p:spPr>
          <a:xfrm>
            <a:off x="4724400" y="1295400"/>
            <a:ext cx="3810000" cy="487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7BE1-AFD2-C68D-9C2B-59D835656A0C}" type="slidenum">
              <a:t>‹№›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47BF-F1D2-C6B1-9C2B-07E409656A52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IA0AAAIFgAAAAAAAA=="/>
              </a:ext>
            </a:extLst>
          </p:cNvSpPr>
          <p:nvPr>
            <p:ph sz="half" idx="1"/>
          </p:nvPr>
        </p:nvSpPr>
        <p:spPr>
          <a:xfrm>
            <a:off x="609600" y="1295400"/>
            <a:ext cx="79248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6BcAADAbAAD4JQAAAAAAAA=="/>
              </a:ext>
            </a:extLst>
          </p:cNvSpPr>
          <p:nvPr>
            <p:ph sz="quarter" idx="2"/>
          </p:nvPr>
        </p:nvSpPr>
        <p:spPr>
          <a:xfrm>
            <a:off x="609600" y="38862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6BcAAIA0AAD4JQAAAAAAAA=="/>
              </a:ext>
            </a:extLst>
          </p:cNvSpPr>
          <p:nvPr>
            <p:ph sz="quarter" idx="3"/>
          </p:nvPr>
        </p:nvSpPr>
        <p:spPr>
          <a:xfrm>
            <a:off x="4724400" y="38862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130E-40D2-C6E5-9C2B-B6B05D656AE3}" type="slidenum">
              <a:t>‹№›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6FF1-BFD2-C699-9C2B-49CC21656A1C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DAbAAAIFgAAAAAAAA=="/>
              </a:ext>
            </a:extLst>
          </p:cNvSpPr>
          <p:nvPr>
            <p:ph sz="quarter" idx="1"/>
          </p:nvPr>
        </p:nvSpPr>
        <p:spPr>
          <a:xfrm>
            <a:off x="609600" y="12954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+AcAAIA0AAAIFgAAAAAAAA=="/>
              </a:ext>
            </a:extLst>
          </p:cNvSpPr>
          <p:nvPr>
            <p:ph sz="quarter" idx="2"/>
          </p:nvPr>
        </p:nvSpPr>
        <p:spPr>
          <a:xfrm>
            <a:off x="4724400" y="12954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6BcAAIA0AAD4JQAAAAAAAA=="/>
              </a:ext>
            </a:extLst>
          </p:cNvSpPr>
          <p:nvPr>
            <p:ph sz="half" idx="3"/>
          </p:nvPr>
        </p:nvSpPr>
        <p:spPr>
          <a:xfrm>
            <a:off x="609600" y="3886200"/>
            <a:ext cx="79248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3484-CAD2-C6C2-9C2B-3C977A656A69}" type="slidenum">
              <a:t>‹№›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54C5-8BD2-C6A2-9C2B-7DF71A656A28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08F9-B7D2-C6FE-9C2B-41AB46656A14}" type="datetime1">
              <a:rPr lang="uk-UA" smtClean="0"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700-4ED2-C6D1-9C2B-B88469656AE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IA0AAD4JQAAAAAAAA=="/>
              </a:ext>
            </a:extLst>
          </p:cNvSpPr>
          <p:nvPr>
            <p:ph idx="1"/>
          </p:nvPr>
        </p:nvSpPr>
        <p:spPr>
          <a:xfrm>
            <a:off x="609600" y="1295400"/>
            <a:ext cx="7924800" cy="487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044C-02D2-C6F2-9C2B-F4A74A656AA1}" type="slidenum">
              <a:t>‹№›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164A-04D2-C6E0-9C2B-F2B558656AA7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DAbAAD4JQAAAAAAAA=="/>
              </a:ext>
            </a:extLst>
          </p:cNvSpPr>
          <p:nvPr>
            <p:ph sz="half" idx="1"/>
          </p:nvPr>
        </p:nvSpPr>
        <p:spPr>
          <a:xfrm>
            <a:off x="609600" y="1295400"/>
            <a:ext cx="3810000" cy="487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+AcAAIA0AAD4JQAAAAAAAA=="/>
              </a:ext>
            </a:extLst>
          </p:cNvSpPr>
          <p:nvPr>
            <p:ph sz="half" idx="2"/>
          </p:nvPr>
        </p:nvSpPr>
        <p:spPr>
          <a:xfrm>
            <a:off x="4724400" y="1295400"/>
            <a:ext cx="3810000" cy="487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39FF-B1D2-C6CF-9C2B-479A77656A12}" type="slidenum">
              <a:t>‹№›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36ED-A3D2-C6C0-9C2B-559578656A00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52EA-A4D2-C6A4-9C2B-52F11C656A07}" type="slidenum">
              <a:t>‹№›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663-2DD2-C6D0-9C2B-DB8568656A8E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CAg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5255-1BD2-C6A4-9C2B-EDF11C656AB8}" type="slidenum">
              <a:t>‹№›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45B0-FED2-C6B3-9C2B-08E60B656A5D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D4JQAAAAAAAA=="/>
              </a:ext>
            </a:extLst>
          </p:cNvSpPr>
          <p:nvPr>
            <p:ph/>
          </p:nvPr>
        </p:nvSpPr>
        <p:spPr>
          <a:xfrm>
            <a:off x="609600" y="152400"/>
            <a:ext cx="7924800" cy="6019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49FC-B2D2-C6BF-9C2B-44EA07656A11}" type="slidenum">
              <a:t>‹№›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1085-CBD2-C6E6-9C2B-3DB35E656A68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08F9-B7D2-C6FE-9C2B-41AB46656A14}" type="datetime1">
              <a:rPr lang="uk-UA" smtClean="0"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700-4ED2-C6D1-9C2B-B88469656AE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08F9-B7D2-C6FE-9C2B-41AB46656A14}" type="datetime1">
              <a:rPr lang="uk-UA" smtClean="0"/>
              <a:t>29.10.2021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700-4ED2-C6D1-9C2B-B88469656AE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8AAAAIA0AAAIBwAAAAAAAA=="/>
              </a:ext>
            </a:extLst>
          </p:cNvSpPr>
          <p:nvPr>
            <p:ph type="title"/>
          </p:nvPr>
        </p:nvSpPr>
        <p:spPr>
          <a:xfrm>
            <a:off x="609600" y="152400"/>
            <a:ext cx="7924800" cy="990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+AcAADAbAAD4JQAAAAAAAA=="/>
              </a:ext>
            </a:extLst>
          </p:cNvSpPr>
          <p:nvPr>
            <p:ph sz="half" idx="1"/>
          </p:nvPr>
        </p:nvSpPr>
        <p:spPr>
          <a:xfrm>
            <a:off x="609600" y="1295400"/>
            <a:ext cx="3810000" cy="487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+AcAAIA0AAAIFgAAAAAAAA=="/>
              </a:ext>
            </a:extLst>
          </p:cNvSpPr>
          <p:nvPr>
            <p:ph sz="quarter" idx="2"/>
          </p:nvPr>
        </p:nvSpPr>
        <p:spPr>
          <a:xfrm>
            <a:off x="4724400" y="12954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HQAA6BcAAIA0AAD4JQAAAAAAAA=="/>
              </a:ext>
            </a:extLst>
          </p:cNvSpPr>
          <p:nvPr>
            <p:ph sz="quarter" idx="3"/>
          </p:nvPr>
        </p:nvSpPr>
        <p:spPr>
          <a:xfrm>
            <a:off x="4724400" y="3886200"/>
            <a:ext cx="3810000" cy="228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7C51-1FD2-C68A-9C2B-E9DF32656ABC}" type="slidenum">
              <a:t>‹№›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6B0-FED2-C6D0-9C2B-088568656A5D}" type="datetime1">
              <a:t>29.10.2021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AwAA7AcAAGI0AAAAJgAAAAAAAA=="/>
              </a:ext>
            </a:extLst>
          </p:cNvSpPr>
          <p:nvPr>
            <p:ph type="body" idx="1"/>
          </p:nvPr>
        </p:nvSpPr>
        <p:spPr>
          <a:xfrm>
            <a:off x="646430" y="1287780"/>
            <a:ext cx="7868920" cy="4889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3" name="Date Placeholder 3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AwAAGicAAIYQAABZKQAAAAAAAA=="/>
              </a:ext>
            </a:extLst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5pPr>
          </a:lstStyle>
          <a:p>
            <a: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08F9-B7D2-C6FE-9C2B-41AB46656A14}" type="datetime1">
              <a:t>29.10.2021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hOm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iEgAAGicAAJ4lAABZKQAAAAAAAA=="/>
              </a:ext>
            </a:extLst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5pPr>
          </a:lstStyle>
          <a:p>
            <a: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ZC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JwAAGicAAGI0AABZKQAAAAAAAA=="/>
              </a:ext>
            </a:extLst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5pPr>
          </a:lstStyle>
          <a:p>
            <a: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/>
                <a:ea typeface="Calibri" pitchFamily="2"/>
                <a:cs typeface="Calibri" pitchFamily="2"/>
              </a:defRPr>
            </a:pPr>
            <a:fld id="{3F932700-4ED2-C6D1-9C2B-B88469656AED}" type="slidenum">
              <a:t>‹№›</a:t>
            </a:fld>
            <a:endParaRPr/>
          </a:p>
        </p:txBody>
      </p:sp>
      <p:sp>
        <p:nvSpPr>
          <p:cNvPr id="6" name="Title Placeholder 1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FkZS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AwAAAgEAAGI0AAAmBwAAAAAAAA=="/>
              </a:ext>
            </a:extLst>
          </p:cNvSpPr>
          <p:nvPr>
            <p:ph type="title"/>
          </p:nvPr>
        </p:nvSpPr>
        <p:spPr>
          <a:xfrm>
            <a:off x="646430" y="163830"/>
            <a:ext cx="7868920" cy="998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Arial" pitchFamily="2"/>
                <a:cs typeface="Arial" pitchFamily="2"/>
              </a:defRPr>
            </a:lvl5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pic>
        <p:nvPicPr>
          <p:cNvPr id="7" name="Picture 37"/>
          <p:cNvPicPr>
            <a:picLocks noChangeAspect="1"/>
            <a:extLst>
              <a:ext uri="smNativeData">
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HQJAAAAAAAAUgkAAAAAAABkAAAAZAAAAAAAAAAXAAAAFAAAAAAAAAAAAAAA/38AAP9/AAAAAAAACQAAAAQAAACWmLI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BAOAAA6BwAAAAAAAA="/>
              </a:ext>
            </a:extLst>
          </p:cNvPicPr>
          <p:nvPr/>
        </p:nvPicPr>
        <p:blipFill>
          <a:blip r:embed="rId15"/>
          <a:srcRect t="24200" b="23860"/>
          <a:stretch>
            <a:fillRect/>
          </a:stretch>
        </p:blipFill>
        <p:spPr>
          <a:xfrm>
            <a:off x="0" y="0"/>
            <a:ext cx="9144000" cy="4699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Rectangle 38"/>
          <p:cNvSpPr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EAAAADAAAAVII1AFSCNQBkAAAAAAAAAAAAAAAAAAAAAAAAAAAAAAAAAAAAZAAAAAEAAABAAAAAAAAAAJz///9aAAAAAAAAAAIAAABkAAAAVII1AAAAAABUgjU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GQAZAAAAAAAAAAAAAAAAAAAABQAAAAAAAAAwMD/AAAAAABkAAAAMgAAAAAAAABkAAAAAAAAAH9/fwAKAAAAHwAAAFQAAABUgjUAVII1AFSCNQBUgjUAAAAAAAAAAAAAAAAAAAAAAAAAAAAAAAAARHOeAH9/fwDn5uYDzMzMAMDA/wB/f38AAAAAAAAAAAAAAAAAAAAAAAAAAAAhAAAAGAAAABQAAAAAAAAACRMAAEA4AADpHAAAAAAAAA=="/>
              </a:ext>
            </a:extLst>
          </p:cNvSpPr>
          <p:nvPr/>
        </p:nvSpPr>
        <p:spPr>
          <a:xfrm>
            <a:off x="0" y="3094355"/>
            <a:ext cx="9144000" cy="1605280"/>
          </a:xfrm>
          <a:prstGeom prst="rect">
            <a:avLst/>
          </a:prstGeom>
          <a:gradFill flip="none" rotWithShape="1">
            <a:gsLst>
              <a:gs pos="0">
                <a:srgbClr val="548235">
                  <a:alpha val="0"/>
                </a:srgbClr>
              </a:gs>
              <a:gs pos="100000">
                <a:srgbClr val="548235">
                  <a:alpha val="0"/>
                </a:srgbClr>
              </a:gs>
              <a:gs pos="0">
                <a:srgbClr val="548235"/>
              </a:gs>
              <a:gs pos="100000">
                <a:srgbClr val="548235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5pPr>
          </a:lstStyle>
          <a:p>
            <a:pPr algn="ctr"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9" name="Rectangle 39"/>
          <p:cNvSpPr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EAAAADAAAAOFckAFSCNQAAAAAAAAAAAAAAAAAAAAAAAAAAAAAAAAAAAAAAZAAAAAEAAABAAAAAAAAAAJz///9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A4VyQAVII1AAAAAAAAAAAAAAAAAAAAAAAAAAAAAAAAAAAAAAAAAAAARHOeAH9/fwDn5uYDzMzMAMDA/wB/f38AAAAAAAAAAAAAAAAAAAAAAAAAAAAhAAAAGAAAABQAAAAAAAAA6BwAAEA4AAAwKgAAAAAAAA=="/>
              </a:ext>
            </a:extLst>
          </p:cNvSpPr>
          <p:nvPr/>
        </p:nvSpPr>
        <p:spPr>
          <a:xfrm>
            <a:off x="0" y="4699000"/>
            <a:ext cx="9144000" cy="2159000"/>
          </a:xfrm>
          <a:prstGeom prst="rect">
            <a:avLst/>
          </a:prstGeom>
          <a:gradFill flip="none" rotWithShape="1">
            <a:gsLst>
              <a:gs pos="0">
                <a:srgbClr val="385724"/>
              </a:gs>
              <a:gs pos="100000">
                <a:srgbClr val="548235"/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/>
                <a:ea typeface="Arial" pitchFamily="2"/>
                <a:cs typeface="Arial" pitchFamily="2"/>
              </a:defRPr>
            </a:lvl5pPr>
          </a:lstStyle>
          <a:p>
            <a:pPr algn="ctr"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4572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" spc="0" baseline="0">
          <a:solidFill>
            <a:schemeClr val="tx1"/>
          </a:solidFill>
          <a:effectLst/>
          <a:latin typeface="Calibri" pitchFamily="2"/>
          <a:ea typeface="Arial" pitchFamily="2"/>
          <a:cs typeface="Arial" pitchFamily="2"/>
        </a:defRPr>
      </a:lvl2pPr>
      <a:lvl3pPr marL="9144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" spc="0" baseline="0">
          <a:solidFill>
            <a:schemeClr val="tx1"/>
          </a:solidFill>
          <a:effectLst/>
          <a:latin typeface="Calibri" pitchFamily="2"/>
          <a:ea typeface="Arial" pitchFamily="2"/>
          <a:cs typeface="Arial" pitchFamily="2"/>
        </a:defRPr>
      </a:lvl3pPr>
      <a:lvl4pPr marL="13716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" spc="0" baseline="0">
          <a:solidFill>
            <a:schemeClr val="tx1"/>
          </a:solidFill>
          <a:effectLst/>
          <a:latin typeface="Calibri" pitchFamily="2"/>
          <a:ea typeface="Arial" pitchFamily="2"/>
          <a:cs typeface="Arial" pitchFamily="2"/>
        </a:defRPr>
      </a:lvl4pPr>
      <a:lvl5pPr marL="18288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" spc="0" baseline="0">
          <a:solidFill>
            <a:schemeClr val="tx1"/>
          </a:solidFill>
          <a:effectLst/>
          <a:latin typeface="Calibri" pitchFamily="2"/>
          <a:ea typeface="Arial" pitchFamily="2"/>
          <a:cs typeface="Arial" pitchFamily="2"/>
        </a:defRPr>
      </a:lvl5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UEgAAAAAAAO4yAAAlFwAAAAAAAA=="/>
              </a:ext>
            </a:extLst>
          </p:cNvSpPr>
          <p:nvPr>
            <p:ph type="title"/>
          </p:nvPr>
        </p:nvSpPr>
        <p:spPr>
          <a:xfrm>
            <a:off x="1567180" y="1667434"/>
            <a:ext cx="6447267" cy="41954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/>
            </a:pPr>
            <a:r>
              <a:rPr lang="uk-UA" b="1" dirty="0"/>
              <a:t>Випаровування і </a:t>
            </a:r>
            <a:br>
              <a:rPr lang="uk-UA" b="1" dirty="0"/>
            </a:br>
            <a:r>
              <a:rPr lang="uk-UA" b="1" dirty="0"/>
              <a:t>конденсація.</a:t>
            </a:r>
            <a:br>
              <a:rPr lang="uk-UA" b="1" dirty="0"/>
            </a:br>
            <a:r>
              <a:rPr lang="uk-UA" b="1" dirty="0"/>
              <a:t>Кипіння.</a:t>
            </a:r>
            <a:br>
              <a:rPr lang="uk-UA" b="1" dirty="0"/>
            </a:br>
            <a:r>
              <a:rPr lang="uk-UA" b="1" dirty="0"/>
              <a:t> Питома теплота </a:t>
            </a:r>
            <a:r>
              <a:rPr lang="uk-UA" b="1" dirty="0" smtClean="0"/>
              <a:t>пароутворення.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фізика </a:t>
            </a:r>
            <a:r>
              <a:rPr lang="uk-UA" b="1" smtClean="0"/>
              <a:t>8 клас</a:t>
            </a:r>
            <a:br>
              <a:rPr lang="uk-UA" b="1" smtClean="0"/>
            </a:br>
            <a:r>
              <a:rPr lang="uk-UA" b="1" smtClean="0"/>
              <a:t>30.10.2021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nZ19k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Температура кипіння</a:t>
            </a:r>
          </a:p>
        </p:txBody>
      </p:sp>
      <p:sp>
        <p:nvSpPr>
          <p:cNvPr id="4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bX19Y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oAoAADgWAACQFQAAAAAAAA=="/>
              </a:ext>
            </a:extLst>
          </p:cNvSpPr>
          <p:nvPr/>
        </p:nvSpPr>
        <p:spPr>
          <a:xfrm>
            <a:off x="266700" y="1727200"/>
            <a:ext cx="3345180" cy="177800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Зі збільшенням зовнішнього тиску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6" name="Rectangle1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u4z/Q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0BkAADgWAAB1JAAAAAAAAA=="/>
              </a:ext>
            </a:extLst>
          </p:cNvSpPr>
          <p:nvPr/>
        </p:nvSpPr>
        <p:spPr>
          <a:xfrm>
            <a:off x="266700" y="4196080"/>
            <a:ext cx="3345180" cy="173037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температура кипіння рідини зростає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7" name="Стрілка: униз 15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7U7u4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CQCQAA/hUAAEwOAABTGQAAAAAAAA=="/>
              </a:ext>
            </a:extLst>
          </p:cNvSpPr>
          <p:nvPr/>
        </p:nvSpPr>
        <p:spPr>
          <a:xfrm>
            <a:off x="1554480" y="3575050"/>
            <a:ext cx="769620" cy="541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  <p:extLst mod="1">
      <p:ext uri="smNativeData">
        <pr:smNativeData xmlns="" xmlns:pr="pr" val="iGANWgUAAAAFAAAA/////wEAAAACAAAAAQAAAAAAAAAAAAAAAAAAAAoAAAD9////AQAAABYAAAAIAAAAAAAAAAAAAAAAAAAADgAAAP3///8BAAAAAgAAAAQAAAAAAAAAAAAAAAAAAAATAAAA/f///wEAAAAWAAAAAQAAAAAAAAAAAAAAAAAAABcAAAD9////AQAAABYAAAAIAAAAAAAAAAAAAAAAAAAA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5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Температура кипіння</a:t>
            </a:r>
          </a:p>
        </p:txBody>
      </p:sp>
      <p:sp>
        <p:nvSpPr>
          <p:cNvPr id="6" name="Rectangle1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nX3Nw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pAQAAwwoAALwZAADVEQAAAAAAAA=="/>
              </a:ext>
            </a:extLst>
          </p:cNvSpPr>
          <p:nvPr/>
        </p:nvSpPr>
        <p:spPr>
          <a:xfrm>
            <a:off x="269875" y="1749425"/>
            <a:ext cx="3913505" cy="114935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Температура кипіння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7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pAQAAThYAALwZAACNIAAAAAAAAA=="/>
              </a:ext>
            </a:extLst>
          </p:cNvSpPr>
          <p:nvPr/>
        </p:nvSpPr>
        <p:spPr>
          <a:xfrm>
            <a:off x="269875" y="3625850"/>
            <a:ext cx="3913505" cy="166560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залежить від наявності в рідині розчиненого газу 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8" name="Стрілка: униз 15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nW19Y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BSCwAAaRIAABEQAAC9FQAAAAAAAA=="/>
              </a:ext>
            </a:extLst>
          </p:cNvSpPr>
          <p:nvPr/>
        </p:nvSpPr>
        <p:spPr>
          <a:xfrm>
            <a:off x="1840230" y="2992755"/>
            <a:ext cx="771525" cy="5410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  <p:extLst mod="1">
      <p:ext uri="smNativeData">
        <pr:smNativeData xmlns="" xmlns:pr="pr" val="iGANWgcAAAAFAAAA/////wEAAAACAAAAAQAAAAAAAAAAAAAAAAAAAAoAAAD9////AQAAABYAAAAIAAAAAAAAAAAAAAAAAAAADgAAAP3///8BAAAAAgAAAAQAAAAAAAAAAAAAAAAAAAATAAAA/f///wEAAAAWAAAAAQAAAAAAAAAAAAAAAAAAABcAAAD9////AQAAABYAAAAIAAAAAAAAAAAAAAAAAAAAGwAAAP3///8BAAAAAgAAAAQAAAAAAAAAAAAAAAAAAAAgAAAA/f///wEAAAAWAAAAC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1"/>
          <p:cNvSpPr>
            <a:extLst>
              <a:ext uri="smNativeData">
                <pr:smNativeData xmlns="" xmlns:pr="pr" val="SMDATA_12_iGANWhMAAAAlAAAAZAAAAC0AAAAAkAAAAEgAAACQAAAASAAAAAAAAAAAAAAAAAAAAAEAAABQAAAAAAAAAAAA4D8AAAAAAADgPwAAAAAAAOA/AAAAAAAA4D8AAAAAAADgPwAAAAAAAOA/AAAAAAAA4D8AAAAAAADgPwAAAAAAAOA/AAAAAAAA4D8CAAAAjAAAAAEAAAACAAAA////AP///wgAAAAAAAAAAKI9OfzpghRCqrn4j9NkcuAB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JaIAH9/fwDn5uYDzMzMAMDA/wB/f38AAAAAAAAAAAAAAAAAAAAAAAAAAAAhAAAAGAAAABQAAABzJQAAbhcAAMg3AACjJgAAAAAAAA=="/>
              </a:ext>
            </a:extLst>
          </p:cNvSpPr>
          <p:nvPr/>
        </p:nvSpPr>
        <p:spPr>
          <a:xfrm>
            <a:off x="6087745" y="3808730"/>
            <a:ext cx="2980055" cy="2472055"/>
          </a:xfrm>
          <a:prstGeom prst="rect">
            <a:avLst/>
          </a:prstGeom>
          <a:blipFill>
            <a:blip r:embed="rId2"/>
            <a:srcRect/>
            <a:stretch/>
          </a:blip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defTabSz="1079500"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uk-UA" sz="2125">
                <a:latin typeface="Calibri" pitchFamily="2"/>
                <a:ea typeface="Arial" pitchFamily="2"/>
                <a:cs typeface="Arial" pitchFamily="2"/>
              </a:rPr>
              <a:t> </a:t>
            </a:r>
          </a:p>
        </p:txBody>
      </p:sp>
      <p:sp>
        <p:nvSpPr>
          <p:cNvPr id="3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W5vVDP///wgAAAAAAAAAAAAAAAAAAAAAAAAAAAAAAAAAAAAAeAAAAAEAAABAAAAAAAAAAAAAAABaAAAAAAAAAAAAAAAAAAAAAAAAAAAAAAAAAAAAAAAAAAAAAAAAAAAAAAAAAAAAAAAAAAAAAAAAAAAAAAAAAAAAAAAAAAAAAAAAAAAAFAAAADwAAAABAAAAAAAAAPRDN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W1tYMAAAAEAAAAAAAAAAAAAAAAAAAAAAAAAAeAAAAaAAAAAAAAAAAAAAAAAAAAAAAAAAAAAAAECcAABAnAAAAAAAAAAAAAAAAAAAAAAAAAAAAAAAAAAAAAAAAAAAAABQAAAAAAAAAwMD/AAAAAABkAAAAMgAAAAAAAABkAAAAAAAAAH9/fwAKAAAAHwAAAFQAAABbm9UF////AQAAAAAAAAAAAAAAAAAAAAAAAAAAAAAAAAAAAAAAAAAA9EM2AH9/fwDn5uYDzMzMAMDA/wB/f38AAAAAAAAAAAAAAAAAAAAAAAAAAAAhAAAAGAAAABQAAAAAAAAAkAYAAEgkAAA2KQAAAAAAAA=="/>
              </a:ext>
            </a:extLst>
          </p:cNvSpPr>
          <p:nvPr/>
        </p:nvSpPr>
        <p:spPr>
          <a:xfrm>
            <a:off x="0" y="1066800"/>
            <a:ext cx="5897880" cy="56324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443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Питома теплота пароутворення — </a:t>
            </a:r>
          </a:p>
          <a:p>
            <a:pPr algn="ctr" defTabSz="768350">
              <a:tabLst/>
              <a:defRPr lang="en-US"/>
            </a:pPr>
            <a:r>
              <a:rPr lang="ru-RU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це фізична величина, що характеризує певну речовину й дорівнює кількості теплоти, яку необхідно передати рідині масою 1 кг, щоб за незмінної температури перетворити її на пару.</a:t>
            </a:r>
            <a:endParaRPr lang="uk-UA" sz="3100" b="1">
              <a:solidFill>
                <a:schemeClr val="bg1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4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5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Питома теплота пароутворення</a:t>
            </a:r>
          </a:p>
        </p:txBody>
      </p:sp>
      <p:sp>
        <p:nvSpPr>
          <p:cNvPr id="6" name="Button Color - Down"/>
          <p:cNvSpPr>
            <a:extLst>
              <a:ext uri="smNativeData">
                <pr:smNativeData xmlns="" xmlns:pr="pr" val="SMDATA_12_iGANWhMAAAAlAAAAZAAAAC0AAAAAkAAAAEgAAACQAAAASAAAAAAAAAAAAAAAAAAAAAEAAABQAAAAAAAAAAAA4D8AAAAAAADgPwAAAAAAAOA/AAAAAAAA4D8AAAAAAADgPwAAAAAAAOA/AAAAAAAA4D8AAAAAAADgPwAAAAAAAOA/AAAAAAAA4D8CAAAAjAAAAAEAAAACAAAA////AP///wgAAAAAAAAAAMmvkXw5xk5PglZwEgWZB58B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ba2vcMAAAAEAAAAAAAAAAAAAAAAAAAAAAAAAAeAAAAaAAAAAAAAAAAAAAAAAAAAAAAAAAAAAAAECcAABAnAAAAAAAAAAAAAAAAAAAAAAAAAAAAAAAAAAAAAAAAAAAAABQAAAAAAAAAwMD/AAAAAABkAAAAMgAAAAAAAABkAAAAAAAAAH9/fwAKAAAAHwAAAFQAAAD///8A////AQAAAAAAAAAAAAAAAAAAAAAAAAAAAAAAAAAAAAAAAAAAAJaIAH9/fwDn5uYDzMzMAMDA/wB/f38AAAAAAAAAAAAAAAAAAAAAAAAAAAAhAAAAGAAAABQAAADyJgAAUgYAAIU1AACKFQAAAAAAAA=="/>
              </a:ext>
            </a:extLst>
          </p:cNvSpPr>
          <p:nvPr/>
        </p:nvSpPr>
        <p:spPr>
          <a:xfrm>
            <a:off x="6330950" y="1027430"/>
            <a:ext cx="2369185" cy="2473960"/>
          </a:xfrm>
          <a:prstGeom prst="rect">
            <a:avLst/>
          </a:prstGeom>
          <a:blipFill>
            <a:blip r:embed="rId3"/>
            <a:srcRect/>
            <a:stretch/>
          </a:blip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defTabSz="1079500"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uk-UA" sz="2125">
                <a:latin typeface="Calibri" pitchFamily="2"/>
                <a:ea typeface="Arial" pitchFamily="2"/>
                <a:cs typeface="Arial" pitchFamily="2"/>
              </a:rPr>
              <a:t> </a:t>
            </a: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  <p:extLst>
      <p:ext uri="smNativeData">
        <pr:smNativeData xmlns="" xmlns:pr="pr" val="iGANWgQAAAAFAAAA/////wEAAAACAAAAAQAAAAAAAAAAAAAAAAAAAAoAAAD9////AQAAABYAAAAIAAAAAAAAAAAAAAAAAAAADgAAAP3///8BAAAAFgAAAAgAAAAAAAAAAAAAAAAAAAASAAAA/f///wEAAAAWAAAAC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W4z/Y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Питома теплота пароутворення</a:t>
            </a:r>
          </a:p>
        </p:txBody>
      </p:sp>
      <p:sp>
        <p:nvSpPr>
          <p:cNvPr id="4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x2AIA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DPBgAANSMAAHIxAABfJgAAAAAAAA=="/>
              </a:ext>
            </a:extLst>
          </p:cNvSpPr>
          <p:nvPr/>
        </p:nvSpPr>
        <p:spPr>
          <a:xfrm>
            <a:off x="1106805" y="5723255"/>
            <a:ext cx="6931025" cy="514350"/>
          </a:xfrm>
          <a:prstGeom prst="rect">
            <a:avLst/>
          </a:prstGeom>
          <a:solidFill>
            <a:srgbClr val="3F51B5"/>
          </a:solidFill>
          <a:ln w="381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26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Табл. 5 Додатку наприкінці підручника</a:t>
            </a:r>
            <a:endParaRPr lang="en-US" sz="26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pic>
        <p:nvPicPr>
          <p:cNvPr id="5" name="Рисунок 2"/>
          <p:cNvPicPr>
            <a:picLocks noChangeAspect="1"/>
            <a:extLst>
              <a:ext uri="smNativeData">
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c3Nvb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fQAAAHkJAAB4NwAAQh0AAA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1539875"/>
            <a:ext cx="8937625" cy="3216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  <p:extLst>
      <p:ext uri="smNativeData">
        <pr:smNativeData xmlns="" xmlns:pr="pr" val="iGANWgMAAAAFAAAA/////wEAAAACAAAAAQAAAAAAAAAAAAAAAAAAAAoAAAD9////AQAAAAIAAAAEAAAAAAAAAAAAAAAAAAAADwAAAP3///8BAAAAFgAAAAgAAAAAAAAAAAAAAAAAAAA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N05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913638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ru-RU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Кількість теплоти</a:t>
            </a:r>
            <a:r>
              <a:rPr lang="en-US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 </a:t>
            </a: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(пароутворення, конденсація</a:t>
            </a:r>
            <a:r>
              <a:rPr lang="en-US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)</a:t>
            </a:r>
            <a:endParaRPr lang="uk-UA" sz="3800">
              <a:solidFill>
                <a:schemeClr val="bg1"/>
              </a:solidFill>
              <a:latin typeface="Arial" pitchFamily="2"/>
              <a:ea typeface="Roboto" charset="0"/>
              <a:cs typeface="Arial" pitchFamily="2"/>
            </a:endParaRPr>
          </a:p>
        </p:txBody>
      </p:sp>
      <p:grpSp>
        <p:nvGrpSpPr>
          <p:cNvPr id="4" name="Групувати 16"/>
          <p:cNvGrpSpPr>
            <a:extLst>
              <a:ext uri="smNativeData">
                <pr:smNativeData xmlns="" xmlns:pr="pr" val="SMDATA_6_iGANW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H0AAABfJgAA0wIAAHwpAAAAAAAA"/>
              </a:ext>
            </a:extLst>
          </p:cNvGrpSpPr>
          <p:nvPr/>
        </p:nvGrpSpPr>
        <p:grpSpPr>
          <a:xfrm>
            <a:off x="79375" y="6237605"/>
            <a:ext cx="379730" cy="506095"/>
            <a:chOff x="79375" y="6237605"/>
            <a:chExt cx="379730" cy="506095"/>
          </a:xfrm>
        </p:grpSpPr>
        <p:sp>
          <p:nvSpPr>
            <p:cNvPr id="6" name="Овал 17"/>
            <p:cNvSpPr>
              <a:extLst>
                <a:ext uri="smNativeData">
                  <pr:smNativeData xmlns="" xmlns:pr="pr" val="SMDATA_12_iGANWhMAAAAlAAAAZgAAAA0AAAAAZgAAADMAAABmAAAAMwAAAAAAAAABAAAAAAAAAAEAAABQAAAAAAAAAAAA8D8AAAAAAADw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bW2tY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B9AAAAXyYAANMCAAB8KQAAAAAAAA=="/>
                </a:ext>
              </a:extLst>
            </p:cNvSpPr>
            <p:nvPr/>
          </p:nvSpPr>
          <p:spPr>
            <a:xfrm>
              <a:off x="79375" y="6237605"/>
              <a:ext cx="379730" cy="506095"/>
            </a:xfrm>
            <a:prstGeom prst="ellipse">
              <a:avLst/>
            </a:prstGeom>
            <a:solidFill>
              <a:srgbClr val="3F51B5"/>
            </a:solidFill>
            <a:ln w="12700" cap="flat" cmpd="sng" algn="ctr">
              <a:solidFill>
                <a:srgbClr val="3F51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4770" tIns="32385" rIns="64770" bIns="32385" numCol="1" anchor="ctr"/>
            <a:lstStyle/>
            <a:p>
              <a:pPr algn="ctr" defTabSz="768350">
                <a:tabLst/>
                <a:defRPr lang="en-US"/>
              </a:pPr>
              <a:endParaRPr lang="uk-UA" sz="1500">
                <a:solidFill>
                  <a:srgbClr val="FFFFFF"/>
                </a:solidFill>
                <a:latin typeface="Calibri" pitchFamily="2"/>
                <a:ea typeface="Arial" pitchFamily="2"/>
                <a:cs typeface="Arial" pitchFamily="2"/>
              </a:endParaRPr>
            </a:p>
          </p:txBody>
        </p:sp>
        <p:pic>
          <p:nvPicPr>
            <p:cNvPr id="5" name="Picture 14">
              <a:hlinkClick r:id="" action="ppaction://hlinkshowjump?jump=previousslide"/>
            </p:cNvPr>
            <p:cNvPicPr>
              <a:picLocks noChangeAspect="1"/>
              <a:extLst>
                <a:ext uri="smNativeData">
  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c3Nzc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qgAAAKQmAACfAgAANykAAAAAAAA=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7950" y="6281420"/>
              <a:ext cx="318135" cy="4184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7" name="Групувати 19"/>
          <p:cNvGrpSpPr>
            <a:extLst>
              <a:ext uri="smNativeData">
                <pr:smNativeData xmlns="" xmlns:pr="pr" val="SMDATA_6_iGANW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HA1AABfJgAAyDcAAHwpAAAAAAAA"/>
              </a:ext>
            </a:extLst>
          </p:cNvGrpSpPr>
          <p:nvPr/>
        </p:nvGrpSpPr>
        <p:grpSpPr>
          <a:xfrm rot="10800000">
            <a:off x="8686800" y="6237605"/>
            <a:ext cx="381000" cy="506095"/>
            <a:chOff x="8686800" y="6237605"/>
            <a:chExt cx="381000" cy="506095"/>
          </a:xfrm>
        </p:grpSpPr>
        <p:sp>
          <p:nvSpPr>
            <p:cNvPr id="9" name="Овал 21"/>
            <p:cNvSpPr>
              <a:extLst>
                <a:ext uri="smNativeData">
                  <pr:smNativeData xmlns="" xmlns:pr="pr" val="SMDATA_12_iGANWhMAAAAlAAAAZgAAAA0AAAAAZgAAADMAAABmAAAAMwAAAAAAAAABAAAAAAAAAAEAAABQAAAAAAAAAAAA8D8AAAAAAADw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BwNQAAXyYAAMg3AAB8KQAAAAAAAA=="/>
                </a:ext>
              </a:extLst>
            </p:cNvSpPr>
            <p:nvPr/>
          </p:nvSpPr>
          <p:spPr>
            <a:xfrm>
              <a:off x="8686800" y="6237605"/>
              <a:ext cx="381000" cy="506095"/>
            </a:xfrm>
            <a:prstGeom prst="ellipse">
              <a:avLst/>
            </a:prstGeom>
            <a:solidFill>
              <a:srgbClr val="3F51B5"/>
            </a:solidFill>
            <a:ln w="12700" cap="flat" cmpd="sng" algn="ctr">
              <a:solidFill>
                <a:srgbClr val="3F51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4770" tIns="32385" rIns="64770" bIns="32385" numCol="1" anchor="ctr"/>
            <a:lstStyle/>
            <a:p>
              <a:pPr algn="ctr" defTabSz="768350">
                <a:tabLst/>
                <a:defRPr lang="en-US"/>
              </a:pPr>
              <a:endParaRPr lang="uk-UA" sz="1500">
                <a:solidFill>
                  <a:srgbClr val="FFFFFF"/>
                </a:solidFill>
                <a:latin typeface="Calibri" pitchFamily="2"/>
                <a:ea typeface="Arial" pitchFamily="2"/>
                <a:cs typeface="Arial" pitchFamily="2"/>
              </a:endParaRPr>
            </a:p>
          </p:txBody>
        </p:sp>
        <p:pic>
          <p:nvPicPr>
            <p:cNvPr id="8" name="Picture1">
              <a:hlinkClick r:id="" action="ppaction://hlinkshowjump?jump=nextslide"/>
            </p:cNvPr>
            <p:cNvPicPr>
              <a:picLocks noChangeAspect="1"/>
              <a:extLst>
                <a:ext uri="smNativeData">
  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a99rS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nTUAAKQmAACUNwAANykAAAAAAAA=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715375" y="6281420"/>
              <a:ext cx="319405" cy="4184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10" name="Rectangle1"/>
          <p:cNvSpPr>
            <a:extLst>
              <a:ext uri="smNativeData">
                <pr:smNativeData xmlns="" xmlns:pr="pr" val="SMDATA_12_iGANWhMAAAAlAAAAZAAAAC0AAAAAkAAAAEgAAACQAAAASAAAAAAAAAAAAAAAAAAAAAEAAABQAAAAAAAAAAAA4D8AAAAAAADgPwAAAAAAAOA/AAAAAAAA4D8AAAAAAADgPwAAAAAAAOA/AAAAAAAA4D8AAAAAAADgPwAAAAAAAOA/AAAAAAAA4D8CAAAAjAAAAAEAAAACAAAA////AP///wgAAAAAAAAAAGx+Pp8UiU1LlI0r3DjJ/CsB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JaIAH9/fwDn5uYDzMzMAMDA/wB/f38AAAAAAAAAAAAAAAAAAAAAAAAAAAAhAAAAGAAAABQAAAB3AwAAkQgAAEQeAAD+EAAAAAAAAA=="/>
              </a:ext>
            </a:extLst>
          </p:cNvSpPr>
          <p:nvPr/>
        </p:nvSpPr>
        <p:spPr>
          <a:xfrm>
            <a:off x="563245" y="1392555"/>
            <a:ext cx="4356735" cy="1369695"/>
          </a:xfrm>
          <a:prstGeom prst="rect">
            <a:avLst/>
          </a:prstGeom>
          <a:blipFill>
            <a:blip r:embed="rId3"/>
            <a:srcRect/>
            <a:stretch/>
          </a:blip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defTabSz="1079500"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uk-UA" sz="2125">
                <a:latin typeface="Calibri" pitchFamily="2"/>
                <a:ea typeface="Arial" pitchFamily="2"/>
                <a:cs typeface="Arial" pitchFamily="2"/>
              </a:rPr>
              <a:t> </a:t>
            </a:r>
          </a:p>
        </p:txBody>
      </p:sp>
      <p:sp>
        <p:nvSpPr>
          <p:cNvPr id="11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NBIAAPggAACmFgAAAAAAAA=="/>
              </a:ext>
            </a:extLst>
          </p:cNvSpPr>
          <p:nvPr/>
        </p:nvSpPr>
        <p:spPr>
          <a:xfrm>
            <a:off x="266700" y="2959100"/>
            <a:ext cx="5092700" cy="72263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en-US" sz="3100" b="1" i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Q</a:t>
            </a:r>
            <a:r>
              <a:rPr lang="en-US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— </a:t>
            </a:r>
            <a:r>
              <a:rPr lang="uk-UA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кількість теплоти</a:t>
            </a:r>
          </a:p>
        </p:txBody>
      </p:sp>
      <p:sp>
        <p:nvSpPr>
          <p:cNvPr id="12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vY29g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MxgAAPggAAATHwAAAAAAAA=="/>
              </a:ext>
            </a:extLst>
          </p:cNvSpPr>
          <p:nvPr/>
        </p:nvSpPr>
        <p:spPr>
          <a:xfrm>
            <a:off x="266700" y="3933825"/>
            <a:ext cx="5092700" cy="111760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en-US" sz="3100" b="1" i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r</a:t>
            </a:r>
            <a:r>
              <a:rPr lang="en-US" sz="3100" b="1" i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— </a:t>
            </a:r>
            <a:r>
              <a:rPr lang="uk-UA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питома теплота пароутворення</a:t>
            </a:r>
          </a:p>
        </p:txBody>
      </p:sp>
      <p:sp>
        <p:nvSpPr>
          <p:cNvPr id="13" name="Rectangle2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nCAAAPggAAANJQAAAAAAAA=="/>
              </a:ext>
            </a:extLst>
          </p:cNvSpPr>
          <p:nvPr/>
        </p:nvSpPr>
        <p:spPr>
          <a:xfrm>
            <a:off x="266700" y="5300980"/>
            <a:ext cx="5092700" cy="72199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en-US" sz="3100" b="1" i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m</a:t>
            </a:r>
            <a:r>
              <a:rPr lang="en-US" sz="3100" b="1" i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— </a:t>
            </a:r>
            <a:r>
              <a:rPr lang="uk-UA" sz="31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маса рідини</a:t>
            </a:r>
          </a:p>
        </p:txBody>
      </p:sp>
      <p:pic>
        <p:nvPicPr>
          <p:cNvPr id="14" name="Picture 2" descr="Результат пошуку зображень за запитом &quot;кипение&quot;"/>
          <p:cNvPicPr>
            <a:picLocks noChangeAspect="1"/>
            <a:extLst>
              <a:ext uri="smNativeData">
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V3NXc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wCEAAL0LAACcNgAAnCAAAA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8175"/>
            <a:ext cx="3390900" cy="33928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</p:bldLst>
    <p:extLst>
      <p:ext uri="smNativeData">
        <pr:smNativeData xmlns="" xmlns:pr="pr" val="iGANWgYAAAAFAAAA/////wEAAAACAAAAAQAAAAAAAAAAAAAAAAAAAAoAAAD9////AQAAABYAAAAIAAAAAAAAAAAAAAAAAAAADgAAAP3///8BAAAAAgAAAAQAAAAAAAAAAAAAAAAAAAAUAAAA/f///wEAAAAWAAAACAAAAAAAAAAAAAAAAAAAABkAAAD9////AQAAABYAAAAIAAAAAAAAAAAAAAAAAAAAHgAAAP3///8BAAAAFgAAAAgAAAAAAAAAAAAAAAAAAAA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 noChangeArrowheads="1"/>
            <a:extLst>
              <a:ext uri="smNativeData">
                <pr:smNativeData xmlns="" xmlns:pr="pr" val="SMDATA_12_iGANWhMAAAAlAAAAEg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V1tU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wAAAA8AAAAGA2AAB6BgAAAAAAAA=="/>
              </a:ext>
            </a:extLst>
          </p:cNvSpPr>
          <p:nvPr>
            <p:ph type="title"/>
          </p:nvPr>
        </p:nvSpPr>
        <p:spPr>
          <a:xfrm>
            <a:off x="152400" y="152400"/>
            <a:ext cx="8686800" cy="900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b="1">
                <a:solidFill>
                  <a:srgbClr val="FFFF00"/>
                </a:solidFill>
              </a:rPr>
              <a:t>Вправа 14.3</a:t>
            </a:r>
          </a:p>
        </p:txBody>
      </p:sp>
      <p:pic>
        <p:nvPicPr>
          <p:cNvPr id="3" name="Picture 2" descr="C:\Users\Борис\Desktop\загружено.jpg"/>
          <p:cNvPicPr>
            <a:picLocks noGrp="1" noChangeAspect="1" noChangeArrowheads="1"/>
            <a:extLst>
              <a:ext uri="smNativeData">
                <pr:smNativeData xmlns="" xmlns:pr="pr" val="SMDATA_13_iGANWhMAAAAlAAAAEQAAAC0AAAAAkAAAAEgAAACQAAAASAAAAAAAAAAAAAAAAAAAAAEAAABQAAAAAAAAAAAA4D8AAAAAAADgPwAAAAAAAOA/AAAAAAAA4D8AAAAAAADgPwAAAAAAAOA/AAAAAAAA4D8AAAAAAADgPwAAAAAAAOA/AAAAAAAA4D8CAAAAjAAAAAEAAAAAAAAAlpaWAP///wgAAAAAAAAAAAAAAAAAAAAAAAAAAAAAAAAAAAAAeAAAAAEAAABAAAAAAAAAAAAAAABaAAAAAAAAAAAAAAAAAAAAAAAAAAAAAAAAAAAAAAAAAAAAAAAAAAAAAAAAAAAAAAAAAAAAAAAAAAAAAAAAAAAAAAAAAAAAAAAAAAAAFAAAADwAAAABAAAAAAAAAP///wAsAQAAAQAAACMAAAAjAAAAIwAAAB4AAAAAAAAAZAAAAGQAAAAAAAAAZAAAAGQAAAAVAAAAYAAAAAAAAAAAAAAAFAAAAAAAAAAAAAAAAAAAAAEAAABdNwAAAAAAAAAAAAABAAAAAAAAAAEAAABkAAAAAAAAABQAAAAAAAAAAAAAACYAAAAAAAAASAAAAAAAAAAmAAAAZAAAABYAAABMAAAAAQAAAAAAAAAAAAAAAAAAAAEAAAAAAAAARgAAAL7////S////ZAAAAGQAAABFAQAAy8vLAEYAAAC+////0v///2QAAABkAAAARQEAAAcAAAA4AAAAAAAAAAAAAAAAAAAA////AAAAAAAAAAAAAAAAAAAAAAAAAAAAAAAAAAAAAABkAAAAZAAAAAAAAAAXAAAAFAAAAAAAAAAAAAAA/38AAP9/AAAAAAAACQAAAAQAAADc3NzcDAAAABAAAAAAAAAAAAAAAAAAAAAAAAAAHgAAAGgAAAAAAAAAAAAAAAAAAAAAAAAAAAAAABAnAAAQJwAAAAAAAAAAAAAAAAAAAAAAAAAAAAAAAAAAAAAAAAAAAABmAAAAAAAAAMDA/wAAAAAAZAAAADIAAAAAAAAAZAAAAAAAAAB/f38ACgAAAB8AAABUAAAAlpaWAP///wEAAAAAAAAAAAAAAAAAAAAAAAAAAAAAAAAAAAAAAAAAAP///wAAAAAAAAAAAMvLywDAwP8Af39/AAAAAAAAAAAAAAAAAP///wAAAAAAIQAAABgAAAAUAAAA0xIAAF0HAAD8JAAAECIAAAAAAAA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065" y="1196975"/>
            <a:ext cx="2952115" cy="4340225"/>
          </a:xfrm>
          <a:prstGeom prst="rect">
            <a:avLst/>
          </a:prstGeom>
          <a:solidFill>
            <a:srgbClr val="969696"/>
          </a:solidFill>
          <a:ln w="1905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4770" dist="51085" dir="12892522" kx="195000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 noChangeArrowheads="1"/>
            <a:extLst>
              <a:ext uri="smNativeData">
                <pr:smNativeData xmlns="" xmlns:pr="pr" val="SMDATA_12_iGANWhMAAAAlAAAAEg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AAAAAAAAAAAAAAAAAAAAAAAAAAA=="/>
              </a:ext>
            </a:extLst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b="1"/>
              <a:t/>
            </a:r>
            <a:br>
              <a:rPr lang="uk-UA" b="1"/>
            </a:br>
            <a:r>
              <a:rPr lang="uk-UA" b="1">
                <a:solidFill>
                  <a:srgbClr val="3A5896"/>
                </a:solidFill>
              </a:rPr>
              <a:t>Гра «Так чи ні»</a:t>
            </a:r>
            <a:r>
              <a:rPr lang="uk-UA" b="1">
                <a:solidFill>
                  <a:srgbClr val="FFFF00"/>
                </a:solidFill>
              </a:rPr>
              <a:t/>
            </a:r>
            <a:br>
              <a:rPr lang="uk-UA" b="1">
                <a:solidFill>
                  <a:srgbClr val="FFFF00"/>
                </a:solidFill>
              </a:rPr>
            </a:br>
            <a:endParaRPr lang="uk-UA" b="1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 txBox="1">
            <a:spLocks noGrp="1" noChangeArrowheads="1"/>
            <a:extLst>
              <a:ext uri="smNativeData">
                <pr:smNativeData xmlns="" xmlns:pr="pr" val="SMDATA_12_iGANWh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BBgAADw8AAOo2AAByJwAAAAAAAA=="/>
              </a:ext>
            </a:extLst>
          </p:cNvSpPr>
          <p:nvPr>
            <p:ph type="body" idx="1"/>
          </p:nvPr>
        </p:nvSpPr>
        <p:spPr>
          <a:xfrm>
            <a:off x="1057275" y="2447925"/>
            <a:ext cx="7869555" cy="39643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 Пароутворення відбувається під час кипіння і конденсації. </a:t>
            </a:r>
          </a:p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 Процес переходу з газоподібного стану в рідкий називається  конденсацією. </a:t>
            </a:r>
          </a:p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Кожна речовина має свою температуру кипіння. </a:t>
            </a:r>
          </a:p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 Швидкість випаровування не залежить під площі поверхні .</a:t>
            </a:r>
          </a:p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 Питома теплота пароутворення позначається символом </a:t>
            </a:r>
            <a:r>
              <a:rPr lang="en-US" sz="2000" b="1">
                <a:solidFill>
                  <a:srgbClr val="7030A0"/>
                </a:solidFill>
              </a:rPr>
              <a:t>r</a:t>
            </a:r>
            <a:r>
              <a:rPr lang="ru-RU" sz="2000" b="1">
                <a:solidFill>
                  <a:srgbClr val="7030A0"/>
                </a:solidFill>
              </a:rPr>
              <a:t>. </a:t>
            </a:r>
            <a:endParaRPr lang="uk-UA" sz="2000" b="1">
              <a:solidFill>
                <a:srgbClr val="7030A0"/>
              </a:solidFill>
            </a:endParaRPr>
          </a:p>
          <a:p>
            <a:pPr>
              <a:defRPr lang="en-US"/>
            </a:pPr>
            <a:r>
              <a:rPr lang="uk-UA" sz="2000" b="1">
                <a:solidFill>
                  <a:srgbClr val="7030A0"/>
                </a:solidFill>
              </a:rPr>
              <a:t>Випаровування – це процес пароутворення з вільної поверхні. </a:t>
            </a:r>
          </a:p>
          <a:p>
            <a:pPr>
              <a:defRPr lang="en-US"/>
            </a:pPr>
            <a:endParaRPr lang="uk-UA" sz="2000" b="1">
              <a:solidFill>
                <a:srgbClr val="7030A0"/>
              </a:solidFill>
            </a:endParaRPr>
          </a:p>
        </p:txBody>
      </p:sp>
      <p:pic>
        <p:nvPicPr>
          <p:cNvPr id="4" name="Picture 4" descr="img15"/>
          <p:cNvPicPr>
            <a:picLocks noChangeAspect="1"/>
            <a:extLst>
              <a:ext uri="smNativeData">
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c3NzcDAAAABAAAAAAAAAAAAAAAAAAAAAAAAAAHgAAAGgAAAAAAAAAAAAAAAAAAAAAAAAAAAAAABAnAAAQJwAAAAAAAAAAAAAAAAAAAAAAAAAAAAAAAAAAAAAAAAAAAAAUAAAAAAAAAMDA/wAAAAAAZAAAADIAAAAAAAAAZAAAAAAAAAB/f38ACgAAAB8AAABUAAAAW5vVBf///wEAAAAAAAAAAAAAAAAAAAAAAAAAAAAAAAAAAAAAAAAAAAAAAAB/f38A5+bmA8zMzADAwP8Af39/AAAAAAAAAAAAAAAAAP///wAAAAAAIQAAABgAAAAUAAAAagkAAIYBAADWLgAAFg0AAA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47650"/>
            <a:ext cx="6083300" cy="1879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="" xmlns:pr="pr" val="iGANWgYAAAAFAAAAAAAAAAEAAAAWAAAAAQAAAAAAAAAAAAAAAAAAAAoAAAABAAAAAQAAABYAAAABAAAAAAAAAAAAAAAAAAAADwAAAAIAAAABAAAAFgAAAAEAAAAAAAAAAAAAAAAAAAAUAAAAAwAAAAEAAAAWAAAAAQAAAAAAAAAAAAAAAAAAABkAAAAEAAAAAQAAABYAAAABAAAAAAAAAAAAAAAAAAAAHgAAAAUAAAABAAAAFgAAAAEAAAAAAAAAAAAAAAAAAAA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7777" y="1595717"/>
            <a:ext cx="7772400" cy="1371600"/>
          </a:xfrm>
        </p:spPr>
        <p:txBody>
          <a:bodyPr/>
          <a:lstStyle/>
          <a:p>
            <a:r>
              <a:rPr lang="uk-UA" sz="4400" dirty="0" smtClean="0"/>
              <a:t>Домашнє завдання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600" dirty="0" smtClean="0"/>
              <a:t>Параграфи13,14 вивчити</a:t>
            </a:r>
          </a:p>
          <a:p>
            <a:r>
              <a:rPr lang="uk-UA" sz="3600" dirty="0" smtClean="0"/>
              <a:t>Вправа 13(1-4)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49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1C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tton Color - Down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EAAAAAAAAAW5vVDP///wgAAAAAAAAAAAAAAAAAAAAAAAAAAAAAAAAAAAAAeAAAAAEAAABAAAAAAAAAAAAAAABaAAAAAAAAAAAAAAAAAAAAAAAAAAAAAAAAAAAAAAAAAAAAAAAAAAAAAAAAAAAAAAAAAAAAAAAAAAAAAAAAAAAAAAAAAAAAAAAAAAAAFAAAADwAAAABAAAAAAAAAPRDN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9EM2AH9/fwDn5uYDzMzMAMDA/wB/f38AAAAAAAAAAAAAAAAAAAAAAAAAAAAhAAAAGAAAABQAAAAJBAAA5AoAAHYZAABvIAAAAAAAAA=="/>
              </a:ext>
            </a:extLst>
          </p:cNvSpPr>
          <p:nvPr>
            <p:ph type="body" idx="1"/>
          </p:nvPr>
        </p:nvSpPr>
        <p:spPr>
          <a:xfrm>
            <a:off x="3086921" y="1703472"/>
            <a:ext cx="3482975" cy="3502025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443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 defTabSz="1079500">
              <a:lnSpc>
                <a:spcPct val="100000"/>
              </a:lnSpc>
              <a:spcBef>
                <a:spcPts val="0"/>
              </a:spcBef>
              <a:buNone/>
              <a:tabLst/>
              <a:defRPr lang="en-US"/>
            </a:pPr>
            <a:r>
              <a:rPr lang="ru-RU" b="1"/>
              <a:t>Випаровування – це процес пароутворення з вільної поверхні рідини.</a:t>
            </a:r>
            <a:endParaRPr lang="uk-UA" b="1"/>
          </a:p>
        </p:txBody>
      </p:sp>
      <p:sp>
        <p:nvSpPr>
          <p:cNvPr id="4" name="Rectangle 8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6AwAAAgEAAGI0AAAmBwAAAAAAAA=="/>
              </a:ext>
            </a:extLst>
          </p:cNvSpPr>
          <p:nvPr>
            <p:ph type="title"/>
          </p:nvPr>
        </p:nvSpPr>
        <p:spPr>
          <a:xfrm>
            <a:off x="646430" y="163830"/>
            <a:ext cx="7868920" cy="998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uk-UA" dirty="0" smtClean="0"/>
              <a:t>Випаровування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  <p:extLst mod="1">
      <p:ext uri="smNativeData">
        <pr:smNativeData xmlns="" xmlns:pr="pr" val="iGANWgIAAAAFAAAA/f///wEAAAAWAAAACAAAAAAAAAAAAAAAAAAAAAkAAAD9////AQAAAAIAAAAEAAAAAAAAAAAAAAAAAAAA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6AwAAAgEAAGI0AAAmBwAAAAAAAA=="/>
              </a:ext>
            </a:extLst>
          </p:cNvSpPr>
          <p:nvPr>
            <p:ph type="title"/>
          </p:nvPr>
        </p:nvSpPr>
        <p:spPr>
          <a:xfrm>
            <a:off x="646430" y="163830"/>
            <a:ext cx="7868920" cy="998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uk-UA" sz="3600" b="1"/>
              <a:t>Швидкість випаровування залежить:</a:t>
            </a:r>
            <a:endParaRPr lang="ru-RU" sz="3600" b="1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6AwAA7AcAALUbAAAAJgAAAAAAAA=="/>
              </a:ext>
            </a:extLst>
          </p:cNvSpPr>
          <p:nvPr>
            <p:ph type="body" idx="1"/>
          </p:nvPr>
        </p:nvSpPr>
        <p:spPr>
          <a:xfrm>
            <a:off x="646430" y="1287780"/>
            <a:ext cx="3857625" cy="4889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just">
              <a:defRPr lang="en-US"/>
            </a:pPr>
            <a:r>
              <a:rPr lang="uk-UA" sz="2400" b="1">
                <a:solidFill>
                  <a:srgbClr val="7030A0"/>
                </a:solidFill>
              </a:rPr>
              <a:t>Від роду речовини</a:t>
            </a:r>
          </a:p>
          <a:p>
            <a:pPr algn="just">
              <a:defRPr lang="en-US"/>
            </a:pPr>
            <a:r>
              <a:rPr lang="uk-UA" sz="2400" b="1">
                <a:solidFill>
                  <a:srgbClr val="7030A0"/>
                </a:solidFill>
              </a:rPr>
              <a:t>Площі поверхні</a:t>
            </a:r>
          </a:p>
          <a:p>
            <a:pPr algn="just">
              <a:defRPr lang="en-US"/>
            </a:pPr>
            <a:r>
              <a:rPr lang="uk-UA" sz="2400" b="1">
                <a:solidFill>
                  <a:srgbClr val="7030A0"/>
                </a:solidFill>
              </a:rPr>
              <a:t>Температури</a:t>
            </a:r>
          </a:p>
          <a:p>
            <a:pPr algn="just">
              <a:defRPr lang="en-US"/>
            </a:pPr>
            <a:r>
              <a:rPr lang="uk-UA" sz="2400" b="1">
                <a:solidFill>
                  <a:srgbClr val="7030A0"/>
                </a:solidFill>
              </a:rPr>
              <a:t>Вітру</a:t>
            </a:r>
          </a:p>
          <a:p>
            <a:pPr>
              <a:defRPr lang="en-US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extLst mod="1">
      <p:ext uri="smNativeData">
        <pr:smNativeData xmlns="" xmlns:pr="pr" val="iGANWgQAAAAFAAAA/f///wEAAAACAAAABAAAAAAAAAAAAAAAAAAAAAoAAAD9////AQAAAAIAAAAEAAAAAAAAAAAAAAAAAAAADwAAAP3///8BAAAAAgAAAAQAAAAAAAAAAAAAAAAAAAAUAAAA/f///wEAAAACAAAAB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Випаровування</a:t>
            </a:r>
          </a:p>
        </p:txBody>
      </p:sp>
      <p:grpSp>
        <p:nvGrpSpPr>
          <p:cNvPr id="3" name="Групувати 19"/>
          <p:cNvGrpSpPr>
            <a:extLst>
              <a:ext uri="smNativeData">
                <pr:smNativeData xmlns="" xmlns:pr="pr" val="SMDATA_6_iGANW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HA1AABfJgAAyDcAAHwpAAAAAAAA"/>
              </a:ext>
            </a:extLst>
          </p:cNvGrpSpPr>
          <p:nvPr/>
        </p:nvGrpSpPr>
        <p:grpSpPr>
          <a:xfrm rot="10800000">
            <a:off x="8686800" y="6237605"/>
            <a:ext cx="381000" cy="506095"/>
            <a:chOff x="8686800" y="6237605"/>
            <a:chExt cx="381000" cy="506095"/>
          </a:xfrm>
        </p:grpSpPr>
        <p:sp>
          <p:nvSpPr>
            <p:cNvPr id="5" name="Овал 21"/>
            <p:cNvSpPr>
              <a:extLst>
                <a:ext uri="smNativeData">
                  <pr:smNativeData xmlns="" xmlns:pr="pr" val="SMDATA_12_iGANWhMAAAAlAAAAZgAAAA0AAAAAZgAAADMAAABmAAAAMwAAAAAAAAABAAAAAAAAAAEAAABQAAAAAAAAAAAA8D8AAAAAAADw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BwNQAAXyYAAMg3AAB8KQAAAAAAAA=="/>
                </a:ext>
              </a:extLst>
            </p:cNvSpPr>
            <p:nvPr/>
          </p:nvSpPr>
          <p:spPr>
            <a:xfrm>
              <a:off x="8686800" y="6237605"/>
              <a:ext cx="381000" cy="506095"/>
            </a:xfrm>
            <a:prstGeom prst="ellipse">
              <a:avLst/>
            </a:prstGeom>
            <a:solidFill>
              <a:srgbClr val="3F51B5"/>
            </a:solidFill>
            <a:ln w="12700" cap="flat" cmpd="sng" algn="ctr">
              <a:solidFill>
                <a:srgbClr val="3F51B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4770" tIns="32385" rIns="64770" bIns="32385" numCol="1" anchor="ctr"/>
            <a:lstStyle/>
            <a:p>
              <a:pPr algn="ctr" defTabSz="768350">
                <a:tabLst/>
                <a:defRPr lang="en-US"/>
              </a:pPr>
              <a:endParaRPr lang="uk-UA" sz="1500">
                <a:solidFill>
                  <a:srgbClr val="FFFFFF"/>
                </a:solidFill>
                <a:latin typeface="Calibri" pitchFamily="2"/>
                <a:ea typeface="Arial" pitchFamily="2"/>
                <a:cs typeface="Arial" pitchFamily="2"/>
              </a:endParaRPr>
            </a:p>
          </p:txBody>
        </p:sp>
        <p:pic>
          <p:nvPicPr>
            <p:cNvPr id="4" name="Picture 14">
              <a:hlinkClick r:id="" action="ppaction://hlinkshowjump?jump=nextslide"/>
            </p:cNvPr>
            <p:cNvPicPr>
              <a:picLocks noChangeAspect="1"/>
              <a:extLst>
                <a:ext uri="smNativeData">
                  <pr:smNativeData xmlns="" xmlns:pr="pr" val="SMDATA_13_iGANW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cnykI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nTUAAKQmAACUNwAANykAAAAAAAA=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715375" y="6281420"/>
              <a:ext cx="319405" cy="4184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6" name="Стрілка: униз 1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AcBwAAmA0AANkLAADtEAAAAAAAAA=="/>
              </a:ext>
            </a:extLst>
          </p:cNvSpPr>
          <p:nvPr/>
        </p:nvSpPr>
        <p:spPr>
          <a:xfrm>
            <a:off x="1155700" y="2209800"/>
            <a:ext cx="770255" cy="541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7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/1ciAP///wgAAAAAAAAAAAAAAAAAAAAAAAAAAAAAAAAAAAAAeAAAAAEAAABAAAAAAAAAAAAAAABaAAAAAAAAAAAAAAAAAAAAAAAAAAAAAAAAAAAAAAAAAAAAAAAAAAAAAAAAAAAAAAAAAAAAAAAAAAAAAAAAAAAAAAAAAAAAAAAAAAAAFAAAADwAAAABAAAAAAAAAP9XI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VyIA////AQAAAAAAAAAAAAAAAAAAAAAAAAAAAAAAAAAAAAAAAAAA/1ciAH9/fwDn5uYDzMzMAMDA/wB/f38AAAAAAAAAAAAAAAAAAAAAAAAAAAAhAAAAGAAAABQAAAD/EgAAqxEAAAUjAACpIgAAAAAAAA=="/>
              </a:ext>
            </a:extLst>
          </p:cNvSpPr>
          <p:nvPr/>
        </p:nvSpPr>
        <p:spPr>
          <a:xfrm>
            <a:off x="3088005" y="2872105"/>
            <a:ext cx="2604770" cy="2762250"/>
          </a:xfrm>
          <a:prstGeom prst="rect">
            <a:avLst/>
          </a:prstGeom>
          <a:solidFill>
            <a:srgbClr val="FF5722"/>
          </a:solidFill>
          <a:ln w="38100" cap="flat" cmpd="sng" algn="ctr">
            <a:solidFill>
              <a:srgbClr val="FF572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28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Супро-воджується </a:t>
            </a:r>
            <a:r>
              <a:rPr lang="uk-UA" sz="28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поглинанням енергії </a:t>
            </a:r>
          </a:p>
        </p:txBody>
      </p:sp>
      <p:sp>
        <p:nvSpPr>
          <p:cNvPr id="8" name="Rectangle1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TK9QAP///wgAAAAAAAAAAAAAAAAAAAAAAAAAAAAAAAAAAAAAeAAAAAEAAABAAAAAAAAAAAAAAABaAAAAAAAAAAAAAAAAAAAAAAAAAAAAAAAAAAAAAAAAAAAAAAAAAAAAAAAAAAAAAAAAAAAAAAAAAAAAAAAAAAAAAAAAAAAAAAAAAAAAFAAAADwAAAABAAAAAAAAAEyvU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Mr1AA////AQAAAAAAAAAAAAAAAAAAAAAAAAAAAAAAAAAAAAAAAAAATK9QAH9/fwDn5uYDzMzMAMDA/wB/f38AAAAAAAAAAAAAAAAAAAAAAAAAAAAhAAAAGAAAABQAAABWJQAArREAAME3AACpIgAAAAAAAA=="/>
              </a:ext>
            </a:extLst>
          </p:cNvSpPr>
          <p:nvPr/>
        </p:nvSpPr>
        <p:spPr>
          <a:xfrm>
            <a:off x="6069330" y="2873375"/>
            <a:ext cx="2994025" cy="2760980"/>
          </a:xfrm>
          <a:prstGeom prst="rect">
            <a:avLst/>
          </a:prstGeom>
          <a:solidFill>
            <a:srgbClr val="4CAF50"/>
          </a:solidFill>
          <a:ln w="38100" cap="flat" cmpd="sng" algn="ctr">
            <a:solidFill>
              <a:srgbClr val="4CAF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28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Якщо рідина </a:t>
            </a:r>
            <a:r>
              <a:rPr lang="ru-RU" sz="28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не отримує енергії</a:t>
            </a:r>
            <a:r>
              <a:rPr lang="ru-RU" sz="28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ззовні, вона </a:t>
            </a:r>
            <a:r>
              <a:rPr lang="ru-RU" sz="28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охолоджується</a:t>
            </a:r>
            <a:endParaRPr lang="uk-UA" sz="28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9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DpBQAALgcAAGkyAACTCwAAAAAAAA=="/>
              </a:ext>
            </a:extLst>
          </p:cNvSpPr>
          <p:nvPr/>
        </p:nvSpPr>
        <p:spPr>
          <a:xfrm>
            <a:off x="960755" y="1167130"/>
            <a:ext cx="7233920" cy="714375"/>
          </a:xfrm>
          <a:prstGeom prst="rect">
            <a:avLst/>
          </a:prstGeom>
          <a:solidFill>
            <a:srgbClr val="3F51B5"/>
          </a:solidFill>
          <a:ln w="381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Випаровування рідин</a:t>
            </a:r>
          </a:p>
        </p:txBody>
      </p:sp>
      <p:sp>
        <p:nvSpPr>
          <p:cNvPr id="10" name="Rectangle2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t7e0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oAAAAqxEAALEQAACpIgAAAAAAAA=="/>
              </a:ext>
            </a:extLst>
          </p:cNvSpPr>
          <p:nvPr/>
        </p:nvSpPr>
        <p:spPr>
          <a:xfrm>
            <a:off x="106680" y="2872105"/>
            <a:ext cx="2606675" cy="276225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2800" b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Відбувається за </a:t>
            </a:r>
            <a:r>
              <a:rPr lang="uk-UA" sz="28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будь-якої температури </a:t>
            </a:r>
          </a:p>
        </p:txBody>
      </p:sp>
      <p:sp>
        <p:nvSpPr>
          <p:cNvPr id="11" name="Стрілка: униз 15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a2tk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CkGAAAmA0AAGMdAADtEAAAAAAAAA=="/>
              </a:ext>
            </a:extLst>
          </p:cNvSpPr>
          <p:nvPr/>
        </p:nvSpPr>
        <p:spPr>
          <a:xfrm>
            <a:off x="4005580" y="2209800"/>
            <a:ext cx="771525" cy="541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12" name="Стрілка: униз 20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+rq6s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B5LAAAmA0AADYxAADtEAAAAAAAAA=="/>
              </a:ext>
            </a:extLst>
          </p:cNvSpPr>
          <p:nvPr/>
        </p:nvSpPr>
        <p:spPr>
          <a:xfrm>
            <a:off x="7229475" y="2209800"/>
            <a:ext cx="770255" cy="541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  <p:extLst>
      <p:ext uri="smNativeData">
        <pr:smNativeData xmlns="" xmlns:pr="pr" val="iGANWggAAAAFAAAA/////wEAAAACAAAAAQAAAAAAAAAAAAAAAAAAAAoAAAD9////AQAAABYAAAAIAAAAAAAAAAAAAAAAAAAADgAAAP3///8BAAAAFgAAAAEAAAAAAAAAAAAAAAAAAAASAAAA/f///wEAAAAWAAAACAAAAAAAAAAAAAAAAAAAABcAAAD9////AQAAABYAAAABAAAAAAAAAAAAAAAAAAAAGwAAAP3///8BAAAAFgAAAAgAAAAAAAAAAAAAAAAAAAAgAAAA/f///wEAAAAWAAAAAQAAAAAAAAAAAAAAAAAAACQAAAD9////AQAAABYAAAAIAAAAAAAAAAAAAAAAAAAA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XV19Y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6AwAAAgEAAGI0AAAmBwAAAAAAAA=="/>
              </a:ext>
            </a:extLst>
          </p:cNvSpPr>
          <p:nvPr>
            <p:ph type="title"/>
          </p:nvPr>
        </p:nvSpPr>
        <p:spPr>
          <a:xfrm>
            <a:off x="646430" y="163830"/>
            <a:ext cx="7868920" cy="998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dirty="0" err="1" smtClean="0"/>
              <a:t>Конденсація</a:t>
            </a:r>
            <a:endParaRPr dirty="0"/>
          </a:p>
        </p:txBody>
      </p:sp>
      <p:sp>
        <p:nvSpPr>
          <p:cNvPr id="3" name="Button Color - Down"/>
          <p:cNvSpPr>
            <a:spLocks noGrp="1" noChangeArrowheads="1"/>
            <a:extLst>
              <a:ext uri="smNativeData">
                <pr:smNativeData xmlns="" xmlns:pr="pr" val="SMDATA_12_iGANWhMAAAAlAAAAZAAAAA0AAAAAkAAAAEgAAACQAAAASAAAAAAAAAAAAAAAAAAAAAEAAABQAAAAAAAAAAAA4D8AAAAAAADgPwAAAAAAAOA/AAAAAAAA4D8AAAAAAADgPwAAAAAAAOA/AAAAAAAA4D8AAAAAAADgPwAAAAAAAOA/AAAAAAAA4D8CAAAAjAAAAAEAAAAAAAAAmcwAAP///wgAAAAAAAAAAAAAAAAAAAAAAAAAAAAAAAAAAAAAeAAAAAEAAABAAAAAAAAAAAAAAABaAAAAAAAAAAAAAAAAAAAAAAAAAAAAAAAAAAAAAAAAAAAAAAAAAAAAAAAAAAAAAAAAAAAAAAAAAAAAAAAAAAAAAAAAAAAAAAAAAAAAFAAAADwAAAABAAAAAAAAAPRDN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Pj6ekMAAAAEAAAAAAAAAAAAAAAAAAAAAAAAAAeAAAAaAAAAAAAAAAAAAAAAAAAAAAAAAAAAAAAECcAABAnAAAAAAAAAAAAAAAAAAAAAAAAAAAAAAAAAAAAAAAAAAAAABQAAAAAAAAAwMD/AAAAAABkAAAAMgAAAAAAAABkAAAAAAAAAH9/fwAKAAAAHwAAAFQAAACZzAAA////AQAAAAAAAAAAAAAAAAAAAAAAAAAAAAAAAAAAAAAAAAAA9EM2AH9/fwDn5uYDzMzMAMDA/wB/f38AAAAAAAAAAAAAAAAAAAAAAAAAAAAhAAAAGAAAABQAAADhFwAAlAoAAEI0AADxIAAAAAAAAA=="/>
              </a:ext>
            </a:extLst>
          </p:cNvSpPr>
          <p:nvPr>
            <p:ph type="body" idx="1"/>
          </p:nvPr>
        </p:nvSpPr>
        <p:spPr>
          <a:xfrm>
            <a:off x="3881755" y="1719580"/>
            <a:ext cx="4613275" cy="3635375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rgbClr val="F443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 defTabSz="1079500">
              <a:lnSpc>
                <a:spcPct val="100000"/>
              </a:lnSpc>
              <a:spcBef>
                <a:spcPts val="0"/>
              </a:spcBef>
              <a:buNone/>
              <a:tabLst/>
              <a:defRPr lang="en-US"/>
            </a:pPr>
            <a:endParaRPr lang="ru-RU" b="1"/>
          </a:p>
          <a:p>
            <a:pPr algn="ctr" defTabSz="1079500">
              <a:lnSpc>
                <a:spcPct val="100000"/>
              </a:lnSpc>
              <a:spcBef>
                <a:spcPts val="0"/>
              </a:spcBef>
              <a:buNone/>
              <a:tabLst/>
              <a:defRPr lang="en-US"/>
            </a:pPr>
            <a:r>
              <a:rPr lang="ru-RU" b="1"/>
              <a:t>Конденсація – процес переходу речовини з газоподібного стану в рідкий.</a:t>
            </a:r>
            <a:endParaRPr lang="uk-UA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  <p:extLst>
      <p:ext uri="smNativeData">
        <pr:smNativeData xmlns="" xmlns:pr="pr" val="iGANWgEAAAAFAAAA/f///wEAAAAWAAAACAAAAAAAAAAAAAAAAAAAAA==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Pj4+M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SAAAAdgUAALc0AAAzCQAAAAAAAA=="/>
              </a:ext>
            </a:extLst>
          </p:cNvSpPr>
          <p:nvPr>
            <p:ph type="title"/>
          </p:nvPr>
        </p:nvSpPr>
        <p:spPr>
          <a:xfrm>
            <a:off x="133350" y="887730"/>
            <a:ext cx="8435975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latin typeface="Arial" pitchFamily="2"/>
                <a:ea typeface="Roboto" charset="0"/>
                <a:cs typeface="Arial" pitchFamily="2"/>
              </a:rPr>
              <a:t>Конденсація</a:t>
            </a: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 </a:t>
            </a:r>
            <a:r>
              <a:rPr lang="uk-UA" sz="3800">
                <a:latin typeface="Arial" pitchFamily="2"/>
                <a:ea typeface="Roboto" charset="0"/>
                <a:cs typeface="Arial" pitchFamily="2"/>
              </a:rPr>
              <a:t>в</a:t>
            </a: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 </a:t>
            </a:r>
            <a:r>
              <a:rPr lang="uk-UA" sz="3800">
                <a:latin typeface="Arial" pitchFamily="2"/>
                <a:ea typeface="Roboto" charset="0"/>
                <a:cs typeface="Arial" pitchFamily="2"/>
              </a:rPr>
              <a:t>природі</a:t>
            </a:r>
          </a:p>
        </p:txBody>
      </p:sp>
      <p:sp>
        <p:nvSpPr>
          <p:cNvPr id="3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urq6s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ASBQAAHRAAAFYTAAC6EwAAAAAAAA=="/>
              </a:ext>
            </a:extLst>
          </p:cNvSpPr>
          <p:nvPr/>
        </p:nvSpPr>
        <p:spPr>
          <a:xfrm>
            <a:off x="824230" y="2619375"/>
            <a:ext cx="2319020" cy="58737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Роса</a:t>
            </a:r>
            <a:endParaRPr lang="uk-UA" sz="3100" b="1">
              <a:solidFill>
                <a:schemeClr val="bg1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4" name="Стрілка: униз 15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Kusqc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DWCQAATgwAAJIOAADEDgAAAAAAAA=="/>
              </a:ext>
            </a:extLst>
          </p:cNvSpPr>
          <p:nvPr/>
        </p:nvSpPr>
        <p:spPr>
          <a:xfrm>
            <a:off x="1598930" y="2000250"/>
            <a:ext cx="769620" cy="400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5" name="Стрілка: униз 16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c3Nw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C+GQAATgwAAHseAADEDgAAAAAAAA=="/>
              </a:ext>
            </a:extLst>
          </p:cNvSpPr>
          <p:nvPr/>
        </p:nvSpPr>
        <p:spPr>
          <a:xfrm>
            <a:off x="4184650" y="2000250"/>
            <a:ext cx="770255" cy="400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6" name="Стрілка: униз 24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7m5uY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CjKAAATgwAAF8tAADEDgAAAAAAAA=="/>
              </a:ext>
            </a:extLst>
          </p:cNvSpPr>
          <p:nvPr/>
        </p:nvSpPr>
        <p:spPr>
          <a:xfrm>
            <a:off x="6605905" y="2000250"/>
            <a:ext cx="769620" cy="400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7" name="Rectangle1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6SmKI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D6FAAAHRAAAD8jAAC6EwAAAAAAAA=="/>
              </a:ext>
            </a:extLst>
          </p:cNvSpPr>
          <p:nvPr/>
        </p:nvSpPr>
        <p:spPr>
          <a:xfrm>
            <a:off x="3409950" y="2619375"/>
            <a:ext cx="2319655" cy="58737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Хмари</a:t>
            </a:r>
            <a:endParaRPr lang="uk-UA" sz="3100" b="1">
              <a:solidFill>
                <a:schemeClr val="bg1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8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Srs68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DjJAAAHRAAACozAAC6EwAAAAAAAA=="/>
              </a:ext>
            </a:extLst>
          </p:cNvSpPr>
          <p:nvPr/>
        </p:nvSpPr>
        <p:spPr>
          <a:xfrm>
            <a:off x="5996305" y="2619375"/>
            <a:ext cx="2320925" cy="587375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uk-UA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Туман</a:t>
            </a:r>
            <a:endParaRPr lang="uk-UA" sz="3100" b="1">
              <a:solidFill>
                <a:schemeClr val="bg1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  <p:extLst mod="1">
      <p:ext uri="smNativeData">
        <pr:smNativeData xmlns="" xmlns:pr="pr" val="iGANWgoAAAAFAAAA/////wEAAAACAAAAAQAAAAAAAAAAAAAAAAAAAAoAAAD9////AQAAABYAAAABAAAAAAAAAAAAAAAAAAAADgAAAP3///8BAAAAFgAAAAgAAAAAAAAAAAAAAAAAAAASAAAA/f///wEAAAACAAAABAAAAAAAAAAAAAAAAAAAABcAAAD9////AQAAABYAAAABAAAAAAAAAAAAAAAAAAAAGwAAAP3///8BAAAAFgAAAAgAAAAAAAAAAAAAAAAAAAAfAAAA/f///wEAAAACAAAABAAAAAAAAAAAAAAAAAAAACQAAAD9////AQAAABYAAAABAAAAAAAAAAAAAAAAAAAAKAAAAP3///8BAAAAFgAAAAgAAAAAAAAAAAAAAAAAAAAsAAAA/f///wEAAAACAAAABAAAAAAAAAAAAAAAAAAAAA=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SLAI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6AwAAAgEAAGI0AAAmBwAAAAAAAA=="/>
              </a:ext>
            </a:extLst>
          </p:cNvSpPr>
          <p:nvPr>
            <p:ph type="title"/>
          </p:nvPr>
        </p:nvSpPr>
        <p:spPr>
          <a:xfrm>
            <a:off x="646430" y="163830"/>
            <a:ext cx="7868920" cy="998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dirty="0" err="1" smtClean="0"/>
              <a:t>Кипіння</a:t>
            </a:r>
            <a:endParaRPr dirty="0"/>
          </a:p>
        </p:txBody>
      </p:sp>
      <p:sp>
        <p:nvSpPr>
          <p:cNvPr id="3" name="AutoShape 5" descr="Картинки по запросу кипіння"/>
          <p:cNvSpPr>
            <a:extLst>
              <a:ext uri="smNativeData">
                <pr:smNativeData xmlns="" xmlns:pr="pr" val="SMDATA_12_iGANWh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r6+s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kAAAASQAAAMQCAAApAgAAAAAAAA=="/>
              </a:ext>
            </a:extLst>
          </p:cNvSpPr>
          <p:nvPr/>
        </p:nvSpPr>
        <p:spPr>
          <a:xfrm>
            <a:off x="144780" y="46355"/>
            <a:ext cx="3048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/>
          </a:p>
        </p:txBody>
      </p:sp>
      <p:sp>
        <p:nvSpPr>
          <p:cNvPr id="4" name="AutoShape 7" descr="Картинки по запросу кипіння"/>
          <p:cNvSpPr>
            <a:extLst>
              <a:ext uri="smNativeData">
                <pr:smNativeData xmlns="" xmlns:pr="pr" val="SMDATA_12_iGANWh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Pj4+M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wGwAAKBQAABAdAAAIFgAAAAAAAA=="/>
              </a:ext>
            </a:extLst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/>
          </a:p>
        </p:txBody>
      </p:sp>
      <p:sp>
        <p:nvSpPr>
          <p:cNvPr id="6" name="Button Color - Down"/>
          <p:cNvSpPr>
            <a:extLst>
              <a:ext uri="smNativeData">
                <pr:smNativeData xmlns="" xmlns:pr="pr" val="SMDATA_12_iGANWhMAAAAlAAAAZAAAAA0AAAAAkAAAAEgAAACQAAAASAAAAAAAAAABAAAAAAAAAAEAAABQAAAAAAAAAAAA4D8AAAAAAADgPwAAAAAAAOA/AAAAAAAA4D8AAAAAAADgPwAAAAAAAOA/AAAAAAAA4D8AAAAAAADgPwAAAAAAAOA/AAAAAAAA4D8CAAAAjAAAAAEAAAAAAAAA5+bmCv///wgAAAAAAAAAAAAAAAAAAAAAAAAAAAAAAAAAAAAAeAAAAAEAAABAAAAAAAAAAAAAAABaAAAAAAAAAAAAAAAAAAAAAAAAAAAAAAAAAAAAAAAAAAAAAAAAAAAAAAAAAAAAAAAAAAAAAAAAAAAAAAAAAAAAAAAAAAAAAAAAAAAAFAAAADwAAAABAAAAAAAAAPRDN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Wsr6sMAAAAEAAAAAAAAAAAAAAAAAAAAAAAAAAeAAAAaAAAAAAAAAAAAAAAAAAAAAAAAAAAAAAAECcAABAnAAAAAAAAAAAAAAAAAAAAAAAAAAAAAAAAAAAAAAAAAAAAABQAAAAAAAAAwMD/AAAAAABkAAAAMgAAAAAAAABkAAAAAAAAAH9/fwAKAAAAHwAAAFQAAADn5uYD////AQAAAAAAAAAAAAAAAAAAAAAAAAAAAAAAAAAAAAAAAAAA9EM2AH9/fwDn5uYDzMzMAMDA/wB/f38AAAAAAAAAAAAAAAAAAAAAAAAAAAAhAAAAGAAAABQAAAA1HAAAvwYAAL01AAAPJQAAAAAAAA=="/>
              </a:ext>
            </a:extLst>
          </p:cNvSpPr>
          <p:nvPr/>
        </p:nvSpPr>
        <p:spPr>
          <a:xfrm>
            <a:off x="4585335" y="1096645"/>
            <a:ext cx="4150360" cy="4927600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rgbClr val="F443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 defTabSz="1079500">
              <a:tabLst/>
              <a:defRPr lang="en-US"/>
            </a:pPr>
            <a:r>
              <a:rPr lang="uk-UA" sz="2800" b="1">
                <a:solidFill>
                  <a:srgbClr val="3A5896"/>
                </a:solidFill>
                <a:latin typeface="Verdana" pitchFamily="2"/>
                <a:ea typeface="Arial" pitchFamily="2"/>
                <a:cs typeface="Arial" pitchFamily="2"/>
              </a:rPr>
              <a:t>Кипіння — це процес пароутворення, який відбувається в усьому об'ємі рідини й супроводжується утворенням і зростанням бульбашок пари.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661871" y="1055370"/>
            <a:ext cx="8534400" cy="5075555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  <p:extLst mod="1">
      <p:ext uri="smNativeData">
        <pr:smNativeData xmlns="" xmlns:pr="pr" val="iGANWgIAAAAFAAAA/f///wEAAAACAAAABAAAAAAAAAAAAAAAAAAAAAoAAAD9////AQAAABYAAAAIAAAAAAAAAAAAAAAAAAAA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9EM2AP///wgAAAAAAAAAAAAAAAAAAAAAAAAAAAAAAAAAAAAAeAAAAAEAAABAAAAAAAAAAAAAAABaAAAAAAAAAAAAAAAAAAAAAAAAAAAAAAAAAAAAAAAAAAAAAAAAAAAAAAAAAAAAAAAAAAAAAAAAAAAAAAAAAAAAAAAAAAAAAAAAAAAAFAAAADwAAAABAAAAAAAAAPRDNg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empqcMAAAAEAAAAAAAAAAAAAAAAAAAAAAAAAAeAAAAaAAAAAAAAAAAAAAAAAAAAAAAAAAAAAAAECcAABAnAAAAAAAAAAAAAAAAAAAAAAAAAAAAAAAAAAAAAAAAAAAAABQAAAAAAAAAwMD/AAAAAABkAAAAMgAAAAAAAABkAAAAAAAAAH9/fwAKAAAAHwAAAFQAAAD0QzYA////AQAAAAAAAAAAAAAAAAAAAAAAAAAAAAAAAAAAAAAAAAAA9EM2AH9/fwDn5uYDzMzMAMDA/wB/f38AAAAAAAAAAAAAAAAAAAAAAAAAAAAhAAAAGAAAABQAAACfAQAAkAYAAJw2AACsDQAAAAAAAA=="/>
              </a:ext>
            </a:extLst>
          </p:cNvSpPr>
          <p:nvPr/>
        </p:nvSpPr>
        <p:spPr>
          <a:xfrm>
            <a:off x="265112" y="2788023"/>
            <a:ext cx="8613775" cy="1155700"/>
          </a:xfrm>
          <a:prstGeom prst="rect">
            <a:avLst/>
          </a:prstGeom>
          <a:solidFill>
            <a:srgbClr val="F44336"/>
          </a:solidFill>
          <a:ln w="38100" cap="flat" cmpd="sng" algn="ctr">
            <a:solidFill>
              <a:srgbClr val="F443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 dirty="0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Температура </a:t>
            </a:r>
            <a:r>
              <a:rPr lang="ru-RU" sz="3100" b="1" dirty="0" err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кипіння</a:t>
            </a:r>
            <a:r>
              <a:rPr lang="ru-RU" sz="3100" b="1" dirty="0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– температура, </a:t>
            </a:r>
          </a:p>
          <a:p>
            <a:pPr algn="ctr" defTabSz="768350">
              <a:tabLst/>
              <a:defRPr lang="en-US"/>
            </a:pPr>
            <a:r>
              <a:rPr lang="ru-RU" sz="3100" b="1" dirty="0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за </a:t>
            </a:r>
            <a:r>
              <a:rPr lang="ru-RU" sz="3100" b="1" dirty="0" err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якої</a:t>
            </a:r>
            <a:r>
              <a:rPr lang="ru-RU" sz="3100" b="1" dirty="0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</a:t>
            </a:r>
            <a:r>
              <a:rPr lang="ru-RU" sz="3100" b="1" dirty="0" err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рідина</a:t>
            </a:r>
            <a:r>
              <a:rPr lang="ru-RU" sz="3100" b="1" dirty="0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 </a:t>
            </a:r>
            <a:r>
              <a:rPr lang="ru-RU" sz="3100" b="1" dirty="0" err="1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кипить</a:t>
            </a:r>
            <a:r>
              <a:rPr lang="ru-RU" sz="3100" b="1" dirty="0">
                <a:solidFill>
                  <a:schemeClr val="bg1"/>
                </a:solidFill>
                <a:latin typeface="Verdana" pitchFamily="2"/>
                <a:ea typeface="Arial" pitchFamily="2"/>
                <a:cs typeface="Arial" pitchFamily="2"/>
              </a:rPr>
              <a:t>. </a:t>
            </a:r>
            <a:endParaRPr lang="uk-UA" sz="3100" b="1" dirty="0">
              <a:solidFill>
                <a:schemeClr val="bg1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3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33Nw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4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XZ1tc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Температура кипіння</a:t>
            </a: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  <p:extLst mod="1">
      <p:ext uri="smNativeData">
        <pr:smNativeData xmlns="" xmlns:pr="pr" val="iGANWgQAAAAFAAAA/////wEAAAACAAAAAQAAAAAAAAAAAAAAAAAAAAoAAAD9////AQAAABYAAAAIAAAAAAAAAAAAAAAAAAAADgAAAP3///8BAAAAAgAAAAQAAAAAAAAAAAAAAAAAAAATAAAA/f///wEAAAAWAAAAC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jc3NgMAAAAEAAAAAAAAAAAAAAAAAAAAAAAAAAeAAAAaAAAAAAAAAAAAAAAAAAAAAAAAAAAAAAAECcAABAnAAAAAAAAAAAAAAAAAAAAAAAAAAAAAAAAAAAAAAAAAAAAABQAAAAAAAAAwMD/AAAAAABkAAAAMgAAAAAAAABkAAAAAAAAAH9/fwAKAAAAHwAAAFQAAAA/UbUA////AQAAAAAAAAAAAAAAAAAAAAAAAAAAAAAAAAAAAAAAAAAAAAAAAn9/fwDn5uYDzMzMAMDA/wB/f38AAAAAAAAAAAAAAAAAAAAAAAAAAAAhAAAAGAAAABQAAAAAAAAAAAAAAEA4AAAoBQAAAAAAAA=="/>
              </a:ext>
            </a:extLst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F51B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en-GB" sz="1100"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3" name="Title 1"/>
          <p:cNvSpPr txBox="1">
            <a:spLocks noGrp="1" noChangeArrowheads="1"/>
            <a:extLst>
              <a:ext uri="smNativeData">
                <pr:smNativeData xmlns="" xmlns:pr="pr" val="SMDATA_12_iGANWhMAAAAlAAAAEgAAAA0AAAAAZgAAADMAAABmAAAAMw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Z3Nw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pAQAAawEAACsyAAAoBQAAAAAAAA=="/>
              </a:ext>
            </a:extLst>
          </p:cNvSpPr>
          <p:nvPr>
            <p:ph type="title"/>
          </p:nvPr>
        </p:nvSpPr>
        <p:spPr>
          <a:xfrm>
            <a:off x="269875" y="230505"/>
            <a:ext cx="7885430" cy="607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uk-UA" sz="3800">
                <a:solidFill>
                  <a:schemeClr val="bg1"/>
                </a:solidFill>
                <a:latin typeface="Arial" pitchFamily="2"/>
                <a:ea typeface="Roboto" charset="0"/>
                <a:cs typeface="Arial" pitchFamily="2"/>
              </a:rPr>
              <a:t>Температура кипіння</a:t>
            </a:r>
          </a:p>
        </p:txBody>
      </p:sp>
      <p:sp>
        <p:nvSpPr>
          <p:cNvPr id="4" name="Button Color - Down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3X19Y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Ng4AADgWAAB+EQAAAAAAAA=="/>
              </a:ext>
            </a:extLst>
          </p:cNvSpPr>
          <p:nvPr/>
        </p:nvSpPr>
        <p:spPr>
          <a:xfrm>
            <a:off x="266700" y="2310130"/>
            <a:ext cx="3345180" cy="53340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Під час кипіння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  <p:sp>
        <p:nvSpPr>
          <p:cNvPr id="6" name="Стрілка: униз 15"/>
          <p:cNvSpPr>
            <a:extLst>
              <a:ext uri="smNativeData">
                <pr:smNativeData xmlns="" xmlns:pr="pr" val="SMDATA_12_iGANWhMAAAAlAAAAywAAAA0AAAAAZgAAADMAAABmAAAAMwAAAAAAAAABAAAAAAAAAAEAAABQAAAAAAAAAAAA4D8AAAAAAADgPwAAAAAAAOA/AAAAAAAA4D8AAAAAAADgPwAAAAAAAOA/AAAAAAAA4D8AAAAAAADgPwAAAAAAAOA/AAAAAAAA4D8CAAAAjAAAAAEAAAAAAAAAP1G1AP///wgAAAAAAAAAAAAAAAAAAAAAAAAAAAAAAAAAAAAAeAAAAAEAAABAAAAAAAAAAAAAAABaAAAAAAAAAAAAAAAAAAAAAAAAAAAAAAAAAAAAAAAAAAAAAAAAAAAAAAAAAAAAAAAAAAAAAAAAAAAAAAAAAAAAAAAAAAAAAAAAAAAAFAAAADwAAAABAAAAAAAAAD9RtQ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b29oMAAAAEAAAAAAAAAAAAAAAAAAAAAAAAAAeAAAAaAAAAAAAAAAAAAAAAAAAAAAAAAAAAAAAECcAABAnAAAAAAAAAAAAAAAAAAAAAAAAAAAAAAAAAAAAAAAAAAAAABQAAAAAAAAAwMD/AAAAAABkAAAAMgAAAAAAAABkAAAAAAAAAH9/fwAKAAAAHwAAAFQAAAA/UbUA////AQAAAAAAAAAAAAAAAAAAAAAAAAAAAAAAAAAAAAAAAAAAP1G1AH9/fwDn5uYDzMzMAMDA/wB/f38AAAAAAAAAAAAAAAAAAAAAAAAAAAAhAAAAGAAAABQAAACQCQAASBIAAEwOAACdFQAAAAAAAA=="/>
              </a:ext>
            </a:extLst>
          </p:cNvSpPr>
          <p:nvPr/>
        </p:nvSpPr>
        <p:spPr>
          <a:xfrm>
            <a:off x="1554480" y="2971800"/>
            <a:ext cx="769620" cy="5416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F51B5"/>
          </a:solidFill>
          <a:ln w="12700" cap="flat" cmpd="sng" algn="ctr">
            <a:solidFill>
              <a:srgbClr val="3F51B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endParaRPr lang="uk-UA" sz="1500">
              <a:solidFill>
                <a:srgbClr val="FFFFFF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  <p:sp>
        <p:nvSpPr>
          <p:cNvPr id="7" name="Rectangle1"/>
          <p:cNvSpPr>
            <a:extLst>
              <a:ext uri="smNativeData">
                <pr:smNativeData xmlns="" xmlns:pr="pr" val="SMDATA_12_iGANWhMAAAAlAAAAZAAAAA0AAAAAZgAAADMAAABmAAAAMwAAAAAAAAABAAAAAAAAAAEAAABQAAAAAAAAAAAA4D8AAAAAAADgPwAAAAAAAOA/AAAAAAAA4D8AAAAAAADgPwAAAAAAAOA/AAAAAAAA4D8AAAAAAADgPwAAAAAAAOA/AAAAAAAA4D8CAAAAjAAAAAEAAAAAAAAAAJaIAP///wgAAAAAAAAAAAAAAAAAAAAAAAAAAAAAAAAAAAAAeAAAAAEAAABAAAAAAAAAAAAAAABaAAAAAAAAAAAAAAAAAAAAAAAAAAAAAAAAAAAAAAAAAAAAAAAAAAAAAAAAAAAAAAAAAAAAAAAAAAAAAAAAAAAAAAAAAAAAAAAAAAAAFAAAADwAAAABAAAAAAAAAACWiAA8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ba1tYMAAAAEAAAAAAAAAAAAAAAAAAAAAAAAAAeAAAAaAAAAAAAAAAAAAAAAAAAAAAAAAAAAAAAECcAABAnAAAAAAAAAAAAAAAAAAAAAAAAAAAAAAAAAAAAAAAAAAAAABQAAAAAAAAAwMD/AAAAAABkAAAAMgAAAAAAAABkAAAAAAAAAH9/fwAKAAAAHwAAAFQAAAAAlogA////AQAAAAAAAAAAAAAAAAAAAAAAAAAAAAAAAAAAAAAAAAAAAJaIAH9/fwDn5uYDzMzMAMDA/wB/f38AAAAAAAAAAAAAAAAAAAAAAAAAAAAhAAAAGAAAABQAAACkAQAAahYAADgWAADsIAAAAAAAAA=="/>
              </a:ext>
            </a:extLst>
          </p:cNvSpPr>
          <p:nvPr/>
        </p:nvSpPr>
        <p:spPr>
          <a:xfrm>
            <a:off x="266700" y="3643630"/>
            <a:ext cx="3345180" cy="1708150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770" tIns="32385" rIns="64770" bIns="32385" numCol="1" anchor="ctr"/>
          <a:lstStyle/>
          <a:p>
            <a:pPr algn="ctr" defTabSz="768350">
              <a:tabLst/>
              <a:defRPr lang="en-US"/>
            </a:pPr>
            <a:r>
              <a:rPr lang="ru-RU" sz="3100" b="1">
                <a:solidFill>
                  <a:srgbClr val="FFFF00"/>
                </a:solidFill>
                <a:latin typeface="Verdana" pitchFamily="2"/>
                <a:ea typeface="Arial" pitchFamily="2"/>
                <a:cs typeface="Arial" pitchFamily="2"/>
              </a:rPr>
              <a:t>температура рідини не змінюється</a:t>
            </a:r>
            <a:endParaRPr lang="uk-UA" sz="3100" b="1">
              <a:solidFill>
                <a:srgbClr val="FFFF00"/>
              </a:solidFill>
              <a:latin typeface="Verdana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slow">
    <p:cover/>
    <p:extLst>
      <p:ext uri="smNativeData">
        <pr:smNativeData xmlns="" xmlns:pr="pr" val="iGANWgAAAAAIBwAAAAAAAAQ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  <p:extLst mod="1">
      <p:ext uri="smNativeData">
        <pr:smNativeData xmlns="" xmlns:pr="pr" val="iGANWgUAAAAFAAAA/////wEAAAACAAAAAQAAAAAAAAAAAAAAAAAAAAoAAAD9////AQAAABYAAAAIAAAAAAAAAAAAAAAAAAAADgAAAP3///8BAAAAAgAAAAQAAAAAAAAAAAAAAAAAAAATAAAA/f///wEAAAAWAAAAAQAAAAAAAAAAAAAAAAAAABcAAAD9////AQAAABYAAAAIAAAAAAA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252</Words>
  <Application>Microsoft Office PowerPoint</Application>
  <PresentationFormat>Екран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Verdana</vt:lpstr>
      <vt:lpstr>Presentation</vt:lpstr>
      <vt:lpstr>Випаровування і  конденсація. Кипіння.  Питома теплота пароутворення.  фізика 8 клас 30.10.2021</vt:lpstr>
      <vt:lpstr>Випаровування</vt:lpstr>
      <vt:lpstr>Швидкість випаровування залежить:</vt:lpstr>
      <vt:lpstr>Випаровування</vt:lpstr>
      <vt:lpstr>Конденсація</vt:lpstr>
      <vt:lpstr>Конденсація в природі</vt:lpstr>
      <vt:lpstr>Кипіння</vt:lpstr>
      <vt:lpstr>Температура кипіння</vt:lpstr>
      <vt:lpstr>Температура кипіння</vt:lpstr>
      <vt:lpstr>Температура кипіння</vt:lpstr>
      <vt:lpstr>Температура кипіння</vt:lpstr>
      <vt:lpstr>Питома теплота пароутворення</vt:lpstr>
      <vt:lpstr>Питома теплота пароутворення</vt:lpstr>
      <vt:lpstr>Кількість теплоти (пароутворення, конденсація)</vt:lpstr>
      <vt:lpstr>Вправа 14.3</vt:lpstr>
      <vt:lpstr> Гра «Так чи ні»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Markasian, Pavel (KIEVH)</dc:creator>
  <cp:keywords/>
  <dc:description/>
  <cp:lastModifiedBy>RePack by Diakov</cp:lastModifiedBy>
  <cp:revision>5</cp:revision>
  <dcterms:created xsi:type="dcterms:W3CDTF">2016-11-18T14:12:19Z</dcterms:created>
  <dcterms:modified xsi:type="dcterms:W3CDTF">2021-10-29T14:37:56Z</dcterms:modified>
</cp:coreProperties>
</file>