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9" r:id="rId5"/>
    <p:sldId id="266" r:id="rId6"/>
    <p:sldId id="268" r:id="rId7"/>
    <p:sldId id="264" r:id="rId8"/>
    <p:sldId id="269" r:id="rId9"/>
    <p:sldId id="260" r:id="rId10"/>
    <p:sldId id="26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6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784" y="1052736"/>
            <a:ext cx="8786842" cy="288032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b="1" i="1" dirty="0" err="1" smtClean="0"/>
              <a:t>Розв</a:t>
            </a:r>
            <a:r>
              <a:rPr lang="en-US" b="1" i="1" dirty="0" smtClean="0"/>
              <a:t>’</a:t>
            </a:r>
            <a:r>
              <a:rPr lang="uk-UA" b="1" i="1" dirty="0" err="1" smtClean="0"/>
              <a:t>язування</a:t>
            </a:r>
            <a:r>
              <a:rPr lang="uk-UA" b="1" i="1" dirty="0" smtClean="0"/>
              <a:t> задач.</a:t>
            </a:r>
            <a:br>
              <a:rPr lang="uk-UA" b="1" i="1" dirty="0" smtClean="0"/>
            </a:br>
            <a:r>
              <a:rPr lang="uk-UA" b="1" i="1" dirty="0" err="1" smtClean="0"/>
              <a:t>Самостйна</a:t>
            </a:r>
            <a:r>
              <a:rPr lang="uk-UA" b="1" i="1" dirty="0" smtClean="0"/>
              <a:t> робота</a:t>
            </a:r>
            <a:r>
              <a:rPr lang="uk-UA" dirty="0" smtClean="0"/>
              <a:t>.</a:t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Фізика 8 клас </a:t>
            </a:r>
            <a:br>
              <a:rPr lang="uk-UA" dirty="0" smtClean="0"/>
            </a:br>
            <a:r>
              <a:rPr lang="uk-UA" dirty="0" smtClean="0"/>
              <a:t>29.10.2021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2380" y="3933056"/>
            <a:ext cx="8358246" cy="4857784"/>
          </a:xfrm>
        </p:spPr>
        <p:txBody>
          <a:bodyPr>
            <a:normAutofit/>
          </a:bodyPr>
          <a:lstStyle/>
          <a:p>
            <a:r>
              <a:rPr lang="uk-UA" b="1" i="1" dirty="0" smtClean="0">
                <a:solidFill>
                  <a:schemeClr val="tx1"/>
                </a:solidFill>
              </a:rPr>
              <a:t>                                                                                         </a:t>
            </a:r>
          </a:p>
          <a:p>
            <a:endParaRPr lang="uk-UA" b="1" i="1" dirty="0">
              <a:solidFill>
                <a:schemeClr val="tx1"/>
              </a:solidFill>
            </a:endParaRPr>
          </a:p>
          <a:p>
            <a:endParaRPr lang="uk-UA" b="1" i="1" dirty="0" smtClean="0">
              <a:solidFill>
                <a:schemeClr val="tx1"/>
              </a:solidFill>
            </a:endParaRPr>
          </a:p>
          <a:p>
            <a:endParaRPr lang="uk-UA" b="1" i="1" dirty="0">
              <a:solidFill>
                <a:schemeClr val="tx1"/>
              </a:solidFill>
            </a:endParaRPr>
          </a:p>
          <a:p>
            <a:endParaRPr lang="uk-UA" b="1" i="1" dirty="0" smtClean="0">
              <a:solidFill>
                <a:schemeClr val="tx1"/>
              </a:solidFill>
            </a:endParaRPr>
          </a:p>
          <a:p>
            <a:endParaRPr lang="uk-UA" b="1" i="1" dirty="0" smtClean="0">
              <a:solidFill>
                <a:schemeClr val="tx1"/>
              </a:solidFill>
            </a:endParaRPr>
          </a:p>
          <a:p>
            <a:endParaRPr lang="uk-UA" b="1" i="1" dirty="0">
              <a:solidFill>
                <a:schemeClr val="tx1"/>
              </a:solidFill>
            </a:endParaRPr>
          </a:p>
          <a:p>
            <a:endParaRPr lang="uk-UA" b="1" i="1" dirty="0" smtClean="0">
              <a:solidFill>
                <a:schemeClr val="tx1"/>
              </a:solidFill>
            </a:endParaRPr>
          </a:p>
          <a:p>
            <a:endParaRPr lang="uk-UA" b="1" i="1" dirty="0">
              <a:solidFill>
                <a:schemeClr val="tx1"/>
              </a:solidFill>
            </a:endParaRPr>
          </a:p>
          <a:p>
            <a:endParaRPr lang="uk-UA" b="1" i="1" dirty="0" smtClean="0">
              <a:solidFill>
                <a:schemeClr val="tx1"/>
              </a:solidFill>
            </a:endParaRPr>
          </a:p>
          <a:p>
            <a:endParaRPr lang="uk-UA" b="1" i="1" dirty="0">
              <a:solidFill>
                <a:schemeClr val="tx1"/>
              </a:solidFill>
            </a:endParaRPr>
          </a:p>
          <a:p>
            <a:endParaRPr lang="uk-UA" b="1" i="1" dirty="0" smtClean="0">
              <a:solidFill>
                <a:schemeClr val="tx1"/>
              </a:solidFill>
            </a:endParaRPr>
          </a:p>
          <a:p>
            <a:endParaRPr lang="uk-UA" b="1" i="1" dirty="0">
              <a:solidFill>
                <a:schemeClr val="tx1"/>
              </a:solidFill>
            </a:endParaRPr>
          </a:p>
          <a:p>
            <a:endParaRPr lang="uk-UA" b="1" i="1" dirty="0" smtClean="0">
              <a:solidFill>
                <a:schemeClr val="tx1"/>
              </a:solidFill>
            </a:endParaRPr>
          </a:p>
          <a:p>
            <a:endParaRPr lang="uk-UA" b="1" i="1" dirty="0">
              <a:solidFill>
                <a:schemeClr val="tx1"/>
              </a:solidFill>
            </a:endParaRPr>
          </a:p>
          <a:p>
            <a:endParaRPr lang="uk-UA" b="1" i="1" dirty="0" smtClean="0">
              <a:solidFill>
                <a:schemeClr val="tx1"/>
              </a:solidFill>
            </a:endParaRPr>
          </a:p>
          <a:p>
            <a:endParaRPr lang="uk-UA" b="1" i="1" dirty="0">
              <a:solidFill>
                <a:schemeClr val="tx1"/>
              </a:solidFill>
            </a:endParaRPr>
          </a:p>
          <a:p>
            <a:endParaRPr lang="uk-UA" b="1" i="1" dirty="0" smtClean="0">
              <a:solidFill>
                <a:schemeClr val="tx1"/>
              </a:solidFill>
            </a:endParaRPr>
          </a:p>
          <a:p>
            <a:endParaRPr lang="uk-UA" b="1" i="1" dirty="0">
              <a:solidFill>
                <a:schemeClr val="tx1"/>
              </a:solidFill>
            </a:endParaRPr>
          </a:p>
          <a:p>
            <a:endParaRPr lang="uk-UA" b="1" i="1" dirty="0" smtClean="0">
              <a:solidFill>
                <a:schemeClr val="tx1"/>
              </a:solidFill>
            </a:endParaRPr>
          </a:p>
          <a:p>
            <a:endParaRPr lang="uk-UA" b="1" i="1" dirty="0">
              <a:solidFill>
                <a:schemeClr val="tx1"/>
              </a:solidFill>
            </a:endParaRPr>
          </a:p>
          <a:p>
            <a:endParaRPr lang="uk-UA" b="1" i="1" dirty="0" smtClean="0">
              <a:solidFill>
                <a:schemeClr val="tx1"/>
              </a:solidFill>
            </a:endParaRPr>
          </a:p>
          <a:p>
            <a:endParaRPr lang="uk-UA" b="1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Домашнє завдання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929718" cy="4525963"/>
          </a:xfrm>
        </p:spPr>
        <p:txBody>
          <a:bodyPr/>
          <a:lstStyle/>
          <a:p>
            <a:r>
              <a:rPr lang="uk-UA" b="1" dirty="0" smtClean="0"/>
              <a:t>повторити</a:t>
            </a:r>
            <a:r>
              <a:rPr lang="uk-UA" b="1" dirty="0" smtClean="0"/>
              <a:t> </a:t>
            </a:r>
            <a:r>
              <a:rPr lang="uk-UA" b="1" dirty="0" smtClean="0"/>
              <a:t>§</a:t>
            </a:r>
            <a:r>
              <a:rPr lang="uk-UA" b="1" dirty="0" smtClean="0"/>
              <a:t>11; 12</a:t>
            </a:r>
            <a:endParaRPr lang="uk-UA" b="1" dirty="0" smtClean="0"/>
          </a:p>
          <a:p>
            <a:pPr marL="0" indent="0">
              <a:buNone/>
            </a:pPr>
            <a:endParaRPr lang="uk-UA" b="1" dirty="0" smtClean="0"/>
          </a:p>
          <a:p>
            <a:r>
              <a:rPr lang="uk-UA" b="1" dirty="0" smtClean="0"/>
              <a:t>розв’язати із впр12 №4;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500834"/>
          </a:xfrm>
        </p:spPr>
        <p:txBody>
          <a:bodyPr numCol="2">
            <a:normAutofit fontScale="62500" lnSpcReduction="20000"/>
          </a:bodyPr>
          <a:lstStyle/>
          <a:p>
            <a:pPr algn="ctr">
              <a:buNone/>
            </a:pPr>
            <a:endParaRPr lang="uk-UA" b="1" dirty="0" smtClean="0"/>
          </a:p>
          <a:p>
            <a:pPr algn="ctr">
              <a:buNone/>
            </a:pPr>
            <a:r>
              <a:rPr lang="uk-UA" b="1" dirty="0" smtClean="0"/>
              <a:t>І варіант</a:t>
            </a:r>
          </a:p>
          <a:p>
            <a:pPr algn="ctr">
              <a:buNone/>
            </a:pPr>
            <a:endParaRPr lang="uk-UA" b="1" dirty="0" smtClean="0"/>
          </a:p>
          <a:p>
            <a:r>
              <a:rPr lang="uk-UA" dirty="0" smtClean="0"/>
              <a:t>1. Явища, які супроводжуються зміною температури або агрегатного стану -  </a:t>
            </a:r>
          </a:p>
          <a:p>
            <a:r>
              <a:rPr lang="uk-UA" dirty="0" smtClean="0"/>
              <a:t>2. Фізична величина, яка характеризує стан теплової рівноваги системи тіл, визначає ступінь їх нагрітості - </a:t>
            </a:r>
          </a:p>
          <a:p>
            <a:r>
              <a:rPr lang="uk-UA" dirty="0" smtClean="0"/>
              <a:t>3. Процес зміни внутрішньої енергії тіла або частин тіла без виконання роботи - </a:t>
            </a:r>
          </a:p>
          <a:p>
            <a:r>
              <a:rPr lang="uk-UA" dirty="0" smtClean="0"/>
              <a:t>4.  Фізична величина, яка чисельно дорівнює кількості теплоти, яку потрібно надати тілу масою 1 кг, щоб нагріти його на 1°С -  </a:t>
            </a:r>
          </a:p>
          <a:p>
            <a:r>
              <a:rPr lang="uk-UA" dirty="0" smtClean="0"/>
              <a:t>5. Вид теплопередачі, при якому енергія передається від більш нагрітих ділянок тіла до менш нагрітих внаслідок хаотичного руху молекул</a:t>
            </a:r>
          </a:p>
          <a:p>
            <a:endParaRPr lang="uk-UA" dirty="0" smtClean="0"/>
          </a:p>
          <a:p>
            <a:endParaRPr lang="uk-UA" dirty="0" smtClean="0"/>
          </a:p>
          <a:p>
            <a:pPr algn="ctr">
              <a:buNone/>
            </a:pPr>
            <a:r>
              <a:rPr lang="uk-UA" b="1" dirty="0" smtClean="0"/>
              <a:t>ІІ варіант</a:t>
            </a:r>
          </a:p>
          <a:p>
            <a:endParaRPr lang="uk-UA" dirty="0" smtClean="0"/>
          </a:p>
          <a:p>
            <a:r>
              <a:rPr lang="uk-UA" dirty="0" smtClean="0"/>
              <a:t>1. Фізична величина,значення якої дорівнює  енергії, яку тіло одержує або віддає в процесі теплопередачі – 2. Вид теплопередачі, здійснюваний шляхом перенесення теплоти потоками рідини або газу - </a:t>
            </a:r>
          </a:p>
          <a:p>
            <a:r>
              <a:rPr lang="uk-UA" dirty="0" smtClean="0"/>
              <a:t>3. Прилад для вимірювання температури  - </a:t>
            </a:r>
          </a:p>
          <a:p>
            <a:r>
              <a:rPr lang="uk-UA" dirty="0" smtClean="0"/>
              <a:t>4. Вид теплопередачі, при якому енергія передається за допомогою електромагнітних хвиль – </a:t>
            </a:r>
          </a:p>
          <a:p>
            <a:r>
              <a:rPr lang="uk-UA" dirty="0" smtClean="0"/>
              <a:t>5. Сума кінетичної енергії теплового руху частинок,із яких складається тіло і потенціальної енергії  їх взаємодії - </a:t>
            </a:r>
            <a:endParaRPr lang="uk-UA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самоперевірка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algn="ctr">
              <a:buNone/>
            </a:pPr>
            <a:r>
              <a:rPr lang="uk-UA" dirty="0" smtClean="0"/>
              <a:t>І вар</a:t>
            </a:r>
          </a:p>
          <a:p>
            <a:r>
              <a:rPr lang="uk-UA" dirty="0" smtClean="0"/>
              <a:t>1. теплові</a:t>
            </a:r>
          </a:p>
          <a:p>
            <a:r>
              <a:rPr lang="uk-UA" dirty="0" smtClean="0"/>
              <a:t>2. температура</a:t>
            </a:r>
          </a:p>
          <a:p>
            <a:r>
              <a:rPr lang="uk-UA" dirty="0" smtClean="0"/>
              <a:t>3. теплообмін</a:t>
            </a:r>
          </a:p>
          <a:p>
            <a:pPr marL="0" indent="0">
              <a:spcBef>
                <a:spcPts val="0"/>
              </a:spcBef>
            </a:pPr>
            <a:r>
              <a:rPr lang="uk-UA" dirty="0" smtClean="0"/>
              <a:t>  4. питома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dirty="0" smtClean="0"/>
              <a:t>      теплоємність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dirty="0" smtClean="0"/>
              <a:t>      речовини</a:t>
            </a:r>
          </a:p>
          <a:p>
            <a:r>
              <a:rPr lang="uk-UA" dirty="0" smtClean="0"/>
              <a:t>5. теплопровідність</a:t>
            </a:r>
          </a:p>
          <a:p>
            <a:pPr algn="ctr">
              <a:buNone/>
            </a:pPr>
            <a:r>
              <a:rPr lang="uk-UA" dirty="0" smtClean="0"/>
              <a:t>ІІ вар</a:t>
            </a:r>
          </a:p>
          <a:p>
            <a:r>
              <a:rPr lang="uk-UA" dirty="0" smtClean="0"/>
              <a:t>1. кількість теплоти</a:t>
            </a:r>
          </a:p>
          <a:p>
            <a:r>
              <a:rPr lang="uk-UA" dirty="0" smtClean="0"/>
              <a:t>2.  конвекція</a:t>
            </a:r>
          </a:p>
          <a:p>
            <a:r>
              <a:rPr lang="uk-UA" dirty="0" smtClean="0"/>
              <a:t>3. термометр</a:t>
            </a:r>
          </a:p>
          <a:p>
            <a:r>
              <a:rPr lang="uk-UA" dirty="0" smtClean="0"/>
              <a:t>4. випромінювання</a:t>
            </a:r>
          </a:p>
          <a:p>
            <a:r>
              <a:rPr lang="uk-UA" dirty="0" smtClean="0"/>
              <a:t>5. внутрішня енергія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Дайте відповідь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6072206"/>
          </a:xfrm>
        </p:spPr>
        <p:txBody>
          <a:bodyPr>
            <a:normAutofit/>
          </a:bodyPr>
          <a:lstStyle/>
          <a:p>
            <a:pPr marL="180000" lvl="1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dirty="0" smtClean="0"/>
              <a:t>1– Від чого залежить кількість теплоти, яку потрібно затратити на плавлення певної маси речовини? </a:t>
            </a:r>
            <a:endParaRPr lang="ru-RU" sz="3200" dirty="0" smtClean="0"/>
          </a:p>
          <a:p>
            <a:pPr marL="180000" lvl="1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dirty="0" smtClean="0"/>
              <a:t>2 – Питома теплота плавлення – що це за фізична величина? </a:t>
            </a:r>
            <a:endParaRPr lang="ru-RU" sz="3200" dirty="0" smtClean="0"/>
          </a:p>
          <a:p>
            <a:pPr marL="180000" lvl="1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dirty="0" smtClean="0"/>
              <a:t>3 </a:t>
            </a:r>
            <a:r>
              <a:rPr lang="uk-UA" b="1" dirty="0" err="1" smtClean="0"/>
              <a:t>–Як</a:t>
            </a:r>
            <a:r>
              <a:rPr lang="uk-UA" b="1" dirty="0" smtClean="0"/>
              <a:t>  позначають питому теплоту плавлення. В яких одиницях її вимірюють та за якою формулою записують? </a:t>
            </a:r>
            <a:endParaRPr lang="ru-RU" sz="3200" dirty="0" smtClean="0"/>
          </a:p>
          <a:p>
            <a:pPr marL="180000" lvl="1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dirty="0" smtClean="0"/>
              <a:t>4 –Який фізичний зміст питомої теплоти плавлення? </a:t>
            </a:r>
            <a:endParaRPr lang="ru-RU" sz="3200" dirty="0" smtClean="0"/>
          </a:p>
          <a:p>
            <a:pPr marL="180000" lvl="1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uk-UA" b="1" dirty="0" smtClean="0"/>
              <a:t>5 –Як обчислюється  кількість теплоти,  необхідна для плавлення кристалічної речовини? </a:t>
            </a:r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25668"/>
          </a:xfrm>
        </p:spPr>
        <p:txBody>
          <a:bodyPr>
            <a:noAutofit/>
          </a:bodyPr>
          <a:lstStyle/>
          <a:p>
            <a:pPr algn="just"/>
            <a:r>
              <a:rPr lang="uk-UA" sz="2800" dirty="0" smtClean="0"/>
              <a:t>На лід поклали три нагріті до однакової температури алюмінієві пластинки, забарвлені в різні кольори: білий, червоний і чорний. Коли пластинки охолоджувались, лід танув під ними.  Де яка пластинка?</a:t>
            </a:r>
            <a:endParaRPr lang="ru-RU" sz="2800" dirty="0"/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2714620"/>
            <a:ext cx="4927675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sz="3600" dirty="0" smtClean="0"/>
              <a:t>Задача 1</a:t>
            </a:r>
            <a:r>
              <a:rPr lang="uk-UA" dirty="0" smtClean="0"/>
              <a:t>.</a:t>
            </a:r>
            <a:r>
              <a:rPr lang="uk-UA" b="1" dirty="0" smtClean="0"/>
              <a:t> </a:t>
            </a:r>
          </a:p>
          <a:p>
            <a:pPr algn="ctr">
              <a:buNone/>
            </a:pPr>
            <a:r>
              <a:rPr lang="uk-UA" b="1" dirty="0" smtClean="0"/>
              <a:t>Яка кількість теплоти виділиться під час тверднення води </a:t>
            </a:r>
            <a:br>
              <a:rPr lang="uk-UA" b="1" dirty="0" smtClean="0"/>
            </a:br>
            <a:r>
              <a:rPr lang="uk-UA" b="1" dirty="0" smtClean="0"/>
              <a:t>масою 10 кг при температурі 0 °С</a:t>
            </a:r>
            <a:r>
              <a:rPr lang="uk-UA" b="1" dirty="0" smtClean="0"/>
              <a:t>?</a:t>
            </a:r>
          </a:p>
          <a:p>
            <a:pPr algn="ctr">
              <a:buNone/>
            </a:pPr>
            <a:r>
              <a:rPr lang="ru-RU" sz="4000" dirty="0" err="1" smtClean="0"/>
              <a:t>Допишіть</a:t>
            </a:r>
            <a:r>
              <a:rPr lang="ru-RU" sz="4000" dirty="0" smtClean="0"/>
              <a:t> </a:t>
            </a:r>
            <a:r>
              <a:rPr lang="ru-RU" sz="4000" dirty="0" err="1" smtClean="0"/>
              <a:t>розв</a:t>
            </a:r>
            <a:r>
              <a:rPr lang="en-US" sz="4000" dirty="0" smtClean="0"/>
              <a:t>’</a:t>
            </a:r>
            <a:r>
              <a:rPr lang="uk-UA" sz="4000" dirty="0" err="1" smtClean="0"/>
              <a:t>язок</a:t>
            </a:r>
            <a:r>
              <a:rPr lang="uk-UA" sz="4000" dirty="0" smtClean="0"/>
              <a:t>!</a:t>
            </a:r>
            <a:endParaRPr lang="uk-UA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pPr lvl="0"/>
            <a:r>
              <a:rPr lang="uk-UA" sz="2200" dirty="0" smtClean="0"/>
              <a:t>Задача 1</a:t>
            </a:r>
            <a:r>
              <a:rPr lang="uk-UA" dirty="0" smtClean="0"/>
              <a:t>.</a:t>
            </a:r>
            <a:r>
              <a:rPr lang="uk-UA" b="1" dirty="0" smtClean="0"/>
              <a:t> </a:t>
            </a:r>
            <a:r>
              <a:rPr lang="uk-UA" sz="2000" b="1" dirty="0" smtClean="0"/>
              <a:t>Яка кількість теплоти виділиться під час тверднення води </a:t>
            </a:r>
            <a:br>
              <a:rPr lang="uk-UA" sz="2000" b="1" dirty="0" smtClean="0"/>
            </a:br>
            <a:r>
              <a:rPr lang="uk-UA" sz="2000" b="1" dirty="0" smtClean="0"/>
              <a:t>масою 10 кг при температурі 0 °С?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757478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uk-UA" b="1" dirty="0" smtClean="0"/>
              <a:t>Дано: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Н</a:t>
            </a:r>
            <a:r>
              <a:rPr lang="uk-UA" baseline="-25000" dirty="0" smtClean="0"/>
              <a:t>2</a:t>
            </a:r>
            <a:r>
              <a:rPr lang="uk-UA" dirty="0" smtClean="0"/>
              <a:t>О 				</a:t>
            </a:r>
          </a:p>
          <a:p>
            <a:pPr>
              <a:buNone/>
            </a:pPr>
            <a:r>
              <a:rPr lang="en-US" i="1" dirty="0" smtClean="0"/>
              <a:t>m</a:t>
            </a:r>
            <a:r>
              <a:rPr lang="ru-RU" dirty="0" smtClean="0"/>
              <a:t> = 10 </a:t>
            </a:r>
            <a:r>
              <a:rPr lang="uk-UA" dirty="0" smtClean="0"/>
              <a:t>кг		</a:t>
            </a:r>
            <a:endParaRPr lang="ru-RU" dirty="0" smtClean="0"/>
          </a:p>
          <a:p>
            <a:pPr>
              <a:buNone/>
            </a:pPr>
            <a:r>
              <a:rPr lang="en-US" i="1" dirty="0" smtClean="0"/>
              <a:t>t</a:t>
            </a:r>
            <a:r>
              <a:rPr lang="uk-UA" dirty="0" smtClean="0"/>
              <a:t>° = 0°С			</a:t>
            </a:r>
            <a:endParaRPr lang="ru-RU" dirty="0" smtClean="0"/>
          </a:p>
          <a:p>
            <a:pPr>
              <a:buNone/>
            </a:pPr>
            <a:r>
              <a:rPr lang="uk-UA" i="1" dirty="0" smtClean="0"/>
              <a:t>λ</a:t>
            </a:r>
            <a:r>
              <a:rPr lang="uk-UA" dirty="0" smtClean="0"/>
              <a:t> = 33 ∙ 10</a:t>
            </a:r>
            <a:r>
              <a:rPr lang="uk-UA" baseline="30000" dirty="0" smtClean="0"/>
              <a:t>4</a:t>
            </a:r>
            <a:r>
              <a:rPr lang="uk-UA" dirty="0" smtClean="0"/>
              <a:t> Дж/кг	</a:t>
            </a:r>
            <a:endParaRPr lang="ru-RU" dirty="0" smtClean="0"/>
          </a:p>
          <a:p>
            <a:pPr>
              <a:buNone/>
            </a:pPr>
            <a:r>
              <a:rPr lang="en-US" i="1" dirty="0" smtClean="0"/>
              <a:t>Q</a:t>
            </a:r>
            <a:r>
              <a:rPr lang="en-US" baseline="-25000" dirty="0" smtClean="0"/>
              <a:t> </a:t>
            </a:r>
            <a:r>
              <a:rPr lang="uk-UA" baseline="-25000" dirty="0" err="1" smtClean="0"/>
              <a:t>тв</a:t>
            </a:r>
            <a:r>
              <a:rPr lang="uk-UA" dirty="0" smtClean="0"/>
              <a:t> — ?			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uk-UA" dirty="0" smtClean="0"/>
              <a:t>		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43174" y="1600200"/>
            <a:ext cx="6043626" cy="4525963"/>
          </a:xfrm>
        </p:spPr>
        <p:txBody>
          <a:bodyPr>
            <a:normAutofit fontScale="70000" lnSpcReduction="20000"/>
          </a:bodyPr>
          <a:lstStyle/>
          <a:p>
            <a:pPr indent="0" algn="just">
              <a:lnSpc>
                <a:spcPct val="170000"/>
              </a:lnSpc>
              <a:buNone/>
            </a:pPr>
            <a:r>
              <a:rPr lang="uk-UA" dirty="0" smtClean="0"/>
              <a:t>Кількість теплоти, що виділиться під час тверднення води:                   </a:t>
            </a:r>
            <a:r>
              <a:rPr lang="en-US" i="1" dirty="0" smtClean="0"/>
              <a:t>Q</a:t>
            </a:r>
            <a:r>
              <a:rPr lang="en-US" baseline="-25000" dirty="0" smtClean="0"/>
              <a:t> </a:t>
            </a:r>
            <a:r>
              <a:rPr lang="uk-UA" baseline="-25000" dirty="0" err="1" smtClean="0"/>
              <a:t>тв</a:t>
            </a:r>
            <a:r>
              <a:rPr lang="uk-UA" baseline="-25000" dirty="0" smtClean="0"/>
              <a:t> </a:t>
            </a:r>
            <a:r>
              <a:rPr lang="uk-UA" dirty="0" smtClean="0"/>
              <a:t>= – </a:t>
            </a:r>
            <a:r>
              <a:rPr lang="uk-UA" i="1" dirty="0" smtClean="0"/>
              <a:t>λ </a:t>
            </a:r>
            <a:r>
              <a:rPr lang="uk-UA" dirty="0" smtClean="0"/>
              <a:t>∙ </a:t>
            </a:r>
            <a:r>
              <a:rPr lang="en-US" i="1" dirty="0" smtClean="0"/>
              <a:t>m</a:t>
            </a:r>
            <a:r>
              <a:rPr lang="uk-UA" i="1" dirty="0" smtClean="0"/>
              <a:t> (1)</a:t>
            </a:r>
            <a:r>
              <a:rPr lang="uk-UA" dirty="0" smtClean="0"/>
              <a:t>, </a:t>
            </a:r>
          </a:p>
          <a:p>
            <a:pPr indent="-360000" algn="just">
              <a:lnSpc>
                <a:spcPct val="170000"/>
              </a:lnSpc>
              <a:buNone/>
            </a:pPr>
            <a:r>
              <a:rPr lang="uk-UA" dirty="0" smtClean="0"/>
              <a:t>знак “–” вказує, що енергія при кристалізації виділяється. </a:t>
            </a:r>
          </a:p>
          <a:p>
            <a:pPr indent="-360000" algn="just">
              <a:lnSpc>
                <a:spcPct val="170000"/>
              </a:lnSpc>
              <a:buNone/>
            </a:pPr>
            <a:endParaRPr lang="uk-UA" dirty="0" smtClean="0"/>
          </a:p>
          <a:p>
            <a:pPr indent="-360000" algn="just">
              <a:lnSpc>
                <a:spcPct val="170000"/>
              </a:lnSpc>
              <a:buNone/>
            </a:pPr>
            <a:endParaRPr lang="uk-UA" dirty="0" smtClean="0"/>
          </a:p>
          <a:p>
            <a:pPr indent="-360000" algn="just">
              <a:lnSpc>
                <a:spcPct val="170000"/>
              </a:lnSpc>
              <a:buNone/>
            </a:pPr>
            <a:r>
              <a:rPr lang="uk-UA" dirty="0" smtClean="0"/>
              <a:t> </a:t>
            </a:r>
            <a:r>
              <a:rPr lang="uk-UA" dirty="0" smtClean="0"/>
              <a:t>відповідь:</a:t>
            </a:r>
            <a:r>
              <a:rPr lang="uk-UA" dirty="0" smtClean="0"/>
              <a:t> </a:t>
            </a:r>
            <a:r>
              <a:rPr lang="uk-UA" dirty="0" smtClean="0"/>
              <a:t>-3,3МДж</a:t>
            </a:r>
            <a:endParaRPr lang="ru-RU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285720" y="1857364"/>
            <a:ext cx="2286016" cy="3286148"/>
            <a:chOff x="285720" y="1857364"/>
            <a:chExt cx="2286016" cy="3286148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 rot="5400000">
              <a:off x="928662" y="3500438"/>
              <a:ext cx="328614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 rot="10800000">
              <a:off x="285720" y="4357694"/>
              <a:ext cx="228601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357298"/>
            <a:ext cx="8229600" cy="32258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Задача2.  Яку кількість енергії потрібно затратити, щоб розплавити алюмінієвий брусок масою 20 кг, узятий при температурі 20 °С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Допишіть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вистачає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 дано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14346" y="274638"/>
            <a:ext cx="9358346" cy="1143000"/>
          </a:xfrm>
        </p:spPr>
        <p:txBody>
          <a:bodyPr>
            <a:normAutofit fontScale="90000"/>
          </a:bodyPr>
          <a:lstStyle/>
          <a:p>
            <a:pPr lvl="0"/>
            <a:r>
              <a:rPr lang="uk-UA" sz="2700" b="1" dirty="0" smtClean="0">
                <a:latin typeface="Times New Roman" pitchFamily="18" charset="0"/>
                <a:cs typeface="Times New Roman" pitchFamily="18" charset="0"/>
              </a:rPr>
              <a:t>Задача2.  Яку кількість енергії потрібно затратити, щоб розплавити алюмінієвий брусок масою 20 кг, узятий при температурі 20 °С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583432"/>
            <a:ext cx="2269486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Дано: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en-US" i="1" dirty="0" smtClean="0"/>
              <a:t>m </a:t>
            </a:r>
            <a:r>
              <a:rPr lang="ru-RU" dirty="0" smtClean="0"/>
              <a:t>=</a:t>
            </a:r>
            <a:r>
              <a:rPr lang="ru-RU" dirty="0" smtClean="0"/>
              <a:t>	</a:t>
            </a:r>
          </a:p>
          <a:p>
            <a:pPr>
              <a:buNone/>
            </a:pPr>
            <a:r>
              <a:rPr lang="ru-RU" i="1" dirty="0" smtClean="0"/>
              <a:t>t</a:t>
            </a:r>
            <a:r>
              <a:rPr lang="ru-RU" baseline="-25000" dirty="0" smtClean="0"/>
              <a:t>1</a:t>
            </a:r>
            <a:r>
              <a:rPr lang="ru-RU" dirty="0" smtClean="0"/>
              <a:t> = 20°</a:t>
            </a:r>
            <a:r>
              <a:rPr lang="en-US" dirty="0" smtClean="0"/>
              <a:t>C</a:t>
            </a:r>
            <a:r>
              <a:rPr lang="uk-UA" dirty="0" smtClean="0"/>
              <a:t>		</a:t>
            </a:r>
            <a:endParaRPr lang="ru-RU" dirty="0" smtClean="0"/>
          </a:p>
          <a:p>
            <a:pPr>
              <a:buNone/>
            </a:pPr>
            <a:r>
              <a:rPr lang="en-US" i="1" dirty="0" smtClean="0"/>
              <a:t>t</a:t>
            </a:r>
            <a:r>
              <a:rPr lang="ru-RU" baseline="-25000" dirty="0" err="1" smtClean="0"/>
              <a:t>пл</a:t>
            </a:r>
            <a:r>
              <a:rPr lang="ru-RU" baseline="-25000" dirty="0" smtClean="0"/>
              <a:t> </a:t>
            </a:r>
            <a:r>
              <a:rPr lang="ru-RU" dirty="0" smtClean="0"/>
              <a:t>= 660°С		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с</a:t>
            </a:r>
            <a:endParaRPr lang="ru-RU" dirty="0" smtClean="0"/>
          </a:p>
          <a:p>
            <a:pPr>
              <a:buNone/>
            </a:pPr>
            <a:endParaRPr lang="ru-RU" dirty="0" smtClean="0">
              <a:sym typeface="Symbol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Q</a:t>
            </a:r>
            <a:r>
              <a:rPr lang="ru-RU" dirty="0" smtClean="0"/>
              <a:t> </a:t>
            </a:r>
            <a:r>
              <a:rPr lang="en-US" dirty="0" smtClean="0"/>
              <a:t>— ? </a:t>
            </a:r>
            <a:r>
              <a:rPr lang="uk-UA" dirty="0" smtClean="0"/>
              <a:t>		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285984" y="1583432"/>
            <a:ext cx="707233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b="1" dirty="0" smtClean="0"/>
              <a:t>Розв’язання</a:t>
            </a:r>
          </a:p>
          <a:p>
            <a:pPr indent="0">
              <a:buNone/>
            </a:pPr>
            <a:r>
              <a:rPr lang="uk-UA" dirty="0" smtClean="0"/>
              <a:t>Перш ніж алюміній почне плавитися, його потрібно нагріти до температури плавлення (660 °С). Для нагрівання потрібна кількість  теплоти:     </a:t>
            </a:r>
            <a:r>
              <a:rPr lang="uk-UA" i="1" dirty="0" smtClean="0"/>
              <a:t>Q</a:t>
            </a:r>
            <a:r>
              <a:rPr lang="uk-UA" baseline="-25000" dirty="0" smtClean="0"/>
              <a:t>1</a:t>
            </a:r>
            <a:r>
              <a:rPr lang="uk-UA" dirty="0" smtClean="0"/>
              <a:t> = </a:t>
            </a:r>
            <a:r>
              <a:rPr lang="uk-UA" i="1" dirty="0" smtClean="0"/>
              <a:t>c· m· </a:t>
            </a:r>
            <a:r>
              <a:rPr lang="uk-UA" dirty="0" smtClean="0"/>
              <a:t>(</a:t>
            </a:r>
            <a:r>
              <a:rPr lang="en-US" i="1" dirty="0" smtClean="0"/>
              <a:t>t</a:t>
            </a:r>
            <a:r>
              <a:rPr lang="ru-RU" baseline="-25000" dirty="0" err="1" smtClean="0"/>
              <a:t>пл</a:t>
            </a:r>
            <a:r>
              <a:rPr lang="ru-RU" baseline="-25000" dirty="0" smtClean="0"/>
              <a:t> </a:t>
            </a:r>
            <a:r>
              <a:rPr lang="ru-RU" dirty="0" smtClean="0"/>
              <a:t>– </a:t>
            </a:r>
            <a:r>
              <a:rPr lang="ru-RU" i="1" dirty="0" smtClean="0"/>
              <a:t>t</a:t>
            </a:r>
            <a:r>
              <a:rPr lang="ru-RU" baseline="-25000" dirty="0" smtClean="0"/>
              <a:t>1</a:t>
            </a:r>
            <a:r>
              <a:rPr lang="uk-UA" dirty="0" smtClean="0"/>
              <a:t>), (1)</a:t>
            </a:r>
          </a:p>
          <a:p>
            <a:pPr indent="0">
              <a:buNone/>
            </a:pPr>
            <a:r>
              <a:rPr lang="uk-UA" dirty="0" smtClean="0"/>
              <a:t>де </a:t>
            </a:r>
            <a:r>
              <a:rPr lang="uk-UA" i="1" dirty="0" smtClean="0"/>
              <a:t>с</a:t>
            </a:r>
            <a:r>
              <a:rPr lang="uk-UA" dirty="0" smtClean="0"/>
              <a:t> — питома теплоємність алюмінію</a:t>
            </a:r>
            <a:r>
              <a:rPr lang="ru-RU" dirty="0" smtClean="0"/>
              <a:t>(с = 920 Дж/</a:t>
            </a:r>
            <a:r>
              <a:rPr lang="ru-RU" dirty="0" err="1" smtClean="0"/>
              <a:t>кгС</a:t>
            </a:r>
            <a:r>
              <a:rPr lang="ru-RU" dirty="0" smtClean="0"/>
              <a:t>)</a:t>
            </a:r>
            <a:r>
              <a:rPr lang="uk-UA" dirty="0" smtClean="0"/>
              <a:t> </a:t>
            </a:r>
          </a:p>
          <a:p>
            <a:pPr indent="0">
              <a:buNone/>
            </a:pPr>
            <a:r>
              <a:rPr lang="uk-UA" dirty="0" smtClean="0"/>
              <a:t>Для плавлення  потрібно затратити кількість теплоти: </a:t>
            </a:r>
          </a:p>
          <a:p>
            <a:pPr>
              <a:buNone/>
            </a:pPr>
            <a:r>
              <a:rPr lang="uk-UA" i="1" dirty="0" smtClean="0"/>
              <a:t>            Q</a:t>
            </a:r>
            <a:r>
              <a:rPr lang="uk-UA" baseline="-25000" dirty="0" smtClean="0"/>
              <a:t>2</a:t>
            </a:r>
            <a:r>
              <a:rPr lang="uk-UA" dirty="0" smtClean="0"/>
              <a:t> = </a:t>
            </a:r>
            <a:r>
              <a:rPr lang="en-US" i="1" dirty="0" smtClean="0"/>
              <a:t>λ</a:t>
            </a:r>
            <a:r>
              <a:rPr lang="uk-UA" i="1" dirty="0" smtClean="0"/>
              <a:t>· </a:t>
            </a:r>
            <a:r>
              <a:rPr lang="en-US" i="1" dirty="0" smtClean="0"/>
              <a:t>m</a:t>
            </a:r>
            <a:r>
              <a:rPr lang="ru-RU" dirty="0" smtClean="0"/>
              <a:t>, (2)</a:t>
            </a:r>
          </a:p>
          <a:p>
            <a:pPr>
              <a:buNone/>
            </a:pPr>
            <a:r>
              <a:rPr lang="ru-RU" dirty="0" smtClean="0"/>
              <a:t>      де </a:t>
            </a:r>
            <a:r>
              <a:rPr lang="ru-RU" i="1" dirty="0" err="1" smtClean="0"/>
              <a:t>λ</a:t>
            </a:r>
            <a:r>
              <a:rPr lang="ru-RU" dirty="0" err="1" smtClean="0"/>
              <a:t> </a:t>
            </a:r>
            <a:r>
              <a:rPr lang="ru-RU" dirty="0" smtClean="0"/>
              <a:t>— </a:t>
            </a:r>
            <a:r>
              <a:rPr lang="uk-UA" dirty="0" smtClean="0"/>
              <a:t>питома теплота плавлення алюмінію     </a:t>
            </a:r>
          </a:p>
          <a:p>
            <a:pPr>
              <a:buNone/>
            </a:pPr>
            <a:r>
              <a:rPr lang="uk-UA" dirty="0" smtClean="0"/>
              <a:t>     (</a:t>
            </a:r>
            <a:r>
              <a:rPr lang="ru-RU" dirty="0" smtClean="0">
                <a:sym typeface="Symbol"/>
              </a:rPr>
              <a:t> = 393кДж/кг</a:t>
            </a:r>
            <a:r>
              <a:rPr lang="uk-UA" dirty="0" smtClean="0"/>
              <a:t> ).</a:t>
            </a:r>
            <a:r>
              <a:rPr lang="ru-RU" dirty="0" smtClean="0"/>
              <a:t>   </a:t>
            </a:r>
          </a:p>
          <a:p>
            <a:pPr>
              <a:buNone/>
            </a:pPr>
            <a:r>
              <a:rPr lang="uk-UA" dirty="0" smtClean="0"/>
              <a:t>        Загальна кількість енергії: </a:t>
            </a:r>
            <a:r>
              <a:rPr lang="uk-UA" i="1" dirty="0" smtClean="0"/>
              <a:t>Q</a:t>
            </a:r>
            <a:r>
              <a:rPr lang="uk-UA" dirty="0" smtClean="0"/>
              <a:t> = </a:t>
            </a:r>
            <a:r>
              <a:rPr lang="uk-UA" i="1" dirty="0" smtClean="0"/>
              <a:t>Q</a:t>
            </a:r>
            <a:r>
              <a:rPr lang="uk-UA" baseline="-25000" dirty="0" smtClean="0"/>
              <a:t>1</a:t>
            </a:r>
            <a:r>
              <a:rPr lang="uk-UA" dirty="0" smtClean="0"/>
              <a:t> + </a:t>
            </a:r>
            <a:r>
              <a:rPr lang="uk-UA" i="1" dirty="0" smtClean="0"/>
              <a:t>Q</a:t>
            </a:r>
            <a:r>
              <a:rPr lang="uk-UA" baseline="-25000" dirty="0" smtClean="0"/>
              <a:t>2</a:t>
            </a:r>
            <a:r>
              <a:rPr lang="uk-UA" dirty="0" smtClean="0"/>
              <a:t> (3)  або</a:t>
            </a:r>
          </a:p>
          <a:p>
            <a:pPr>
              <a:buNone/>
            </a:pPr>
            <a:r>
              <a:rPr lang="uk-UA" i="1" dirty="0" smtClean="0"/>
              <a:t>		Q</a:t>
            </a:r>
            <a:r>
              <a:rPr lang="uk-UA" dirty="0" smtClean="0"/>
              <a:t> = </a:t>
            </a:r>
            <a:r>
              <a:rPr lang="uk-UA" i="1" dirty="0" err="1" smtClean="0"/>
              <a:t>c·m</a:t>
            </a:r>
            <a:r>
              <a:rPr lang="uk-UA" i="1" dirty="0" smtClean="0"/>
              <a:t>· </a:t>
            </a:r>
            <a:r>
              <a:rPr lang="uk-UA" dirty="0" smtClean="0"/>
              <a:t>(</a:t>
            </a:r>
            <a:r>
              <a:rPr lang="en-US" i="1" dirty="0" smtClean="0"/>
              <a:t>t</a:t>
            </a:r>
            <a:r>
              <a:rPr lang="ru-RU" baseline="-25000" dirty="0" err="1" smtClean="0"/>
              <a:t>пл</a:t>
            </a:r>
            <a:r>
              <a:rPr lang="ru-RU" baseline="-25000" dirty="0" smtClean="0"/>
              <a:t> </a:t>
            </a:r>
            <a:r>
              <a:rPr lang="ru-RU" dirty="0" smtClean="0"/>
              <a:t>– </a:t>
            </a:r>
            <a:r>
              <a:rPr lang="ru-RU" i="1" dirty="0" smtClean="0"/>
              <a:t>t</a:t>
            </a:r>
            <a:r>
              <a:rPr lang="ru-RU" baseline="-25000" dirty="0" smtClean="0"/>
              <a:t>1</a:t>
            </a:r>
            <a:r>
              <a:rPr lang="uk-UA" dirty="0" smtClean="0"/>
              <a:t>) + </a:t>
            </a:r>
            <a:r>
              <a:rPr lang="en-US" i="1" dirty="0" smtClean="0"/>
              <a:t>λ</a:t>
            </a:r>
            <a:r>
              <a:rPr lang="uk-UA" i="1" dirty="0" smtClean="0"/>
              <a:t>· </a:t>
            </a:r>
            <a:r>
              <a:rPr lang="en-US" i="1" dirty="0" smtClean="0"/>
              <a:t>m</a:t>
            </a:r>
            <a:r>
              <a:rPr lang="uk-UA" i="1" dirty="0" smtClean="0"/>
              <a:t>  (4) або </a:t>
            </a:r>
            <a:endParaRPr lang="ru-RU" dirty="0" smtClean="0"/>
          </a:p>
          <a:p>
            <a:pPr>
              <a:buNone/>
            </a:pPr>
            <a:r>
              <a:rPr lang="uk-UA" i="1" dirty="0" smtClean="0"/>
              <a:t>		Q</a:t>
            </a:r>
            <a:r>
              <a:rPr lang="uk-UA" dirty="0" smtClean="0"/>
              <a:t> =</a:t>
            </a:r>
            <a:r>
              <a:rPr lang="uk-UA" i="1" dirty="0" smtClean="0"/>
              <a:t>m·</a:t>
            </a:r>
            <a:r>
              <a:rPr lang="uk-UA" dirty="0" smtClean="0"/>
              <a:t> </a:t>
            </a:r>
            <a:r>
              <a:rPr lang="uk-UA" dirty="0" smtClean="0">
                <a:sym typeface="Symbol"/>
              </a:rPr>
              <a:t></a:t>
            </a:r>
            <a:r>
              <a:rPr lang="uk-UA" i="1" dirty="0" smtClean="0"/>
              <a:t>c·  </a:t>
            </a:r>
            <a:r>
              <a:rPr lang="uk-UA" dirty="0" smtClean="0"/>
              <a:t>(</a:t>
            </a:r>
            <a:r>
              <a:rPr lang="en-US" i="1" dirty="0" smtClean="0"/>
              <a:t>t</a:t>
            </a:r>
            <a:r>
              <a:rPr lang="ru-RU" baseline="-25000" dirty="0" err="1" smtClean="0"/>
              <a:t>пл</a:t>
            </a:r>
            <a:r>
              <a:rPr lang="ru-RU" baseline="-25000" dirty="0" smtClean="0"/>
              <a:t> </a:t>
            </a:r>
            <a:r>
              <a:rPr lang="ru-RU" dirty="0" smtClean="0"/>
              <a:t>– </a:t>
            </a:r>
            <a:r>
              <a:rPr lang="ru-RU" i="1" dirty="0" smtClean="0"/>
              <a:t>t</a:t>
            </a:r>
            <a:r>
              <a:rPr lang="ru-RU" baseline="-25000" dirty="0" smtClean="0"/>
              <a:t>1</a:t>
            </a:r>
            <a:r>
              <a:rPr lang="uk-UA" dirty="0" smtClean="0"/>
              <a:t>) + </a:t>
            </a:r>
            <a:r>
              <a:rPr lang="en-US" i="1" dirty="0" smtClean="0"/>
              <a:t>λ</a:t>
            </a:r>
            <a:r>
              <a:rPr lang="en-US" dirty="0" smtClean="0">
                <a:sym typeface="Symbol"/>
              </a:rPr>
              <a:t>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/>
              <a:t>     Обчислимо:  </a:t>
            </a:r>
          </a:p>
          <a:p>
            <a:pPr>
              <a:buNone/>
            </a:pPr>
            <a:r>
              <a:rPr lang="uk-UA" dirty="0" smtClean="0"/>
              <a:t>     </a:t>
            </a:r>
            <a:r>
              <a:rPr lang="uk-UA" i="1" dirty="0" smtClean="0"/>
              <a:t>Q</a:t>
            </a:r>
            <a:r>
              <a:rPr lang="uk-UA" dirty="0" smtClean="0"/>
              <a:t> =</a:t>
            </a:r>
            <a:r>
              <a:rPr lang="uk-UA" i="1" dirty="0" smtClean="0"/>
              <a:t>20·</a:t>
            </a:r>
            <a:r>
              <a:rPr lang="uk-UA" dirty="0" smtClean="0"/>
              <a:t> </a:t>
            </a:r>
            <a:r>
              <a:rPr lang="uk-UA" dirty="0" smtClean="0">
                <a:sym typeface="Symbol"/>
              </a:rPr>
              <a:t></a:t>
            </a:r>
            <a:r>
              <a:rPr lang="uk-UA" i="1" dirty="0" smtClean="0"/>
              <a:t>920 </a:t>
            </a:r>
            <a:r>
              <a:rPr lang="uk-UA" dirty="0" smtClean="0"/>
              <a:t>(</a:t>
            </a:r>
            <a:r>
              <a:rPr lang="uk-UA" i="1" dirty="0" smtClean="0"/>
              <a:t>660</a:t>
            </a:r>
            <a:r>
              <a:rPr lang="ru-RU" dirty="0" smtClean="0"/>
              <a:t>– </a:t>
            </a:r>
            <a:r>
              <a:rPr lang="ru-RU" i="1" dirty="0" smtClean="0"/>
              <a:t>20</a:t>
            </a:r>
            <a:r>
              <a:rPr lang="uk-UA" dirty="0" smtClean="0"/>
              <a:t>) + </a:t>
            </a:r>
            <a:r>
              <a:rPr lang="uk-UA" i="1" dirty="0" smtClean="0"/>
              <a:t>3,93 ·10</a:t>
            </a:r>
            <a:r>
              <a:rPr lang="uk-UA" i="1" baseline="30000" dirty="0" smtClean="0"/>
              <a:t>5</a:t>
            </a:r>
            <a:r>
              <a:rPr lang="en-US" dirty="0" smtClean="0">
                <a:sym typeface="Symbol"/>
              </a:rPr>
              <a:t></a:t>
            </a:r>
            <a:r>
              <a:rPr lang="uk-UA" dirty="0" smtClean="0">
                <a:sym typeface="Symbol"/>
              </a:rPr>
              <a:t> = 19,6</a:t>
            </a:r>
            <a:r>
              <a:rPr lang="uk-UA" i="1" dirty="0" smtClean="0"/>
              <a:t>·10</a:t>
            </a:r>
            <a:r>
              <a:rPr lang="uk-UA" i="1" baseline="30000" dirty="0" smtClean="0"/>
              <a:t>6 </a:t>
            </a:r>
            <a:r>
              <a:rPr lang="uk-UA" i="1" dirty="0" smtClean="0"/>
              <a:t>(Дж) = </a:t>
            </a:r>
            <a:r>
              <a:rPr lang="uk-UA" dirty="0" smtClean="0"/>
              <a:t>19,6 </a:t>
            </a:r>
            <a:r>
              <a:rPr lang="uk-UA" dirty="0" err="1" smtClean="0"/>
              <a:t>МДж</a:t>
            </a:r>
            <a:r>
              <a:rPr lang="uk-UA" dirty="0" smtClean="0"/>
              <a:t>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uk-UA" dirty="0" smtClean="0"/>
              <a:t>Відповідь: ≈ 19,6 </a:t>
            </a:r>
            <a:r>
              <a:rPr lang="uk-UA" dirty="0" err="1" smtClean="0"/>
              <a:t>МДж</a:t>
            </a:r>
            <a:r>
              <a:rPr lang="uk-UA" dirty="0" smtClean="0"/>
              <a:t>.</a:t>
            </a:r>
            <a:endParaRPr lang="ru-RU" dirty="0" smtClean="0"/>
          </a:p>
          <a:p>
            <a:pPr indent="0">
              <a:buNone/>
            </a:pPr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14282" y="4857760"/>
            <a:ext cx="192882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501</Words>
  <Application>Microsoft Office PowerPoint</Application>
  <PresentationFormat>Екран (4:3)</PresentationFormat>
  <Paragraphs>109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5" baseType="lpstr">
      <vt:lpstr>Arial</vt:lpstr>
      <vt:lpstr>Calibri</vt:lpstr>
      <vt:lpstr>Symbol</vt:lpstr>
      <vt:lpstr>Times New Roman</vt:lpstr>
      <vt:lpstr>Тема Office</vt:lpstr>
      <vt:lpstr> Розв’язування задач. Самостйна робота.   Фізика 8 клас  29.10.2021</vt:lpstr>
      <vt:lpstr>Презентація PowerPoint</vt:lpstr>
      <vt:lpstr>самоперевірка</vt:lpstr>
      <vt:lpstr>Дайте відповідь </vt:lpstr>
      <vt:lpstr>На лід поклали три нагріті до однакової температури алюмінієві пластинки, забарвлені в різні кольори: білий, червоний і чорний. Коли пластинки охолоджувались, лід танув під ними.  Де яка пластинка?</vt:lpstr>
      <vt:lpstr>Презентація PowerPoint</vt:lpstr>
      <vt:lpstr>Задача 1. Яка кількість теплоти виділиться під час тверднення води  масою 10 кг при температурі 0 °С? </vt:lpstr>
      <vt:lpstr>Задача2.  Яку кількість енергії потрібно затратити, щоб розплавити алюмінієвий брусок масою 20 кг, узятий при температурі 20 °С?  Допишіть, що не вистачає в дано</vt:lpstr>
      <vt:lpstr>Задача2.  Яку кількість енергії потрібно затратити, щоб розплавити алюмінієвий брусок масою 20 кг, узятий при температурі 20 °С? </vt:lpstr>
      <vt:lpstr>Домашнє завдання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RePack by Diakov</cp:lastModifiedBy>
  <cp:revision>10</cp:revision>
  <dcterms:modified xsi:type="dcterms:W3CDTF">2021-10-28T10:17:43Z</dcterms:modified>
</cp:coreProperties>
</file>