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EB58"/>
    <a:srgbClr val="73D3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409E88-2139-43DA-99F0-A2D9A3EE9F33}" type="datetimeFigureOut">
              <a:rPr lang="ru-RU" smtClean="0"/>
              <a:pPr/>
              <a:t>24.10.2021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DB5B65A-6051-4D98-B1C9-112DBE44C70E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9144000" cy="36004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Плавлення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і 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кристалізація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твердих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тіл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 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Питома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теплота </a:t>
            </a:r>
            <a:r>
              <a:rPr lang="ru-RU" sz="4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плавлення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.</a:t>
            </a:r>
            <a:endParaRPr lang="ru-RU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0"/>
            <a:ext cx="7700392" cy="1181993"/>
          </a:xfrm>
        </p:spPr>
        <p:txBody>
          <a:bodyPr/>
          <a:lstStyle/>
          <a:p>
            <a:pPr algn="ctr"/>
            <a:r>
              <a:rPr lang="ru-RU" b="1" i="1" u="sng" dirty="0" err="1" smtClean="0">
                <a:solidFill>
                  <a:srgbClr val="FF0000"/>
                </a:solidFill>
              </a:rPr>
              <a:t>Фізика</a:t>
            </a:r>
            <a:r>
              <a:rPr lang="ru-RU" b="1" i="1" u="sng" dirty="0" smtClean="0">
                <a:solidFill>
                  <a:srgbClr val="FF0000"/>
                </a:solidFill>
              </a:rPr>
              <a:t> 8 </a:t>
            </a:r>
            <a:r>
              <a:rPr lang="ru-RU" b="1" i="1" u="sng" dirty="0" err="1" smtClean="0">
                <a:solidFill>
                  <a:srgbClr val="FF0000"/>
                </a:solidFill>
              </a:rPr>
              <a:t>клас</a:t>
            </a:r>
            <a:r>
              <a:rPr lang="ru-RU" b="1" i="1" u="sng" dirty="0" smtClean="0">
                <a:solidFill>
                  <a:srgbClr val="FF0000"/>
                </a:solidFill>
              </a:rPr>
              <a:t> 25.10.2021р.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900igr.net/datas/fizika/Plavlenie-tvjordykh-tel/0022-022-Sabitova-Fajruza-Rifovna-prepodavatel-fiziki-GAOU-SPO-Sarmanovskij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"/>
          <a:stretch/>
        </p:blipFill>
        <p:spPr bwMode="auto">
          <a:xfrm>
            <a:off x="611560" y="3861048"/>
            <a:ext cx="3672408" cy="25768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89040"/>
            <a:ext cx="3456012" cy="26042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679772"/>
      </p:ext>
    </p:extLst>
  </p:cSld>
  <p:clrMapOvr>
    <a:masterClrMapping/>
  </p:clrMapOvr>
  <p:transition spd="med">
    <p:wedge/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700"/>
                            </p:stCondLst>
                            <p:childTnLst>
                              <p:par>
                                <p:cTn id="1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01008"/>
            <a:ext cx="4102715" cy="292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00808"/>
            <a:ext cx="7992888" cy="2160240"/>
          </a:xfrm>
        </p:spPr>
        <p:txBody>
          <a:bodyPr>
            <a:normAutofit fontScale="90000"/>
          </a:bodyPr>
          <a:lstStyle/>
          <a:p>
            <a:pPr indent="457200"/>
            <a:r>
              <a:rPr lang="ru-RU" altLang="ru-RU" b="1" u="sng" dirty="0" smtClean="0">
                <a:solidFill>
                  <a:srgbClr val="C00000"/>
                </a:solidFill>
              </a:rPr>
              <a:t>1. </a:t>
            </a:r>
            <a:r>
              <a:rPr lang="ru-RU" altLang="ru-RU" b="1" u="sng" dirty="0" err="1" smtClean="0">
                <a:solidFill>
                  <a:srgbClr val="C00000"/>
                </a:solidFill>
              </a:rPr>
              <a:t>Агрегатні</a:t>
            </a:r>
            <a:r>
              <a:rPr lang="ru-RU" altLang="ru-RU" b="1" u="sng" dirty="0" smtClean="0">
                <a:solidFill>
                  <a:srgbClr val="C00000"/>
                </a:solidFill>
              </a:rPr>
              <a:t> </a:t>
            </a:r>
            <a:r>
              <a:rPr lang="ru-RU" altLang="ru-RU" b="1" u="sng" dirty="0" err="1" smtClean="0">
                <a:solidFill>
                  <a:srgbClr val="C00000"/>
                </a:solidFill>
              </a:rPr>
              <a:t>стани</a:t>
            </a:r>
            <a:r>
              <a:rPr lang="ru-RU" altLang="ru-RU" b="1" u="sng" dirty="0" smtClean="0">
                <a:solidFill>
                  <a:srgbClr val="C00000"/>
                </a:solidFill>
              </a:rPr>
              <a:t> </a:t>
            </a:r>
            <a:r>
              <a:rPr lang="ru-RU" altLang="ru-RU" b="1" u="sng" dirty="0" err="1" smtClean="0">
                <a:solidFill>
                  <a:srgbClr val="C00000"/>
                </a:solidFill>
              </a:rPr>
              <a:t>речовини</a:t>
            </a:r>
            <a:r>
              <a:rPr lang="ru-RU" altLang="ru-RU" b="1" u="sng" dirty="0" smtClean="0">
                <a:solidFill>
                  <a:srgbClr val="C00000"/>
                </a:solidFill>
              </a:rPr>
              <a:t>.</a:t>
            </a:r>
            <a:r>
              <a:rPr lang="ru-RU" altLang="ru-RU" sz="2800" dirty="0" smtClean="0"/>
              <a:t/>
            </a:r>
            <a:br>
              <a:rPr lang="ru-RU" altLang="ru-RU" sz="2800" dirty="0" smtClean="0"/>
            </a:br>
            <a:r>
              <a:rPr lang="ru-RU" altLang="ru-RU" sz="2800" dirty="0" smtClean="0"/>
              <a:t>	</a:t>
            </a:r>
            <a:r>
              <a:rPr lang="ru-RU" altLang="ru-RU" dirty="0" err="1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altLang="ru-RU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умов одна й та сама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речовина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перебувати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станах,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твердому,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рідкому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газоподібному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стани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називають</a:t>
            </a:r>
            <a:r>
              <a:rPr lang="ru-RU" altLang="ru-RU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агрегатними</a:t>
            </a:r>
            <a:r>
              <a:rPr lang="ru-RU" altLang="ru-RU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станами</a:t>
            </a:r>
            <a:r>
              <a:rPr lang="ru-RU" altLang="ru-RU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9612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08912" cy="331236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3600" b="1" dirty="0" smtClean="0">
                <a:solidFill>
                  <a:srgbClr val="C00000"/>
                </a:solidFill>
              </a:rPr>
              <a:t>3. Процес плавлення та кристалізації твердих тіл</a:t>
            </a:r>
          </a:p>
          <a:p>
            <a:pPr>
              <a:buNone/>
            </a:pPr>
            <a:r>
              <a:rPr lang="uk-UA" dirty="0" smtClean="0"/>
              <a:t>	</a:t>
            </a:r>
          </a:p>
          <a:p>
            <a:pPr>
              <a:buNone/>
            </a:pPr>
            <a:r>
              <a:rPr lang="uk-UA" sz="4100" b="1" dirty="0" smtClean="0">
                <a:solidFill>
                  <a:srgbClr val="002060"/>
                </a:solidFill>
              </a:rPr>
              <a:t>Плавлення</a:t>
            </a:r>
            <a:r>
              <a:rPr lang="uk-UA" sz="4100" dirty="0" smtClean="0">
                <a:solidFill>
                  <a:srgbClr val="002060"/>
                </a:solidFill>
              </a:rPr>
              <a:t> – це </a:t>
            </a:r>
            <a:r>
              <a:rPr lang="ru-RU" sz="4100" dirty="0" err="1" smtClean="0">
                <a:solidFill>
                  <a:srgbClr val="002060"/>
                </a:solidFill>
              </a:rPr>
              <a:t>п</a:t>
            </a:r>
            <a:r>
              <a:rPr lang="ru-RU" altLang="ru-RU" sz="4100" dirty="0" err="1" smtClean="0">
                <a:solidFill>
                  <a:srgbClr val="002060"/>
                </a:solidFill>
              </a:rPr>
              <a:t>ерехід</a:t>
            </a:r>
            <a:r>
              <a:rPr lang="ru-RU" altLang="ru-RU" sz="4100" dirty="0" smtClean="0">
                <a:solidFill>
                  <a:srgbClr val="002060"/>
                </a:solidFill>
              </a:rPr>
              <a:t> </a:t>
            </a:r>
            <a:r>
              <a:rPr lang="ru-RU" altLang="ru-RU" sz="4100" dirty="0" err="1">
                <a:solidFill>
                  <a:srgbClr val="002060"/>
                </a:solidFill>
              </a:rPr>
              <a:t>речовини</a:t>
            </a:r>
            <a:r>
              <a:rPr lang="ru-RU" altLang="ru-RU" sz="4100" dirty="0">
                <a:solidFill>
                  <a:srgbClr val="002060"/>
                </a:solidFill>
              </a:rPr>
              <a:t> </a:t>
            </a:r>
            <a:r>
              <a:rPr lang="ru-RU" altLang="ru-RU" sz="4100" dirty="0" err="1" smtClean="0">
                <a:solidFill>
                  <a:srgbClr val="002060"/>
                </a:solidFill>
              </a:rPr>
              <a:t>із</a:t>
            </a:r>
            <a:r>
              <a:rPr lang="ru-RU" altLang="ru-RU" sz="4100" dirty="0">
                <a:solidFill>
                  <a:srgbClr val="002060"/>
                </a:solidFill>
              </a:rPr>
              <a:t> </a:t>
            </a:r>
            <a:r>
              <a:rPr lang="ru-RU" altLang="ru-RU" sz="4100" dirty="0" err="1" smtClean="0">
                <a:solidFill>
                  <a:srgbClr val="002060"/>
                </a:solidFill>
              </a:rPr>
              <a:t>кристалічного</a:t>
            </a:r>
            <a:r>
              <a:rPr lang="ru-RU" altLang="ru-RU" sz="4100" dirty="0" smtClean="0">
                <a:solidFill>
                  <a:srgbClr val="002060"/>
                </a:solidFill>
              </a:rPr>
              <a:t> </a:t>
            </a:r>
            <a:r>
              <a:rPr lang="ru-RU" altLang="ru-RU" sz="4100" dirty="0">
                <a:solidFill>
                  <a:srgbClr val="002060"/>
                </a:solidFill>
              </a:rPr>
              <a:t>стану в </a:t>
            </a:r>
            <a:r>
              <a:rPr lang="ru-RU" altLang="ru-RU" sz="4100" dirty="0" err="1" smtClean="0">
                <a:solidFill>
                  <a:srgbClr val="002060"/>
                </a:solidFill>
              </a:rPr>
              <a:t>рідкий</a:t>
            </a:r>
            <a:r>
              <a:rPr lang="ru-RU" altLang="ru-RU" sz="4100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ru-RU" altLang="ru-RU" sz="41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altLang="ru-RU" sz="4100" dirty="0" smtClean="0">
                <a:solidFill>
                  <a:srgbClr val="002060"/>
                </a:solidFill>
              </a:rPr>
              <a:t>      Температуру</a:t>
            </a:r>
            <a:r>
              <a:rPr lang="ru-RU" altLang="ru-RU" sz="4100" dirty="0">
                <a:solidFill>
                  <a:srgbClr val="002060"/>
                </a:solidFill>
              </a:rPr>
              <a:t>, за </a:t>
            </a:r>
            <a:r>
              <a:rPr lang="ru-RU" altLang="ru-RU" sz="4100" dirty="0" err="1">
                <a:solidFill>
                  <a:srgbClr val="002060"/>
                </a:solidFill>
              </a:rPr>
              <a:t>якої</a:t>
            </a:r>
            <a:r>
              <a:rPr lang="ru-RU" altLang="ru-RU" sz="4100" dirty="0">
                <a:solidFill>
                  <a:srgbClr val="002060"/>
                </a:solidFill>
              </a:rPr>
              <a:t> </a:t>
            </a:r>
            <a:r>
              <a:rPr lang="ru-RU" altLang="ru-RU" sz="4100" dirty="0" err="1">
                <a:solidFill>
                  <a:srgbClr val="002060"/>
                </a:solidFill>
              </a:rPr>
              <a:t>речовина</a:t>
            </a:r>
            <a:r>
              <a:rPr lang="ru-RU" altLang="ru-RU" sz="4100" dirty="0">
                <a:solidFill>
                  <a:srgbClr val="002060"/>
                </a:solidFill>
              </a:rPr>
              <a:t> плавиться, </a:t>
            </a:r>
            <a:r>
              <a:rPr lang="ru-RU" altLang="ru-RU" sz="4100" dirty="0" err="1">
                <a:solidFill>
                  <a:srgbClr val="002060"/>
                </a:solidFill>
              </a:rPr>
              <a:t>називають</a:t>
            </a:r>
            <a:r>
              <a:rPr lang="ru-RU" altLang="ru-RU" sz="4100" dirty="0">
                <a:solidFill>
                  <a:srgbClr val="002060"/>
                </a:solidFill>
              </a:rPr>
              <a:t> </a:t>
            </a:r>
            <a:r>
              <a:rPr lang="ru-RU" altLang="ru-RU" sz="4100" b="1" dirty="0">
                <a:solidFill>
                  <a:srgbClr val="002060"/>
                </a:solidFill>
              </a:rPr>
              <a:t>температурою </a:t>
            </a:r>
            <a:r>
              <a:rPr lang="ru-RU" altLang="ru-RU" sz="4100" b="1" dirty="0" err="1">
                <a:solidFill>
                  <a:srgbClr val="002060"/>
                </a:solidFill>
              </a:rPr>
              <a:t>плавлення</a:t>
            </a:r>
            <a:r>
              <a:rPr lang="ru-RU" altLang="ru-RU" sz="4100" dirty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149080"/>
            <a:ext cx="5328592" cy="20648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701516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6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48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3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8640"/>
            <a:ext cx="7920880" cy="24297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3200" b="1" dirty="0" smtClean="0">
                <a:solidFill>
                  <a:srgbClr val="002060"/>
                </a:solidFill>
              </a:rPr>
              <a:t>Кристалізація</a:t>
            </a:r>
            <a:r>
              <a:rPr lang="uk-UA" sz="3200" dirty="0" smtClean="0">
                <a:solidFill>
                  <a:srgbClr val="002060"/>
                </a:solidFill>
              </a:rPr>
              <a:t> – це </a:t>
            </a:r>
            <a:r>
              <a:rPr lang="ru-RU" sz="3200" dirty="0" err="1" smtClean="0">
                <a:solidFill>
                  <a:srgbClr val="002060"/>
                </a:solidFill>
              </a:rPr>
              <a:t>п</a:t>
            </a:r>
            <a:r>
              <a:rPr lang="ru-RU" altLang="ru-RU" sz="3200" dirty="0" err="1" smtClean="0">
                <a:solidFill>
                  <a:srgbClr val="002060"/>
                </a:solidFill>
              </a:rPr>
              <a:t>ерехід</a:t>
            </a:r>
            <a:r>
              <a:rPr lang="ru-RU" altLang="ru-RU" sz="3200" dirty="0" smtClean="0">
                <a:solidFill>
                  <a:srgbClr val="002060"/>
                </a:solidFill>
              </a:rPr>
              <a:t> </a:t>
            </a:r>
            <a:r>
              <a:rPr lang="ru-RU" altLang="ru-RU" sz="3200" dirty="0" err="1">
                <a:solidFill>
                  <a:srgbClr val="002060"/>
                </a:solidFill>
              </a:rPr>
              <a:t>речовини</a:t>
            </a:r>
            <a:r>
              <a:rPr lang="ru-RU" altLang="ru-RU" sz="3200" dirty="0">
                <a:solidFill>
                  <a:srgbClr val="002060"/>
                </a:solidFill>
              </a:rPr>
              <a:t> з </a:t>
            </a:r>
            <a:r>
              <a:rPr lang="ru-RU" altLang="ru-RU" sz="3200" dirty="0" err="1">
                <a:solidFill>
                  <a:srgbClr val="002060"/>
                </a:solidFill>
              </a:rPr>
              <a:t>рідкого</a:t>
            </a:r>
            <a:r>
              <a:rPr lang="ru-RU" altLang="ru-RU" sz="3200" dirty="0">
                <a:solidFill>
                  <a:srgbClr val="002060"/>
                </a:solidFill>
              </a:rPr>
              <a:t> стану в </a:t>
            </a:r>
            <a:r>
              <a:rPr lang="ru-RU" altLang="ru-RU" sz="3200" dirty="0" err="1" smtClean="0">
                <a:solidFill>
                  <a:srgbClr val="002060"/>
                </a:solidFill>
              </a:rPr>
              <a:t>кристалічний</a:t>
            </a:r>
            <a:r>
              <a:rPr lang="ru-RU" altLang="ru-RU" sz="3200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altLang="ru-RU" sz="3200" dirty="0" smtClean="0">
                <a:solidFill>
                  <a:srgbClr val="002060"/>
                </a:solidFill>
              </a:rPr>
              <a:t>    </a:t>
            </a:r>
            <a:r>
              <a:rPr lang="ru-RU" altLang="ru-RU" sz="3200" dirty="0" err="1" smtClean="0">
                <a:solidFill>
                  <a:srgbClr val="002060"/>
                </a:solidFill>
              </a:rPr>
              <a:t>Кристалізація</a:t>
            </a:r>
            <a:r>
              <a:rPr lang="ru-RU" altLang="ru-RU" sz="3200" dirty="0" smtClean="0">
                <a:solidFill>
                  <a:srgbClr val="002060"/>
                </a:solidFill>
              </a:rPr>
              <a:t> </a:t>
            </a:r>
            <a:r>
              <a:rPr lang="ru-RU" altLang="ru-RU" sz="3200" dirty="0" err="1">
                <a:solidFill>
                  <a:srgbClr val="002060"/>
                </a:solidFill>
              </a:rPr>
              <a:t>відбувається</a:t>
            </a:r>
            <a:r>
              <a:rPr lang="ru-RU" altLang="ru-RU" sz="3200" dirty="0">
                <a:solidFill>
                  <a:srgbClr val="002060"/>
                </a:solidFill>
              </a:rPr>
              <a:t> за </a:t>
            </a:r>
            <a:r>
              <a:rPr lang="ru-RU" altLang="ru-RU" sz="3200" dirty="0" err="1">
                <a:solidFill>
                  <a:srgbClr val="002060"/>
                </a:solidFill>
              </a:rPr>
              <a:t>тієї</a:t>
            </a:r>
            <a:r>
              <a:rPr lang="ru-RU" altLang="ru-RU" sz="3200" dirty="0">
                <a:solidFill>
                  <a:srgbClr val="002060"/>
                </a:solidFill>
              </a:rPr>
              <a:t> ж </a:t>
            </a:r>
            <a:r>
              <a:rPr lang="ru-RU" altLang="ru-RU" sz="3200" dirty="0" err="1">
                <a:solidFill>
                  <a:srgbClr val="002060"/>
                </a:solidFill>
              </a:rPr>
              <a:t>температури</a:t>
            </a:r>
            <a:r>
              <a:rPr lang="ru-RU" altLang="ru-RU" sz="3200" dirty="0">
                <a:solidFill>
                  <a:srgbClr val="002060"/>
                </a:solidFill>
              </a:rPr>
              <a:t>, </a:t>
            </a:r>
            <a:r>
              <a:rPr lang="ru-RU" altLang="ru-RU" sz="3200" dirty="0" err="1">
                <a:solidFill>
                  <a:srgbClr val="002060"/>
                </a:solidFill>
              </a:rPr>
              <a:t>що</a:t>
            </a:r>
            <a:r>
              <a:rPr lang="ru-RU" altLang="ru-RU" sz="3200" dirty="0">
                <a:solidFill>
                  <a:srgbClr val="002060"/>
                </a:solidFill>
              </a:rPr>
              <a:t> й </a:t>
            </a:r>
            <a:r>
              <a:rPr lang="ru-RU" altLang="ru-RU" sz="3200" dirty="0" err="1">
                <a:solidFill>
                  <a:srgbClr val="002060"/>
                </a:solidFill>
              </a:rPr>
              <a:t>плавлення</a:t>
            </a:r>
            <a:r>
              <a:rPr lang="ru-RU" altLang="ru-RU" sz="3200" dirty="0">
                <a:solidFill>
                  <a:srgbClr val="002060"/>
                </a:solidFill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6146" name="Picture 2" descr="http://www.koipkro.kostroma.ru/koiro/RESC/CDODI/testgr1/12/_w/0200302_gi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24944"/>
            <a:ext cx="7200800" cy="32730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15616" y="2492896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АГРЕГАТНІ СТАНИ РЕЧОВИНИ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7413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700"/>
                            </p:stCondLst>
                            <p:childTnLst>
                              <p:par>
                                <p:cTn id="12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300"/>
                            </p:stCondLst>
                            <p:childTnLst>
                              <p:par>
                                <p:cTn id="1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3140968"/>
            <a:ext cx="7125112" cy="2683285"/>
          </a:xfrm>
        </p:spPr>
        <p:txBody>
          <a:bodyPr/>
          <a:lstStyle/>
          <a:p>
            <a:pPr>
              <a:buNone/>
            </a:pPr>
            <a:r>
              <a:rPr lang="uk-UA" sz="2800" dirty="0" smtClean="0">
                <a:solidFill>
                  <a:srgbClr val="002060"/>
                </a:solidFill>
              </a:rPr>
              <a:t>Позначають: </a:t>
            </a:r>
            <a:r>
              <a:rPr lang="ru-RU" altLang="ru-RU" sz="2800" b="1" dirty="0" err="1" smtClean="0">
                <a:solidFill>
                  <a:srgbClr val="002060"/>
                </a:solidFill>
              </a:rPr>
              <a:t>λ</a:t>
            </a:r>
            <a:endParaRPr lang="uk-UA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sz="2800" dirty="0" smtClean="0">
                <a:solidFill>
                  <a:srgbClr val="002060"/>
                </a:solidFill>
              </a:rPr>
              <a:t>Одиниці вимірювання: </a:t>
            </a:r>
            <a:r>
              <a:rPr lang="ru-RU" altLang="ru-RU" sz="2800" b="1" dirty="0">
                <a:solidFill>
                  <a:srgbClr val="002060"/>
                </a:solidFill>
              </a:rPr>
              <a:t>(Дж/кг</a:t>
            </a:r>
            <a:r>
              <a:rPr lang="ru-RU" altLang="ru-RU" sz="2800" b="1" dirty="0" smtClean="0">
                <a:solidFill>
                  <a:srgbClr val="002060"/>
                </a:solidFill>
              </a:rPr>
              <a:t>)</a:t>
            </a:r>
            <a:endParaRPr lang="uk-UA" sz="2800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772816"/>
            <a:ext cx="8388424" cy="1440160"/>
          </a:xfrm>
        </p:spPr>
        <p:txBody>
          <a:bodyPr>
            <a:normAutofit fontScale="90000"/>
          </a:bodyPr>
          <a:lstStyle/>
          <a:p>
            <a:pPr indent="457200"/>
            <a:r>
              <a:rPr lang="ru-RU" altLang="ru-RU" sz="3600" b="1" dirty="0" smtClean="0">
                <a:solidFill>
                  <a:srgbClr val="C00000"/>
                </a:solidFill>
              </a:rPr>
              <a:t>3. </a:t>
            </a:r>
            <a:r>
              <a:rPr lang="ru-RU" altLang="ru-RU" sz="3600" b="1" dirty="0" err="1" smtClean="0">
                <a:solidFill>
                  <a:srgbClr val="C00000"/>
                </a:solidFill>
              </a:rPr>
              <a:t>Питома</a:t>
            </a:r>
            <a:r>
              <a:rPr lang="ru-RU" altLang="ru-RU" sz="3600" b="1" dirty="0" smtClean="0">
                <a:solidFill>
                  <a:srgbClr val="C00000"/>
                </a:solidFill>
              </a:rPr>
              <a:t> </a:t>
            </a:r>
            <a:r>
              <a:rPr lang="ru-RU" altLang="ru-RU" sz="3600" b="1" dirty="0">
                <a:solidFill>
                  <a:srgbClr val="C00000"/>
                </a:solidFill>
              </a:rPr>
              <a:t>теплота </a:t>
            </a:r>
            <a:r>
              <a:rPr lang="ru-RU" altLang="ru-RU" sz="3600" b="1" dirty="0" err="1">
                <a:solidFill>
                  <a:srgbClr val="C00000"/>
                </a:solidFill>
              </a:rPr>
              <a:t>плавлення</a:t>
            </a:r>
            <a:r>
              <a:rPr lang="ru-RU" altLang="ru-RU" sz="3600" b="1" dirty="0">
                <a:solidFill>
                  <a:srgbClr val="C00000"/>
                </a:solidFill>
              </a:rPr>
              <a:t> </a:t>
            </a:r>
            <a:r>
              <a:rPr lang="ru-RU" altLang="ru-RU" sz="2800" b="1" dirty="0" smtClean="0">
                <a:solidFill>
                  <a:srgbClr val="C00000"/>
                </a:solidFill>
              </a:rPr>
              <a:t/>
            </a:r>
            <a:br>
              <a:rPr lang="ru-RU" altLang="ru-RU" sz="2800" b="1" dirty="0" smtClean="0">
                <a:solidFill>
                  <a:srgbClr val="C00000"/>
                </a:solidFill>
              </a:rPr>
            </a:br>
            <a:r>
              <a:rPr lang="ru-RU" altLang="ru-RU" sz="3600" b="1" dirty="0" smtClean="0">
                <a:solidFill>
                  <a:srgbClr val="C00000"/>
                </a:solidFill>
              </a:rPr>
              <a:t>	</a:t>
            </a:r>
            <a:r>
              <a:rPr lang="ru-RU" altLang="ru-RU" sz="3600" b="1" dirty="0" err="1" smtClean="0">
                <a:solidFill>
                  <a:srgbClr val="002060"/>
                </a:solidFill>
              </a:rPr>
              <a:t>Питома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002060"/>
                </a:solidFill>
              </a:rPr>
              <a:t>теплота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3600" b="1" dirty="0" err="1" smtClean="0">
                <a:solidFill>
                  <a:srgbClr val="002060"/>
                </a:solidFill>
              </a:rPr>
              <a:t>плавлення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3600" dirty="0" err="1" smtClean="0">
                <a:solidFill>
                  <a:srgbClr val="002060"/>
                </a:solidFill>
              </a:rPr>
              <a:t>дорівнює</a:t>
            </a:r>
            <a:r>
              <a:rPr lang="ru-RU" altLang="ru-RU" sz="3600" dirty="0" smtClean="0">
                <a:solidFill>
                  <a:srgbClr val="002060"/>
                </a:solidFill>
              </a:rPr>
              <a:t> </a:t>
            </a:r>
            <a:r>
              <a:rPr lang="ru-RU" altLang="ru-RU" sz="3600" dirty="0" err="1">
                <a:solidFill>
                  <a:srgbClr val="002060"/>
                </a:solidFill>
              </a:rPr>
              <a:t>кількості</a:t>
            </a:r>
            <a:r>
              <a:rPr lang="ru-RU" altLang="ru-RU" sz="3600" dirty="0">
                <a:solidFill>
                  <a:srgbClr val="002060"/>
                </a:solidFill>
              </a:rPr>
              <a:t> </a:t>
            </a:r>
            <a:r>
              <a:rPr lang="ru-RU" altLang="ru-RU" sz="3600" dirty="0" err="1">
                <a:solidFill>
                  <a:srgbClr val="002060"/>
                </a:solidFill>
              </a:rPr>
              <a:t>теплоти</a:t>
            </a:r>
            <a:r>
              <a:rPr lang="ru-RU" altLang="ru-RU" sz="3600" dirty="0">
                <a:solidFill>
                  <a:srgbClr val="002060"/>
                </a:solidFill>
              </a:rPr>
              <a:t>, яка </a:t>
            </a:r>
            <a:r>
              <a:rPr lang="ru-RU" altLang="ru-RU" sz="3600" dirty="0" err="1">
                <a:solidFill>
                  <a:srgbClr val="002060"/>
                </a:solidFill>
              </a:rPr>
              <a:t>необхідна</a:t>
            </a:r>
            <a:r>
              <a:rPr lang="ru-RU" altLang="ru-RU" sz="3600" dirty="0">
                <a:solidFill>
                  <a:srgbClr val="002060"/>
                </a:solidFill>
              </a:rPr>
              <a:t> для </a:t>
            </a:r>
            <a:r>
              <a:rPr lang="ru-RU" altLang="ru-RU" sz="3600" dirty="0" err="1">
                <a:solidFill>
                  <a:srgbClr val="002060"/>
                </a:solidFill>
              </a:rPr>
              <a:t>перетворення</a:t>
            </a:r>
            <a:r>
              <a:rPr lang="ru-RU" altLang="ru-RU" sz="3600" dirty="0">
                <a:solidFill>
                  <a:srgbClr val="002060"/>
                </a:solidFill>
              </a:rPr>
              <a:t> </a:t>
            </a:r>
            <a:r>
              <a:rPr lang="ru-RU" altLang="ru-RU" sz="3600" dirty="0" smtClean="0">
                <a:solidFill>
                  <a:srgbClr val="002060"/>
                </a:solidFill>
              </a:rPr>
              <a:t> 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1 </a:t>
            </a:r>
            <a:r>
              <a:rPr lang="ru-RU" altLang="ru-RU" sz="3600" b="1" dirty="0">
                <a:solidFill>
                  <a:srgbClr val="002060"/>
                </a:solidFill>
              </a:rPr>
              <a:t>кг </a:t>
            </a:r>
            <a:r>
              <a:rPr lang="ru-RU" altLang="ru-RU" sz="3600" dirty="0" err="1">
                <a:solidFill>
                  <a:srgbClr val="002060"/>
                </a:solidFill>
              </a:rPr>
              <a:t>речовини</a:t>
            </a:r>
            <a:r>
              <a:rPr lang="ru-RU" altLang="ru-RU" sz="3600" dirty="0">
                <a:solidFill>
                  <a:srgbClr val="002060"/>
                </a:solidFill>
              </a:rPr>
              <a:t> </a:t>
            </a:r>
            <a:r>
              <a:rPr lang="ru-RU" altLang="ru-RU" sz="3600" dirty="0" err="1">
                <a:solidFill>
                  <a:srgbClr val="002060"/>
                </a:solidFill>
              </a:rPr>
              <a:t>із</a:t>
            </a:r>
            <a:r>
              <a:rPr lang="ru-RU" altLang="ru-RU" sz="3600" dirty="0">
                <a:solidFill>
                  <a:srgbClr val="002060"/>
                </a:solidFill>
              </a:rPr>
              <a:t> твердого в </a:t>
            </a:r>
            <a:r>
              <a:rPr lang="ru-RU" altLang="ru-RU" sz="3600" dirty="0" err="1">
                <a:solidFill>
                  <a:srgbClr val="002060"/>
                </a:solidFill>
              </a:rPr>
              <a:t>рідкий</a:t>
            </a:r>
            <a:r>
              <a:rPr lang="ru-RU" altLang="ru-RU" sz="3600" dirty="0">
                <a:solidFill>
                  <a:srgbClr val="002060"/>
                </a:solidFill>
              </a:rPr>
              <a:t> стан при </a:t>
            </a:r>
            <a:r>
              <a:rPr lang="ru-RU" altLang="ru-RU" sz="3600" dirty="0" err="1">
                <a:solidFill>
                  <a:srgbClr val="002060"/>
                </a:solidFill>
              </a:rPr>
              <a:t>температурі</a:t>
            </a:r>
            <a:r>
              <a:rPr lang="ru-RU" altLang="ru-RU" sz="3600" dirty="0">
                <a:solidFill>
                  <a:srgbClr val="002060"/>
                </a:solidFill>
              </a:rPr>
              <a:t> </a:t>
            </a:r>
            <a:r>
              <a:rPr lang="ru-RU" altLang="ru-RU" sz="3600" dirty="0" err="1">
                <a:solidFill>
                  <a:srgbClr val="002060"/>
                </a:solidFill>
              </a:rPr>
              <a:t>плавлення</a:t>
            </a:r>
            <a:r>
              <a:rPr lang="ru-RU" altLang="ru-RU" sz="3600" dirty="0">
                <a:solidFill>
                  <a:srgbClr val="002060"/>
                </a:solidFill>
              </a:rPr>
              <a:t>.</a:t>
            </a:r>
            <a:r>
              <a:rPr lang="ru-RU" altLang="ru-RU" sz="2800" dirty="0">
                <a:solidFill>
                  <a:srgbClr val="002060"/>
                </a:solidFill>
              </a:rPr>
              <a:t/>
            </a:r>
            <a:br>
              <a:rPr lang="ru-RU" altLang="ru-RU" sz="2800" dirty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7171" name="Picture 3" descr="C:\Documents and Settings\User\Рабочий стол\Конкурс Сластіна О.П\ZADUMALSYA_4995823_9967682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708920"/>
            <a:ext cx="1750045" cy="221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28522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622619"/>
              </p:ext>
            </p:extLst>
          </p:nvPr>
        </p:nvGraphicFramePr>
        <p:xfrm>
          <a:off x="2915816" y="2060848"/>
          <a:ext cx="496570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Формула" r:id="rId3" imgW="583920" imgH="228600" progId="Equation.3">
                  <p:embed/>
                </p:oleObj>
              </mc:Choice>
              <mc:Fallback>
                <p:oleObj name="Формула" r:id="rId3" imgW="583920" imgH="228600" progId="Equation.3">
                  <p:embed/>
                  <p:pic>
                    <p:nvPicPr>
                      <p:cNvPr id="0" name="Picture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060848"/>
                        <a:ext cx="4965700" cy="194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7848872" cy="924475"/>
          </a:xfrm>
        </p:spPr>
        <p:txBody>
          <a:bodyPr>
            <a:noAutofit/>
          </a:bodyPr>
          <a:lstStyle/>
          <a:p>
            <a:r>
              <a:rPr lang="uk-UA" altLang="ru-RU" sz="28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	Щоб </a:t>
            </a:r>
            <a:r>
              <a:rPr lang="uk-UA" altLang="ru-RU" sz="2800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визначити </a:t>
            </a:r>
            <a:r>
              <a:rPr lang="uk-UA" altLang="ru-RU" sz="2800" dirty="0" smtClean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кількість теплоти,необхідну </a:t>
            </a:r>
            <a:r>
              <a:rPr lang="uk-UA" altLang="ru-RU" sz="2800" dirty="0">
                <a:solidFill>
                  <a:srgbClr val="002060"/>
                </a:solidFill>
                <a:latin typeface="Arial" charset="0"/>
                <a:cs typeface="Times New Roman" pitchFamily="18" charset="0"/>
              </a:rPr>
              <a:t>для плавлення твердого тіла, треба питому теплоту плавлення λ помножити на масу тіла:</a:t>
            </a:r>
            <a:r>
              <a:rPr lang="ru-RU" altLang="ru-RU" sz="2800" dirty="0">
                <a:solidFill>
                  <a:srgbClr val="002060"/>
                </a:solidFill>
                <a:latin typeface="Arial" charset="0"/>
              </a:rPr>
              <a:t/>
            </a:r>
            <a:br>
              <a:rPr lang="ru-RU" altLang="ru-RU" sz="2800" dirty="0">
                <a:solidFill>
                  <a:srgbClr val="002060"/>
                </a:solidFill>
                <a:latin typeface="Arial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5" idx="1"/>
            <a:endCxn id="5" idx="5"/>
          </p:cNvCxnSpPr>
          <p:nvPr/>
        </p:nvCxnSpPr>
        <p:spPr>
          <a:xfrm>
            <a:off x="1277634" y="4940309"/>
            <a:ext cx="16201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5" idx="1"/>
            <a:endCxn id="5" idx="5"/>
          </p:cNvCxnSpPr>
          <p:nvPr/>
        </p:nvCxnSpPr>
        <p:spPr>
          <a:xfrm>
            <a:off x="1277634" y="4940309"/>
            <a:ext cx="16201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17"/>
          <p:cNvGrpSpPr/>
          <p:nvPr/>
        </p:nvGrpSpPr>
        <p:grpSpPr>
          <a:xfrm>
            <a:off x="467544" y="3680169"/>
            <a:ext cx="3240360" cy="2520280"/>
            <a:chOff x="467544" y="3680169"/>
            <a:chExt cx="3240360" cy="2520280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467544" y="3680169"/>
              <a:ext cx="3240360" cy="2520280"/>
              <a:chOff x="467544" y="3645024"/>
              <a:chExt cx="3240360" cy="2520280"/>
            </a:xfrm>
          </p:grpSpPr>
          <p:sp>
            <p:nvSpPr>
              <p:cNvPr id="5" name="Равнобедренный треугольник 4"/>
              <p:cNvSpPr/>
              <p:nvPr/>
            </p:nvSpPr>
            <p:spPr>
              <a:xfrm>
                <a:off x="467544" y="3645024"/>
                <a:ext cx="3240360" cy="252028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11" name="Прямая соединительная линия 10"/>
              <p:cNvCxnSpPr>
                <a:stCxn id="5" idx="1"/>
                <a:endCxn id="5" idx="5"/>
              </p:cNvCxnSpPr>
              <p:nvPr/>
            </p:nvCxnSpPr>
            <p:spPr>
              <a:xfrm>
                <a:off x="1277634" y="4905164"/>
                <a:ext cx="1620180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2087724" y="4905164"/>
                <a:ext cx="0" cy="12601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1277634" y="5373216"/>
              <a:ext cx="4860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3200" b="1" i="1" dirty="0" smtClean="0">
                  <a:solidFill>
                    <a:srgbClr val="002060"/>
                  </a:solidFill>
                </a:rPr>
                <a:t>λ</a:t>
              </a:r>
              <a:endParaRPr lang="ru-RU" sz="32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285327" y="5277991"/>
              <a:ext cx="63007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i="1" dirty="0">
                  <a:solidFill>
                    <a:srgbClr val="002060"/>
                  </a:solidFill>
                </a:rPr>
                <a:t>m</a:t>
              </a:r>
              <a:endParaRPr lang="ru-RU" sz="32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2" name="Стрелка вправо 21"/>
          <p:cNvSpPr/>
          <p:nvPr/>
        </p:nvSpPr>
        <p:spPr>
          <a:xfrm>
            <a:off x="3776959" y="4481688"/>
            <a:ext cx="1224136" cy="917242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54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3717032"/>
            <a:ext cx="1728192" cy="1225811"/>
          </a:xfrm>
          <a:prstGeom prst="rect">
            <a:avLst/>
          </a:prstGeom>
          <a:noFill/>
        </p:spPr>
      </p:pic>
      <p:pic>
        <p:nvPicPr>
          <p:cNvPr id="10253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4941168"/>
            <a:ext cx="2181488" cy="1008112"/>
          </a:xfrm>
          <a:prstGeom prst="rect">
            <a:avLst/>
          </a:prstGeom>
          <a:noFill/>
        </p:spPr>
      </p:pic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4445202" y="1770584"/>
            <a:ext cx="253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-539750" y="2076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10258" name="Picture 1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4149080"/>
            <a:ext cx="683239" cy="5760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830854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User\Рабочий стол\Конкурс Сластіна О.П\schoolkids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610100"/>
            <a:ext cx="28575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51520" y="332656"/>
            <a:ext cx="864096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Закріплення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знань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письмово</a:t>
            </a:r>
            <a:r>
              <a:rPr kumimoji="0" lang="ru-RU" sz="2800" b="1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Вправа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Мікрофон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Закінчити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речення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Речовина може бути 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Перехід речовини із кристалічного стану в рідкий 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Щоб розплавити тіло, потрібно спочатку 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Температуру, за якої речовина плавиться, називають 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Перехід речовини з рідкого стану в кристалічний називають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Кристалізація відбувається за тієї ж температури,…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Щоб визначити кількість теплоти, необхідну для плавлення 	твердого тіла, треба …</a:t>
            </a:r>
            <a:endParaRPr kumimoji="0" lang="uk-UA" sz="240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58393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8449" y="1807361"/>
            <a:ext cx="3806106" cy="405143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§ </a:t>
            </a:r>
            <a:r>
              <a:rPr lang="ru-RU" sz="2400" dirty="0" smtClean="0"/>
              <a:t>11,</a:t>
            </a:r>
            <a:r>
              <a:rPr lang="ru-RU" sz="2400" dirty="0" smtClean="0"/>
              <a:t>12 </a:t>
            </a:r>
            <a:r>
              <a:rPr lang="ru-RU" sz="2400" dirty="0" err="1" smtClean="0"/>
              <a:t>вивчити</a:t>
            </a:r>
            <a:endParaRPr lang="ru-RU" sz="2400" dirty="0" smtClean="0"/>
          </a:p>
          <a:p>
            <a:r>
              <a:rPr lang="ru-RU" sz="2400" dirty="0" err="1" smtClean="0"/>
              <a:t>Вправа</a:t>
            </a:r>
            <a:r>
              <a:rPr lang="ru-RU" sz="2400" dirty="0" smtClean="0"/>
              <a:t> 11 (1-3)</a:t>
            </a:r>
            <a:endParaRPr lang="ru-RU" sz="2400" dirty="0" smtClean="0"/>
          </a:p>
          <a:p>
            <a:pPr>
              <a:buNone/>
            </a:pPr>
            <a:r>
              <a:rPr lang="uk-UA" sz="2400" b="1" i="1" dirty="0" smtClean="0"/>
              <a:t>Експериментальне завдання на ст.55</a:t>
            </a:r>
            <a:endParaRPr lang="uk-UA" sz="2400" b="1" i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675724"/>
            <a:ext cx="4752528" cy="924475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Домашнє завдання</a:t>
            </a:r>
            <a:r>
              <a:rPr lang="uk-UA" dirty="0" smtClean="0"/>
              <a:t>:</a:t>
            </a:r>
            <a:endParaRPr lang="ru-RU" dirty="0"/>
          </a:p>
        </p:txBody>
      </p:sp>
      <p:pic>
        <p:nvPicPr>
          <p:cNvPr id="8194" name="Picture 2" descr="http://4.bp.blogspot.com/-1zc5nggS1EM/UI5rIC-w6hI/AAAAAAAABfY/WXGYkjBVKe4/s1600/penci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03643"/>
            <a:ext cx="3788897" cy="597135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1111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125113" cy="1817172"/>
          </a:xfrm>
        </p:spPr>
        <p:txBody>
          <a:bodyPr/>
          <a:lstStyle/>
          <a:p>
            <a:r>
              <a:rPr lang="uk-UA" sz="6000" dirty="0" smtClean="0">
                <a:solidFill>
                  <a:srgbClr val="FF0000"/>
                </a:solidFill>
              </a:rPr>
              <a:t>Дякую за увагу!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Documents and Settings\User\Рабочий стол\Конкурс Сластіна О.П\6294382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61732"/>
            <a:ext cx="5040560" cy="3640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109842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471290SlideId25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1471302SlideId258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418</TotalTime>
  <Words>156</Words>
  <Application>Microsoft Office PowerPoint</Application>
  <PresentationFormat>Екран (4:3)</PresentationFormat>
  <Paragraphs>32</Paragraphs>
  <Slides>9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6" baseType="lpstr">
      <vt:lpstr>Arial</vt:lpstr>
      <vt:lpstr>Calibri</vt:lpstr>
      <vt:lpstr>Constantia</vt:lpstr>
      <vt:lpstr>Times New Roman</vt:lpstr>
      <vt:lpstr>Wingdings 2</vt:lpstr>
      <vt:lpstr>Бумажная</vt:lpstr>
      <vt:lpstr>Формула</vt:lpstr>
      <vt:lpstr>Фізика 8 клас 25.10.2021р.</vt:lpstr>
      <vt:lpstr>1. Агрегатні стани речовини.  Залежно від умов одна й та сама речовина може перебувати в різних станах, наприклад у твердому, рідкому або газоподібному. Ці стани називають агрегатними станами.</vt:lpstr>
      <vt:lpstr>Презентація PowerPoint</vt:lpstr>
      <vt:lpstr>Презентація PowerPoint</vt:lpstr>
      <vt:lpstr>3. Питома теплота плавлення   Питома теплота плавлення дорівнює кількості теплоти, яка необхідна для перетворення  1 кг речовини із твердого в рідкий стан при температурі плавлення. </vt:lpstr>
      <vt:lpstr> Щоб визначити кількість теплоти,необхідну для плавлення твердого тіла, треба питому теплоту плавлення λ помножити на масу тіла: </vt:lpstr>
      <vt:lpstr>Презентація PowerPoint</vt:lpstr>
      <vt:lpstr>Домашнє завдання:</vt:lpstr>
      <vt:lpstr>Дякую за увагу!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</dc:title>
  <dc:creator>User</dc:creator>
  <cp:lastModifiedBy>RePack by Diakov</cp:lastModifiedBy>
  <cp:revision>71</cp:revision>
  <dcterms:created xsi:type="dcterms:W3CDTF">2014-05-13T12:28:30Z</dcterms:created>
  <dcterms:modified xsi:type="dcterms:W3CDTF">2021-10-24T16:22:07Z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994374</vt:lpwstr>
  </property>
  <property fmtid="{D5CDD505-2E9C-101B-9397-08002B2CF9AE}" pid="3" name="NXPowerLiteVersion">
    <vt:lpwstr>D4.1.4</vt:lpwstr>
  </property>
</Properties>
</file>