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C%D0%B0%D1%85%D0%BE%D0%B2%D0%B8%D0%B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2%D1%83%D1%80%D0%B1%D0%BE%D1%80%D0%B5%D0%B0%D0%BA%D1%82%D0%B8%D0%B2%D0%BD%D0%B8%D0%B9_%D0%B4%D0%B2%D0%B8%D0%B3%D1%83%D0%BD&amp;action=edit&amp;redlink=1" TargetMode="External"/><Relationship Id="rId3" Type="http://schemas.openxmlformats.org/officeDocument/2006/relationships/hyperlink" Target="http://uk.wikipedia.org/wiki/%D0%9F%D0%B0%D1%80%D0%BE%D0%B2%D0%B0_%D0%BC%D0%B0%D1%88%D0%B8%D0%BD%D0%B0" TargetMode="External"/><Relationship Id="rId7" Type="http://schemas.openxmlformats.org/officeDocument/2006/relationships/hyperlink" Target="http://uk.wikipedia.org/wiki/%D0%90%D0%B2%D1%96%D0%B0%D1%86%D1%96%D1%8F" TargetMode="External"/><Relationship Id="rId2" Type="http://schemas.openxmlformats.org/officeDocument/2006/relationships/hyperlink" Target="http://uk.wikipedia.org/wiki/%D0%9F%D0%BE%D1%80%D1%88%D0%B5%D0%BD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1%83%D1%80%D0%B1%D1%96%D0%BD%D0%B0" TargetMode="External"/><Relationship Id="rId5" Type="http://schemas.openxmlformats.org/officeDocument/2006/relationships/hyperlink" Target="http://uk.wikipedia.org/wiki/%D0%94%D0%B8%D0%B7%D0%B5%D0%BB%D1%8C%D0%BD%D0%B8%D0%B9_%D0%B4%D0%B2%D0%B8%D0%B3%D1%83%D0%BD" TargetMode="External"/><Relationship Id="rId4" Type="http://schemas.openxmlformats.org/officeDocument/2006/relationships/hyperlink" Target="http://uk.wikipedia.org/wiki/%D0%94%D0%B2%D0%B8%D0%B3%D1%83%D0%BD_%D0%B2%D0%BD%D1%83%D1%82%D1%80%D1%96%D1%88%D0%BD%D1%8C%D0%BE%D0%B3%D0%BE_%D0%B7%D0%B3%D0%BE%D1%80%D0%B0%D0%BD%D0%BD%D1%8F" TargetMode="External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5%D0%BF%D0%BB%D0%BE%D0%B2%D0%B0_%D0%BC%D0%B0%D1%88%D0%B8%D0%BD%D0%B0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uk.wikipedia.org/wiki/%D0%94%D0%B2%D0%B8%D0%B3%D1%83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5%D1%85%D0%B0%D0%BD%D1%96%D1%87%D0%BD%D0%B0_%D1%80%D0%BE%D0%B1%D0%BE%D1%82%D0%B0" TargetMode="External"/><Relationship Id="rId5" Type="http://schemas.openxmlformats.org/officeDocument/2006/relationships/hyperlink" Target="http://uk.wikipedia.org/wiki/%D0%9F%D0%B0%D0%BB%D0%B8%D0%B2%D0%BE" TargetMode="External"/><Relationship Id="rId4" Type="http://schemas.openxmlformats.org/officeDocument/2006/relationships/hyperlink" Target="http://uk.wikipedia.org/w/index.php?title=%D0%A5%D1%96%D0%BC%D1%96%D1%87%D0%BD%D0%B0_%D0%B5%D0%BD%D0%B5%D1%80%D0%B3%D1%96%D1%8F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k.wikipedia.org/wiki/%D0%A6%D0%B8%D0%BB%D1%96%D0%BD%D0%B4%D1%8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2%D0%B0%D0%BA%D1%82&amp;action=edit&amp;redlink=1" TargetMode="External"/><Relationship Id="rId2" Type="http://schemas.openxmlformats.org/officeDocument/2006/relationships/hyperlink" Target="http://uk.wikipedia.org/wiki/%D0%9A%D0%BB%D0%B0%D0%BF%D0%B0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0%D0%B2%D1%82%D0%BE%D0%BC%D0%BE%D0%B1%D1%96%D0%BB%D1%8C" TargetMode="External"/><Relationship Id="rId4" Type="http://schemas.openxmlformats.org/officeDocument/2006/relationships/hyperlink" Target="http://uk.wikipedia.org/wiki/%D0%9F%D0%BE%D1%80%D1%88%D0%B5%D0%BD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Фізика 8 клас 15.11.2021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/>
            <a:r>
              <a:rPr lang="uk-UA" sz="6000" dirty="0" smtClean="0">
                <a:solidFill>
                  <a:srgbClr val="00B0F0"/>
                </a:solidFill>
              </a:rPr>
              <a:t>Деякі види теплових двигунів</a:t>
            </a:r>
            <a:endParaRPr lang="uk-UA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5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91512" cy="384175"/>
          </a:xfrm>
        </p:spPr>
        <p:txBody>
          <a:bodyPr>
            <a:normAutofit fontScale="90000"/>
          </a:bodyPr>
          <a:lstStyle/>
          <a:p>
            <a:r>
              <a:rPr lang="uk-UA" sz="4000"/>
              <a:t>Принцип дії двигуна</a:t>
            </a:r>
            <a:endParaRPr lang="ru-RU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5903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 </a:t>
            </a:r>
            <a:r>
              <a:rPr lang="ru-RU" sz="2800"/>
              <a:t>Виконуючи роботу, суміш розширюється й одночасно охолоджується. Після проходження поршнем нижньої точки відкривається випускний клапан і під час руху поршня вгору відбувається четвертий такт — випуск відпрацьованих газів. Таким чином, робочий цикл чотиритактного двигуна завершується, і згодом все починається з першого такту. Оскільки з чотирьох тактів ДВЗ лише один — робочий, двигун має інерційний механізм — </a:t>
            </a:r>
            <a:r>
              <a:rPr lang="ru-RU" sz="2800">
                <a:hlinkClick r:id="rId2" tooltip="Маховик"/>
              </a:rPr>
              <a:t>маховик</a:t>
            </a:r>
            <a:r>
              <a:rPr lang="ru-RU" sz="2800"/>
              <a:t>. Він запасає енергію, за рахунок якої колінчастий вал обертається під час виконання решти тактів.Маховик може бути виконано у вигляді корзини зчеплення або шестерні на яку передається крутний момент від пускового двигуна (стартера), також маховиком є щоки колінчатого вала багатоциліндрового двигуна.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15975"/>
          </a:xfrm>
        </p:spPr>
        <p:txBody>
          <a:bodyPr/>
          <a:lstStyle/>
          <a:p>
            <a:r>
              <a:rPr lang="uk-UA"/>
              <a:t>Застосування</a:t>
            </a: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713788" cy="266394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В основному </a:t>
            </a:r>
            <a:r>
              <a:rPr lang="ru-RU" dirty="0" err="1"/>
              <a:t>чотиритактні</a:t>
            </a:r>
            <a:r>
              <a:rPr lang="ru-RU" dirty="0"/>
              <a:t> </a:t>
            </a:r>
            <a:r>
              <a:rPr lang="ru-RU" dirty="0" err="1"/>
              <a:t>двигуни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на </a:t>
            </a:r>
            <a:r>
              <a:rPr lang="ru-RU" dirty="0" err="1"/>
              <a:t>автомобілях</a:t>
            </a:r>
            <a:r>
              <a:rPr lang="ru-RU" dirty="0"/>
              <a:t>, тракторах та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техніці</a:t>
            </a:r>
            <a:r>
              <a:rPr lang="ru-RU" dirty="0"/>
              <a:t>. 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ДВЗ </a:t>
            </a:r>
            <a:r>
              <a:rPr lang="ru-RU" dirty="0" err="1"/>
              <a:t>є</a:t>
            </a:r>
            <a:r>
              <a:rPr lang="ru-RU" dirty="0"/>
              <a:t> блок </a:t>
            </a:r>
            <a:r>
              <a:rPr lang="ru-RU" dirty="0" err="1"/>
              <a:t>циліндрів</a:t>
            </a:r>
            <a:r>
              <a:rPr lang="ru-RU" dirty="0"/>
              <a:t>, головка </a:t>
            </a:r>
            <a:r>
              <a:rPr lang="ru-RU" dirty="0" err="1"/>
              <a:t>газорозподільного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, картер </a:t>
            </a:r>
            <a:r>
              <a:rPr lang="ru-RU" dirty="0" err="1"/>
              <a:t>двигуна</a:t>
            </a:r>
            <a:r>
              <a:rPr lang="ru-RU" dirty="0"/>
              <a:t>, </a:t>
            </a:r>
            <a:r>
              <a:rPr lang="ru-RU" dirty="0" err="1"/>
              <a:t>впускний</a:t>
            </a:r>
            <a:r>
              <a:rPr lang="ru-RU" dirty="0"/>
              <a:t> та </a:t>
            </a:r>
            <a:r>
              <a:rPr lang="ru-RU" dirty="0" err="1"/>
              <a:t>випускний</a:t>
            </a:r>
            <a:r>
              <a:rPr lang="ru-RU" dirty="0"/>
              <a:t> </a:t>
            </a:r>
            <a:r>
              <a:rPr lang="ru-RU" dirty="0" err="1"/>
              <a:t>колектори</a:t>
            </a:r>
            <a:r>
              <a:rPr lang="ru-RU" dirty="0"/>
              <a:t>, карбюратор, </a:t>
            </a:r>
            <a:r>
              <a:rPr lang="ru-RU" dirty="0" err="1"/>
              <a:t>електрообладнання</a:t>
            </a:r>
            <a:r>
              <a:rPr lang="ru-RU" dirty="0"/>
              <a:t> та система </a:t>
            </a:r>
            <a:r>
              <a:rPr lang="ru-RU" dirty="0" err="1"/>
              <a:t>охолодження</a:t>
            </a:r>
            <a:r>
              <a:rPr lang="ru-RU" dirty="0"/>
              <a:t>. </a:t>
            </a:r>
          </a:p>
        </p:txBody>
      </p:sp>
      <p:pic>
        <p:nvPicPr>
          <p:cNvPr id="6" name="Рисунок 5" descr="auto-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140968"/>
            <a:ext cx="5574033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87412"/>
          </a:xfrm>
        </p:spPr>
        <p:txBody>
          <a:bodyPr/>
          <a:lstStyle/>
          <a:p>
            <a:r>
              <a:rPr lang="uk-UA"/>
              <a:t>ККД теплового двигуна</a:t>
            </a:r>
            <a:endParaRPr lang="ru-RU"/>
          </a:p>
        </p:txBody>
      </p:sp>
      <p:pic>
        <p:nvPicPr>
          <p:cNvPr id="10" name="Содержимое 9" descr="373493_html_m74c847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686800" cy="2417713"/>
          </a:xfrm>
        </p:spPr>
      </p:pic>
      <p:pic>
        <p:nvPicPr>
          <p:cNvPr id="11" name="Рисунок 10" descr="image1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293096"/>
            <a:ext cx="5040560" cy="1812165"/>
          </a:xfrm>
          <a:prstGeom prst="rect">
            <a:avLst/>
          </a:prstGeom>
        </p:spPr>
      </p:pic>
      <p:pic>
        <p:nvPicPr>
          <p:cNvPr id="12" name="Рисунок 11" descr="954423411_w640_h640_cid1981566_pid605388810-e06d3f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933056"/>
            <a:ext cx="3384376" cy="239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>
            <a:normAutofit fontScale="90000"/>
          </a:bodyPr>
          <a:lstStyle/>
          <a:p>
            <a:r>
              <a:rPr lang="uk-UA" sz="4000" b="1" dirty="0"/>
              <a:t>Теплові двигуни й охорона природи.</a:t>
            </a:r>
            <a:endParaRPr lang="ru-RU" sz="40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785225" cy="525621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Автомобілі на сьогоднішній день - головна причина забруднення повітря в містах. Зараз в світі їх налічується понад півмільярда. Викиди від автомобілів в містах особливо небезпечні тим, що забруднюють повітря в основному на рівні 60-90 см від поверхні Землі і особливо на ділянках автотрас, де стоять світлофори. Найбільша кількість забруднюючих речовин викидається при розгоні автомобіля, особливо при швидкому, а також при русі з малою швидкістю (з діапазону найбільш економічних). Відносна частка (від загальної маси викидів) вуглеводнів і оксиду вуглецю найбільш висока при гальмуванні і на холостому ходу, частка оксидів азоту - при розгоні. З цих даних випливає, що автомобілі особливо сильно забруднюють повітряне середовище при частих зупинках і при русі з малою швидкістю.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Забруднення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сприяє</a:t>
            </a:r>
            <a:r>
              <a:rPr lang="ru-RU" sz="2400" dirty="0" smtClean="0"/>
              <a:t> як </a:t>
            </a:r>
            <a:r>
              <a:rPr lang="ru-RU" sz="2400" dirty="0" err="1" smtClean="0"/>
              <a:t>захворювань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,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, так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навколишнього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Теплові двигуни й охорона природи.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59491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Запаси </a:t>
            </a:r>
            <a:r>
              <a:rPr lang="ru-RU" dirty="0" err="1" smtClean="0"/>
              <a:t>вільного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 </a:t>
            </a:r>
            <a:r>
              <a:rPr lang="ru-RU" dirty="0" err="1" smtClean="0"/>
              <a:t>поновлюються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зеленими</a:t>
            </a:r>
            <a:r>
              <a:rPr lang="ru-RU" dirty="0" smtClean="0"/>
              <a:t> </a:t>
            </a:r>
            <a:r>
              <a:rPr lang="ru-RU" dirty="0" err="1" smtClean="0"/>
              <a:t>рослинами</a:t>
            </a:r>
            <a:r>
              <a:rPr lang="ru-RU" dirty="0" smtClean="0"/>
              <a:t> - </a:t>
            </a:r>
            <a:r>
              <a:rPr lang="ru-RU" dirty="0" err="1" smtClean="0"/>
              <a:t>водоростями</a:t>
            </a:r>
            <a:r>
              <a:rPr lang="ru-RU" dirty="0" smtClean="0"/>
              <a:t>, деревами, </a:t>
            </a:r>
            <a:r>
              <a:rPr lang="ru-RU" dirty="0" err="1" smtClean="0"/>
              <a:t>чагарниками</a:t>
            </a:r>
            <a:r>
              <a:rPr lang="ru-RU" dirty="0" smtClean="0"/>
              <a:t>, травами. </a:t>
            </a:r>
            <a:r>
              <a:rPr lang="ru-RU" dirty="0" err="1" smtClean="0"/>
              <a:t>Мимоволі</a:t>
            </a:r>
            <a:r>
              <a:rPr lang="ru-RU" dirty="0" smtClean="0"/>
              <a:t> </a:t>
            </a:r>
            <a:r>
              <a:rPr lang="ru-RU" dirty="0" err="1" smtClean="0"/>
              <a:t>переймаєшся</a:t>
            </a:r>
            <a:r>
              <a:rPr lang="ru-RU" dirty="0" smtClean="0"/>
              <a:t> </a:t>
            </a:r>
            <a:r>
              <a:rPr lang="ru-RU" dirty="0" err="1" smtClean="0"/>
              <a:t>повагою</a:t>
            </a:r>
            <a:r>
              <a:rPr lang="ru-RU" dirty="0" smtClean="0"/>
              <a:t> до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лабораторіях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щодня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дати</a:t>
            </a:r>
            <a:r>
              <a:rPr lang="ru-RU" dirty="0" smtClean="0"/>
              <a:t> людям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тваринам</a:t>
            </a:r>
            <a:r>
              <a:rPr lang="ru-RU" dirty="0" smtClean="0"/>
              <a:t> </a:t>
            </a:r>
            <a:r>
              <a:rPr lang="ru-RU" dirty="0" err="1" smtClean="0"/>
              <a:t>задихнутися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нестачі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Economy-and-ec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32" y="4077072"/>
            <a:ext cx="4227560" cy="2664296"/>
          </a:xfrm>
          <a:prstGeom prst="rect">
            <a:avLst/>
          </a:prstGeom>
        </p:spPr>
      </p:pic>
      <p:pic>
        <p:nvPicPr>
          <p:cNvPr id="5" name="Рисунок 4" descr="i-1-777x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77072"/>
            <a:ext cx="4340626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/>
              <a:t>Теплові двигуни й охорона природи.</a:t>
            </a:r>
            <a:endParaRPr lang="ru-RU" sz="4000" b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86800" cy="266432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/>
              <a:t>   </a:t>
            </a:r>
            <a:r>
              <a:rPr lang="uk-UA" sz="2800" dirty="0" smtClean="0"/>
              <a:t>		</a:t>
            </a:r>
            <a:r>
              <a:rPr lang="uk-UA" sz="3400" i="1" dirty="0" smtClean="0">
                <a:latin typeface="Arial Black" pitchFamily="34" charset="0"/>
              </a:rPr>
              <a:t>Необхідно </a:t>
            </a:r>
            <a:r>
              <a:rPr lang="uk-UA" sz="3400" i="1" dirty="0">
                <a:latin typeface="Arial Black" pitchFamily="34" charset="0"/>
              </a:rPr>
              <a:t>підвищувати ефективність споруджень, що перешкоджають викиду в атмосферу шкідливих речовин, домагатися більш повного згоряння палива в автомобільних двигунах. </a:t>
            </a:r>
            <a:r>
              <a:rPr lang="uk-UA" sz="3400" i="1" dirty="0" smtClean="0">
                <a:latin typeface="Arial Black" pitchFamily="34" charset="0"/>
              </a:rPr>
              <a:t>Вже </a:t>
            </a:r>
            <a:r>
              <a:rPr lang="uk-UA" sz="3400" i="1" dirty="0">
                <a:latin typeface="Arial Black" pitchFamily="34" charset="0"/>
              </a:rPr>
              <a:t>зараз не допускаються до експлуатації автомобілі з підвищеним змістом СО у відпрацьованих газах. Створюють електромобілі, які здатні   конкурувати зі звичайними, і можливість застосування пального без шкідливих речовин у відпрацьованих газах, наприклад у двигунах, що працюють на суміші водню з киснем.</a:t>
            </a:r>
            <a:endParaRPr lang="ru-RU" sz="2800" i="1" dirty="0">
              <a:latin typeface="Arial Black" pitchFamily="34" charset="0"/>
            </a:endParaRPr>
          </a:p>
        </p:txBody>
      </p:sp>
      <p:pic>
        <p:nvPicPr>
          <p:cNvPr id="6" name="Рисунок 5" descr="ieSNq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365104"/>
            <a:ext cx="3204752" cy="1944216"/>
          </a:xfrm>
          <a:prstGeom prst="rect">
            <a:avLst/>
          </a:prstGeom>
        </p:spPr>
      </p:pic>
      <p:pic>
        <p:nvPicPr>
          <p:cNvPr id="8" name="Рисунок 7" descr="Vyihlop.-gazy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365104"/>
            <a:ext cx="3096344" cy="1872208"/>
          </a:xfrm>
          <a:prstGeom prst="rect">
            <a:avLst/>
          </a:prstGeom>
        </p:spPr>
      </p:pic>
      <p:pic>
        <p:nvPicPr>
          <p:cNvPr id="9" name="Рисунок 8" descr="1499157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365104"/>
            <a:ext cx="2448272" cy="1855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Параграф 17 вивчити</a:t>
            </a:r>
          </a:p>
          <a:p>
            <a:r>
              <a:rPr lang="uk-UA" dirty="0" smtClean="0"/>
              <a:t>Вправа 17(2,4,5)</a:t>
            </a:r>
          </a:p>
          <a:p>
            <a:r>
              <a:rPr lang="uk-UA" dirty="0" smtClean="0"/>
              <a:t>Виберіть тему навчального проекту на сторінці 100 вашого підручника(захист проектів буде через три </a:t>
            </a:r>
            <a:r>
              <a:rPr lang="uk-UA" dirty="0" err="1" smtClean="0"/>
              <a:t>уроки</a:t>
            </a:r>
            <a:r>
              <a:rPr lang="uk-UA" dirty="0" smtClean="0"/>
              <a:t>, є час </a:t>
            </a:r>
            <a:r>
              <a:rPr lang="uk-UA" smtClean="0"/>
              <a:t>добре підготуватись)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996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роботи на </a:t>
            </a:r>
            <a:r>
              <a:rPr lang="uk-UA" dirty="0" err="1" smtClean="0"/>
              <a:t>уроці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Перегляньте презентацію</a:t>
            </a:r>
          </a:p>
          <a:p>
            <a:r>
              <a:rPr lang="uk-UA" dirty="0" smtClean="0"/>
              <a:t>Доповніть вивчене матеріалом підручника</a:t>
            </a:r>
          </a:p>
          <a:p>
            <a:r>
              <a:rPr lang="uk-UA" dirty="0" smtClean="0"/>
              <a:t>Письмово дайте відповідь на кілька контрольних запитань</a:t>
            </a:r>
          </a:p>
          <a:p>
            <a:r>
              <a:rPr lang="uk-UA" dirty="0" smtClean="0"/>
              <a:t>Виконайте вправу 17(1,3)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093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260350"/>
            <a:ext cx="5472113" cy="865188"/>
          </a:xfrm>
        </p:spPr>
        <p:txBody>
          <a:bodyPr/>
          <a:lstStyle/>
          <a:p>
            <a:r>
              <a:rPr lang="uk-UA"/>
              <a:t>Теплові двигуни</a:t>
            </a: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1052513"/>
            <a:ext cx="5616575" cy="1752600"/>
          </a:xfrm>
        </p:spPr>
        <p:txBody>
          <a:bodyPr/>
          <a:lstStyle/>
          <a:p>
            <a:r>
              <a:rPr lang="uk-UA"/>
              <a:t>Призначення.</a:t>
            </a:r>
          </a:p>
          <a:p>
            <a:r>
              <a:rPr lang="uk-UA"/>
              <a:t>Будова і принцип дії.</a:t>
            </a:r>
          </a:p>
          <a:p>
            <a:r>
              <a:rPr lang="uk-UA"/>
              <a:t>Застосування.</a:t>
            </a:r>
            <a:endParaRPr lang="ru-RU"/>
          </a:p>
        </p:txBody>
      </p:sp>
      <p:pic>
        <p:nvPicPr>
          <p:cNvPr id="9" name="Рисунок 8" descr="7509555a42781cea232.122585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2520280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935237766_tonne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17032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645024"/>
            <a:ext cx="3737992" cy="2990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engine243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1095" y="1268760"/>
            <a:ext cx="2593393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1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81000"/>
            <a:ext cx="8964612" cy="2832100"/>
          </a:xfrm>
        </p:spPr>
        <p:txBody>
          <a:bodyPr>
            <a:normAutofit fontScale="90000"/>
          </a:bodyPr>
          <a:lstStyle/>
          <a:p>
            <a:r>
              <a:rPr lang="ru-RU" sz="2000" b="1" dirty="0" err="1"/>
              <a:t>Типи</a:t>
            </a:r>
            <a:r>
              <a:rPr lang="ru-RU" sz="2000" b="1" dirty="0"/>
              <a:t> </a:t>
            </a:r>
            <a:r>
              <a:rPr lang="ru-RU" sz="2000" b="1" dirty="0" err="1"/>
              <a:t>теплових</a:t>
            </a:r>
            <a:r>
              <a:rPr lang="ru-RU" sz="2000" b="1" dirty="0"/>
              <a:t> </a:t>
            </a:r>
            <a:r>
              <a:rPr lang="ru-RU" sz="2000" b="1" dirty="0" err="1"/>
              <a:t>двигунів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механізми</a:t>
            </a:r>
            <a:r>
              <a:rPr lang="ru-RU" sz="2000" dirty="0"/>
              <a:t> </a:t>
            </a:r>
            <a:r>
              <a:rPr lang="ru-RU" sz="2000" dirty="0" err="1"/>
              <a:t>перетворення</a:t>
            </a:r>
            <a:r>
              <a:rPr lang="ru-RU" sz="2000" dirty="0"/>
              <a:t> </a:t>
            </a:r>
            <a:r>
              <a:rPr lang="ru-RU" sz="2000" dirty="0" err="1"/>
              <a:t>теплової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у </a:t>
            </a:r>
            <a:r>
              <a:rPr lang="ru-RU" sz="2000" dirty="0" err="1"/>
              <a:t>енергію</a:t>
            </a:r>
            <a:r>
              <a:rPr lang="ru-RU" sz="2000" dirty="0"/>
              <a:t> </a:t>
            </a:r>
            <a:r>
              <a:rPr lang="ru-RU" sz="2000" dirty="0" err="1"/>
              <a:t>механічну</a:t>
            </a:r>
            <a:r>
              <a:rPr lang="ru-RU" sz="2000" dirty="0"/>
              <a:t>. </a:t>
            </a:r>
            <a:r>
              <a:rPr lang="ru-RU" sz="2000" dirty="0" err="1"/>
              <a:t>Виділяють</a:t>
            </a:r>
            <a:r>
              <a:rPr lang="ru-RU" sz="2000" dirty="0"/>
              <a:t> </a:t>
            </a:r>
            <a:r>
              <a:rPr lang="ru-RU" sz="2000" dirty="0" err="1"/>
              <a:t>поршневі</a:t>
            </a:r>
            <a:r>
              <a:rPr lang="ru-RU" sz="2000" dirty="0"/>
              <a:t>, </a:t>
            </a:r>
            <a:r>
              <a:rPr lang="ru-RU" sz="2000" dirty="0" err="1"/>
              <a:t>турбінні</a:t>
            </a:r>
            <a:r>
              <a:rPr lang="ru-RU" sz="2000" dirty="0"/>
              <a:t> </a:t>
            </a:r>
            <a:r>
              <a:rPr lang="ru-RU" sz="2000" dirty="0" err="1"/>
              <a:t>двигуни</a:t>
            </a:r>
            <a:r>
              <a:rPr lang="ru-RU" sz="2000" dirty="0"/>
              <a:t>. У поршневому </a:t>
            </a:r>
            <a:r>
              <a:rPr lang="ru-RU" sz="2000" dirty="0" err="1"/>
              <a:t>дигуні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розширення</a:t>
            </a:r>
            <a:r>
              <a:rPr lang="ru-RU" sz="2000" dirty="0"/>
              <a:t> газу,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тисне</a:t>
            </a:r>
            <a:r>
              <a:rPr lang="ru-RU" sz="2000" dirty="0"/>
              <a:t> </a:t>
            </a:r>
            <a:r>
              <a:rPr lang="ru-RU" sz="2000" dirty="0" smtClean="0"/>
              <a:t>на </a:t>
            </a:r>
            <a:r>
              <a:rPr lang="ru-RU" sz="2000" dirty="0" smtClean="0">
                <a:hlinkClick r:id="rId2" tooltip="Поршень"/>
              </a:rPr>
              <a:t>поршень</a:t>
            </a:r>
            <a:r>
              <a:rPr lang="ru-RU" sz="2000" dirty="0"/>
              <a:t>, </a:t>
            </a:r>
            <a:r>
              <a:rPr lang="ru-RU" sz="2000" dirty="0" err="1"/>
              <a:t>змушуючи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переміщатися</a:t>
            </a:r>
            <a:r>
              <a:rPr lang="ru-RU" sz="2000" dirty="0"/>
              <a:t>. У </a:t>
            </a:r>
            <a:r>
              <a:rPr lang="ru-RU" sz="2000" dirty="0" err="1"/>
              <a:t>турбодвигуні</a:t>
            </a:r>
            <a:r>
              <a:rPr lang="ru-RU" sz="2000" dirty="0"/>
              <a:t> </a:t>
            </a:r>
            <a:r>
              <a:rPr lang="ru-RU" sz="2000" dirty="0" err="1"/>
              <a:t>розширення</a:t>
            </a:r>
            <a:r>
              <a:rPr lang="ru-RU" sz="2000" dirty="0"/>
              <a:t> газу </a:t>
            </a:r>
            <a:r>
              <a:rPr lang="ru-RU" sz="2000" dirty="0" err="1"/>
              <a:t>діє</a:t>
            </a:r>
            <a:r>
              <a:rPr lang="ru-RU" sz="2000" dirty="0"/>
              <a:t> на лопатки колеса </a:t>
            </a:r>
            <a:r>
              <a:rPr lang="ru-RU" sz="2000" dirty="0" err="1"/>
              <a:t>турбіни</a:t>
            </a:r>
            <a:r>
              <a:rPr lang="ru-RU" sz="2000" dirty="0"/>
              <a:t>, </a:t>
            </a:r>
            <a:r>
              <a:rPr lang="ru-RU" sz="2000" dirty="0" err="1"/>
              <a:t>спричиняючи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. Прикладами </a:t>
            </a:r>
            <a:r>
              <a:rPr lang="ru-RU" sz="2000" dirty="0" err="1"/>
              <a:t>поршневих</a:t>
            </a:r>
            <a:r>
              <a:rPr lang="ru-RU" sz="2000" dirty="0"/>
              <a:t> </a:t>
            </a:r>
            <a:r>
              <a:rPr lang="ru-RU" sz="2000" dirty="0" err="1"/>
              <a:t>двигунів</a:t>
            </a:r>
            <a:r>
              <a:rPr lang="ru-RU" sz="2000" dirty="0"/>
              <a:t> </a:t>
            </a:r>
            <a:r>
              <a:rPr lang="ru-RU" sz="2000" dirty="0" err="1"/>
              <a:t>є</a:t>
            </a:r>
            <a:r>
              <a:rPr lang="ru-RU" sz="2000" dirty="0"/>
              <a:t> </a:t>
            </a:r>
            <a:r>
              <a:rPr lang="ru-RU" sz="2000" dirty="0" err="1">
                <a:hlinkClick r:id="rId3" tooltip="Парова машина"/>
              </a:rPr>
              <a:t>парові</a:t>
            </a:r>
            <a:r>
              <a:rPr lang="ru-RU" sz="2000" dirty="0">
                <a:hlinkClick r:id="rId3" tooltip="Парова машина"/>
              </a:rPr>
              <a:t> </a:t>
            </a:r>
            <a:r>
              <a:rPr lang="ru-RU" sz="2000" dirty="0" err="1">
                <a:hlinkClick r:id="rId3" tooltip="Парова машина"/>
              </a:rPr>
              <a:t>машини</a:t>
            </a:r>
            <a:r>
              <a:rPr lang="ru-RU" sz="2000" dirty="0"/>
              <a:t> </a:t>
            </a:r>
            <a:r>
              <a:rPr lang="ru-RU" sz="2000" dirty="0" err="1"/>
              <a:t>і</a:t>
            </a:r>
            <a:r>
              <a:rPr lang="ru-RU" sz="2000" dirty="0"/>
              <a:t> </a:t>
            </a:r>
            <a:r>
              <a:rPr lang="ru-RU" sz="2000" dirty="0" err="1">
                <a:hlinkClick r:id="rId4" tooltip="Двигун внутрішнього згорання"/>
              </a:rPr>
              <a:t>двигуни</a:t>
            </a:r>
            <a:r>
              <a:rPr lang="ru-RU" sz="2000" dirty="0">
                <a:hlinkClick r:id="rId4" tooltip="Двигун внутрішнього згорання"/>
              </a:rPr>
              <a:t> </a:t>
            </a:r>
            <a:r>
              <a:rPr lang="ru-RU" sz="2000" dirty="0" err="1">
                <a:hlinkClick r:id="rId4" tooltip="Двигун внутрішнього згорання"/>
              </a:rPr>
              <a:t>внутрішнього</a:t>
            </a:r>
            <a:r>
              <a:rPr lang="ru-RU" sz="2000" dirty="0">
                <a:hlinkClick r:id="rId4" tooltip="Двигун внутрішнього згорання"/>
              </a:rPr>
              <a:t> </a:t>
            </a:r>
            <a:r>
              <a:rPr lang="ru-RU" sz="2000" dirty="0" err="1">
                <a:hlinkClick r:id="rId4" tooltip="Двигун внутрішнього згорання"/>
              </a:rPr>
              <a:t>згорання</a:t>
            </a:r>
            <a:r>
              <a:rPr lang="ru-RU" sz="2000" dirty="0"/>
              <a:t> (</a:t>
            </a:r>
            <a:r>
              <a:rPr lang="ru-RU" sz="2000" dirty="0" err="1" smtClean="0"/>
              <a:t>карбюраторні</a:t>
            </a:r>
            <a:r>
              <a:rPr lang="ru-RU" sz="2000" dirty="0" smtClean="0"/>
              <a:t>, </a:t>
            </a:r>
            <a:r>
              <a:rPr lang="uk-UA" sz="2000" dirty="0" smtClean="0"/>
              <a:t>інжекторні</a:t>
            </a:r>
            <a:r>
              <a:rPr lang="ru-RU" sz="2000" dirty="0" smtClean="0"/>
              <a:t> </a:t>
            </a:r>
            <a:r>
              <a:rPr lang="ru-RU" sz="2000" dirty="0" err="1"/>
              <a:t>і</a:t>
            </a:r>
            <a:r>
              <a:rPr lang="ru-RU" sz="2000" dirty="0"/>
              <a:t> </a:t>
            </a:r>
            <a:r>
              <a:rPr lang="ru-RU" sz="2000" dirty="0" err="1">
                <a:hlinkClick r:id="rId5" tooltip="Дизельний двигун"/>
              </a:rPr>
              <a:t>дизельні</a:t>
            </a:r>
            <a:r>
              <a:rPr lang="ru-RU" sz="2000" dirty="0"/>
              <a:t>). </a:t>
            </a:r>
            <a:r>
              <a:rPr lang="ru-RU" sz="2000" dirty="0" err="1">
                <a:hlinkClick r:id="rId6" tooltip="Турбіна"/>
              </a:rPr>
              <a:t>Турбіни</a:t>
            </a:r>
            <a:r>
              <a:rPr lang="ru-RU" sz="2000" dirty="0"/>
              <a:t> </a:t>
            </a:r>
            <a:r>
              <a:rPr lang="ru-RU" sz="2000" dirty="0" err="1"/>
              <a:t>двигунів</a:t>
            </a:r>
            <a:r>
              <a:rPr lang="ru-RU" sz="2000" dirty="0"/>
              <a:t> </a:t>
            </a:r>
            <a:r>
              <a:rPr lang="ru-RU" sz="2000" dirty="0" err="1"/>
              <a:t>бувають</a:t>
            </a:r>
            <a:r>
              <a:rPr lang="ru-RU" sz="2000" dirty="0"/>
              <a:t> </a:t>
            </a:r>
            <a:r>
              <a:rPr lang="ru-RU" sz="2000" dirty="0" err="1"/>
              <a:t>газові</a:t>
            </a:r>
            <a:r>
              <a:rPr lang="ru-RU" sz="2000" dirty="0"/>
              <a:t> (</a:t>
            </a:r>
            <a:r>
              <a:rPr lang="ru-RU" sz="2000" dirty="0" err="1"/>
              <a:t>наприклад</a:t>
            </a:r>
            <a:r>
              <a:rPr lang="ru-RU" sz="2000" dirty="0"/>
              <a:t>, в </a:t>
            </a:r>
            <a:r>
              <a:rPr lang="ru-RU" sz="2000" dirty="0" err="1">
                <a:hlinkClick r:id="rId7" tooltip="Авіація"/>
              </a:rPr>
              <a:t>авіаційних</a:t>
            </a:r>
            <a:r>
              <a:rPr lang="ru-RU" sz="2000" dirty="0"/>
              <a:t> </a:t>
            </a:r>
            <a:r>
              <a:rPr lang="ru-RU" sz="2000" dirty="0" err="1">
                <a:hlinkClick r:id="rId8" tooltip="Турбореактивний двигун (ще не написана)"/>
              </a:rPr>
              <a:t>турбореактивних</a:t>
            </a:r>
            <a:r>
              <a:rPr lang="ru-RU" sz="2000" dirty="0">
                <a:hlinkClick r:id="rId8" tooltip="Турбореактивний двигун (ще не написана)"/>
              </a:rPr>
              <a:t> </a:t>
            </a:r>
            <a:r>
              <a:rPr lang="ru-RU" sz="2000" dirty="0" err="1">
                <a:hlinkClick r:id="rId8" tooltip="Турбореактивний двигун (ще не написана)"/>
              </a:rPr>
              <a:t>двигунах</a:t>
            </a:r>
            <a:r>
              <a:rPr lang="ru-RU" sz="2000" dirty="0"/>
              <a:t>)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парові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651500" y="4652963"/>
            <a:ext cx="3311525" cy="503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/>
              <a:t>Паровий двигун.</a:t>
            </a:r>
            <a:endParaRPr lang="ru-RU" sz="2800"/>
          </a:p>
        </p:txBody>
      </p:sp>
      <p:pic>
        <p:nvPicPr>
          <p:cNvPr id="9221" name="Picture 5" descr="Steam_engine_in_action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3284538"/>
            <a:ext cx="5256213" cy="342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Паровий двигун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483224" cy="4525963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У парових двигунах енергія, яка виділяється під час згоряння палива, йде на утворення водяної пари та її нагрівання, а вже потім нагріта пара, розширюючись, виконує механічну роботу.</a:t>
            </a:r>
            <a:endParaRPr lang="ru-RU" dirty="0"/>
          </a:p>
        </p:txBody>
      </p:sp>
      <p:pic>
        <p:nvPicPr>
          <p:cNvPr id="4" name="Рисунок 3" descr="00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196752"/>
            <a:ext cx="4185222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188913"/>
            <a:ext cx="5122862" cy="887412"/>
          </a:xfrm>
        </p:spPr>
        <p:txBody>
          <a:bodyPr/>
          <a:lstStyle/>
          <a:p>
            <a:r>
              <a:rPr lang="uk-UA"/>
              <a:t>Теплові двигуни</a:t>
            </a: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81200"/>
            <a:ext cx="8785225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800"/>
              <a:t>Левова частина двигунів на Землі – це теплові двигуни. І хоча винайшли їх досить давно, уявити сучасне життя без них просто неможливо. Дійсно, більшість літаків, кораблів, машин та автомобілів обладнані саме такими двигунами. Отже, що ж розуміють під тепловими двигунами?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/>
              <a:t>Теплові двигуни – це пристрої, що перетворюють енергію палива в механічну енергію.</a:t>
            </a:r>
          </a:p>
          <a:p>
            <a:pPr marL="609600" indent="-609600">
              <a:lnSpc>
                <a:spcPct val="90000"/>
              </a:lnSpc>
            </a:pPr>
            <a:endParaRPr lang="ru-RU" sz="2800"/>
          </a:p>
        </p:txBody>
      </p:sp>
      <p:pic>
        <p:nvPicPr>
          <p:cNvPr id="7" name="Рисунок 6" descr="5761-27247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2304256" cy="195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Двигун внутрішнього згоряння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412776"/>
            <a:ext cx="5643736" cy="468052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Одним із найпоширеніших видів теплових двигунів, що використовують у транспортних засобах, є </a:t>
            </a:r>
            <a:r>
              <a:rPr lang="uk-UA" dirty="0" smtClean="0">
                <a:solidFill>
                  <a:srgbClr val="FF0000"/>
                </a:solidFill>
              </a:rPr>
              <a:t>двигун внутрішнього згоряння</a:t>
            </a:r>
            <a:r>
              <a:rPr lang="uk-UA" dirty="0" smtClean="0"/>
              <a:t>, який сконструював німецький винахідник </a:t>
            </a:r>
            <a:r>
              <a:rPr lang="uk-UA" dirty="0" err="1" smtClean="0">
                <a:solidFill>
                  <a:srgbClr val="FF0000"/>
                </a:solidFill>
              </a:rPr>
              <a:t>Ніколаус</a:t>
            </a:r>
            <a:r>
              <a:rPr lang="uk-UA" dirty="0" smtClean="0">
                <a:solidFill>
                  <a:srgbClr val="FF0000"/>
                </a:solidFill>
              </a:rPr>
              <a:t> Отто</a:t>
            </a:r>
          </a:p>
          <a:p>
            <a:r>
              <a:rPr lang="ru-RU" b="1" dirty="0" err="1" smtClean="0"/>
              <a:t>Двигун</a:t>
            </a:r>
            <a:r>
              <a:rPr lang="ru-RU" b="1" dirty="0" smtClean="0"/>
              <a:t> </a:t>
            </a:r>
            <a:r>
              <a:rPr lang="ru-RU" b="1" dirty="0" err="1" smtClean="0"/>
              <a:t>внутрішнього</a:t>
            </a:r>
            <a:r>
              <a:rPr lang="ru-RU" b="1" dirty="0" smtClean="0"/>
              <a:t> </a:t>
            </a:r>
            <a:r>
              <a:rPr lang="ru-RU" b="1" dirty="0" err="1" smtClean="0"/>
              <a:t>згоряння</a:t>
            </a:r>
            <a:r>
              <a:rPr lang="ru-RU" dirty="0" smtClean="0"/>
              <a:t> - </a:t>
            </a:r>
            <a:r>
              <a:rPr lang="ru-RU" dirty="0" err="1" smtClean="0"/>
              <a:t>це</a:t>
            </a:r>
            <a:r>
              <a:rPr lang="ru-RU" dirty="0" smtClean="0"/>
              <a:t> тип </a:t>
            </a:r>
            <a:r>
              <a:rPr lang="ru-RU" dirty="0" err="1" smtClean="0">
                <a:hlinkClick r:id="rId2" tooltip="Двигун"/>
              </a:rPr>
              <a:t>двигуна</a:t>
            </a:r>
            <a:r>
              <a:rPr lang="ru-RU" dirty="0" smtClean="0"/>
              <a:t>, </a:t>
            </a:r>
            <a:r>
              <a:rPr lang="ru-RU" dirty="0" err="1" smtClean="0">
                <a:hlinkClick r:id="rId3" tooltip="Теплова машина"/>
              </a:rPr>
              <a:t>теплова</a:t>
            </a:r>
            <a:r>
              <a:rPr lang="ru-RU" dirty="0" smtClean="0">
                <a:hlinkClick r:id="rId3" tooltip="Теплова машина"/>
              </a:rPr>
              <a:t> машина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Хімічна енергія (ще не написана)"/>
              </a:rPr>
              <a:t>хімічна</a:t>
            </a:r>
            <a:r>
              <a:rPr lang="ru-RU" dirty="0" smtClean="0">
                <a:hlinkClick r:id="rId4" tooltip="Хімічна енергія (ще не написана)"/>
              </a:rPr>
              <a:t> </a:t>
            </a:r>
            <a:r>
              <a:rPr lang="ru-RU" dirty="0" err="1" smtClean="0">
                <a:hlinkClick r:id="rId4" tooltip="Хімічна енергія (ще не написана)"/>
              </a:rPr>
              <a:t>енергія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Паливо"/>
              </a:rPr>
              <a:t>палива</a:t>
            </a:r>
            <a:r>
              <a:rPr lang="ru-RU" dirty="0" smtClean="0"/>
              <a:t> (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 err="1" smtClean="0"/>
              <a:t>рідке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газоподібне</a:t>
            </a:r>
            <a:r>
              <a:rPr lang="ru-RU" dirty="0" smtClean="0"/>
              <a:t> </a:t>
            </a:r>
            <a:r>
              <a:rPr lang="ru-RU" dirty="0" err="1" smtClean="0"/>
              <a:t>вуглеводневе</a:t>
            </a:r>
            <a:r>
              <a:rPr lang="ru-RU" dirty="0" smtClean="0"/>
              <a:t> </a:t>
            </a:r>
            <a:r>
              <a:rPr lang="ru-RU" dirty="0" err="1" smtClean="0"/>
              <a:t>паливо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згоряє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робочій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, </a:t>
            </a:r>
            <a:r>
              <a:rPr lang="ru-RU" dirty="0" err="1" smtClean="0"/>
              <a:t>перетвориться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Механічна робота"/>
              </a:rPr>
              <a:t>механічну</a:t>
            </a:r>
            <a:r>
              <a:rPr lang="ru-RU" dirty="0" smtClean="0">
                <a:hlinkClick r:id="rId6" tooltip="Механічна робота"/>
              </a:rPr>
              <a:t> роботу</a:t>
            </a:r>
            <a:r>
              <a:rPr lang="ru-RU" dirty="0" smtClean="0"/>
              <a:t>.</a:t>
            </a:r>
            <a:endParaRPr lang="uk-UA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00_velikih-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484783"/>
            <a:ext cx="2880320" cy="38715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188913"/>
            <a:ext cx="5122862" cy="1152525"/>
          </a:xfrm>
        </p:spPr>
        <p:txBody>
          <a:bodyPr/>
          <a:lstStyle/>
          <a:p>
            <a:r>
              <a:rPr lang="uk-UA"/>
              <a:t>Принцип дії</a:t>
            </a: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7545" y="1196753"/>
            <a:ext cx="8219256" cy="2880319"/>
          </a:xfrm>
        </p:spPr>
        <p:txBody>
          <a:bodyPr>
            <a:normAutofit/>
          </a:bodyPr>
          <a:lstStyle/>
          <a:p>
            <a:r>
              <a:rPr lang="ru-RU" sz="2800" dirty="0" err="1"/>
              <a:t>Розглянемо</a:t>
            </a:r>
            <a:r>
              <a:rPr lang="ru-RU" sz="2800" dirty="0"/>
              <a:t> принцип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чотиритактного</a:t>
            </a:r>
            <a:r>
              <a:rPr lang="ru-RU" sz="2800" dirty="0"/>
              <a:t> </a:t>
            </a:r>
            <a:r>
              <a:rPr lang="ru-RU" sz="2800" dirty="0" err="1"/>
              <a:t>двигуна</a:t>
            </a:r>
            <a:r>
              <a:rPr lang="ru-RU" sz="2800" dirty="0"/>
              <a:t> </a:t>
            </a:r>
            <a:r>
              <a:rPr lang="ru-RU" sz="2800" dirty="0" err="1"/>
              <a:t>внутрішнього</a:t>
            </a:r>
            <a:r>
              <a:rPr lang="ru-RU" sz="2800" dirty="0"/>
              <a:t> </a:t>
            </a:r>
            <a:r>
              <a:rPr lang="ru-RU" sz="2800" dirty="0" err="1"/>
              <a:t>згоряння</a:t>
            </a:r>
            <a:r>
              <a:rPr lang="ru-RU" sz="2800" dirty="0"/>
              <a:t>. </a:t>
            </a:r>
            <a:r>
              <a:rPr lang="ru-RU" sz="2800" dirty="0" err="1"/>
              <a:t>Основним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елементом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 </a:t>
            </a:r>
            <a:r>
              <a:rPr lang="ru-RU" sz="2800" dirty="0" err="1">
                <a:hlinkClick r:id="rId2" tooltip="Циліндр"/>
              </a:rPr>
              <a:t>циліндр</a:t>
            </a:r>
            <a:r>
              <a:rPr lang="ru-RU" sz="2800" dirty="0"/>
              <a:t> </a:t>
            </a:r>
            <a:r>
              <a:rPr lang="ru-RU" sz="2800" dirty="0" err="1"/>
              <a:t>із</a:t>
            </a:r>
            <a:r>
              <a:rPr lang="ru-RU" sz="2800" dirty="0"/>
              <a:t> поршнем, </a:t>
            </a:r>
            <a:r>
              <a:rPr lang="ru-RU" sz="2800" dirty="0" err="1"/>
              <a:t>усередині</a:t>
            </a:r>
            <a:r>
              <a:rPr lang="ru-RU" sz="2800" dirty="0"/>
              <a:t>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відбувається</a:t>
            </a:r>
            <a:r>
              <a:rPr lang="ru-RU" sz="2800" dirty="0"/>
              <a:t> </a:t>
            </a:r>
            <a:r>
              <a:rPr lang="ru-RU" sz="2800" dirty="0" err="1"/>
              <a:t>згоряння</a:t>
            </a:r>
            <a:r>
              <a:rPr lang="ru-RU" sz="2800" dirty="0"/>
              <a:t> </a:t>
            </a:r>
            <a:r>
              <a:rPr lang="ru-RU" sz="2800" dirty="0" err="1"/>
              <a:t>палива</a:t>
            </a:r>
            <a:r>
              <a:rPr lang="ru-RU" sz="2800" dirty="0"/>
              <a:t> (</a:t>
            </a:r>
            <a:r>
              <a:rPr lang="ru-RU" sz="2800" dirty="0" err="1"/>
              <a:t>звідси</a:t>
            </a:r>
            <a:r>
              <a:rPr lang="ru-RU" sz="2800" dirty="0"/>
              <a:t> походить </a:t>
            </a:r>
            <a:r>
              <a:rPr lang="ru-RU" sz="2800" dirty="0" err="1"/>
              <a:t>назва</a:t>
            </a:r>
            <a:r>
              <a:rPr lang="ru-RU" sz="2800" dirty="0"/>
              <a:t> </a:t>
            </a:r>
            <a:r>
              <a:rPr lang="ru-RU" sz="2800" dirty="0" err="1"/>
              <a:t>двигуна</a:t>
            </a:r>
            <a:r>
              <a:rPr lang="ru-RU" sz="2800" dirty="0"/>
              <a:t>). Як правило,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кілька</a:t>
            </a:r>
            <a:r>
              <a:rPr lang="ru-RU" sz="2800" dirty="0"/>
              <a:t>. Тому </a:t>
            </a:r>
            <a:r>
              <a:rPr lang="ru-RU" sz="2800" dirty="0" err="1"/>
              <a:t>кажуть</a:t>
            </a:r>
            <a:r>
              <a:rPr lang="ru-RU" sz="2800" dirty="0"/>
              <a:t> про </a:t>
            </a:r>
            <a:r>
              <a:rPr lang="ru-RU" sz="2800" dirty="0" err="1"/>
              <a:t>дво</a:t>
            </a:r>
            <a:r>
              <a:rPr lang="ru-RU" sz="2800" dirty="0"/>
              <a:t>-, </a:t>
            </a:r>
            <a:r>
              <a:rPr lang="ru-RU" sz="2800" dirty="0" err="1"/>
              <a:t>чотири</a:t>
            </a:r>
            <a:r>
              <a:rPr lang="ru-RU" sz="2800" dirty="0"/>
              <a:t>-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восьмициліндрові</a:t>
            </a:r>
            <a:r>
              <a:rPr lang="ru-RU" sz="2800" dirty="0"/>
              <a:t> </a:t>
            </a:r>
            <a:r>
              <a:rPr lang="ru-RU" sz="2800" dirty="0" err="1"/>
              <a:t>двигуни</a:t>
            </a:r>
            <a:r>
              <a:rPr lang="ru-RU" sz="2800" dirty="0"/>
              <a:t>. </a:t>
            </a:r>
          </a:p>
        </p:txBody>
      </p:sp>
      <p:pic>
        <p:nvPicPr>
          <p:cNvPr id="7" name="Рисунок 6" descr="kak-rabotaet-dvigatel-vnutrennego-sgoran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933056"/>
            <a:ext cx="5544616" cy="2816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>
            <a:normAutofit fontScale="90000"/>
          </a:bodyPr>
          <a:lstStyle/>
          <a:p>
            <a:r>
              <a:rPr lang="uk-UA" sz="4000"/>
              <a:t>Принцип дії двигуна</a:t>
            </a:r>
            <a:endParaRPr lang="ru-RU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675687" cy="48990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/>
              <a:t>Циліндр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два отвори </a:t>
            </a:r>
            <a:r>
              <a:rPr lang="ru-RU" sz="2400" dirty="0" err="1"/>
              <a:t>з</a:t>
            </a:r>
            <a:r>
              <a:rPr lang="ru-RU" sz="2400" dirty="0"/>
              <a:t> </a:t>
            </a:r>
            <a:r>
              <a:rPr lang="ru-RU" sz="2400" dirty="0">
                <a:hlinkClick r:id="rId2" tooltip="Клапан"/>
              </a:rPr>
              <a:t>клапанами</a:t>
            </a:r>
            <a:r>
              <a:rPr lang="ru-RU" sz="2400" dirty="0"/>
              <a:t> — </a:t>
            </a:r>
            <a:r>
              <a:rPr lang="ru-RU" sz="2400" dirty="0" err="1"/>
              <a:t>впускним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випускним</a:t>
            </a:r>
            <a:r>
              <a:rPr lang="ru-RU" sz="2400" dirty="0"/>
              <a:t>. Робота ДВЗ </a:t>
            </a:r>
            <a:r>
              <a:rPr lang="ru-RU" sz="2400" dirty="0" err="1"/>
              <a:t>ґрунтується</a:t>
            </a:r>
            <a:r>
              <a:rPr lang="ru-RU" sz="2400" dirty="0"/>
              <a:t> на </a:t>
            </a:r>
            <a:r>
              <a:rPr lang="ru-RU" sz="2400" dirty="0" err="1"/>
              <a:t>чотирьох</a:t>
            </a:r>
            <a:r>
              <a:rPr lang="ru-RU" sz="2400" dirty="0"/>
              <a:t> </a:t>
            </a:r>
            <a:r>
              <a:rPr lang="ru-RU" sz="2400" dirty="0" err="1"/>
              <a:t>послідовних</a:t>
            </a:r>
            <a:r>
              <a:rPr lang="ru-RU" sz="2400" dirty="0"/>
              <a:t> </a:t>
            </a:r>
            <a:r>
              <a:rPr lang="ru-RU" sz="2400" dirty="0" err="1"/>
              <a:t>процесах</a:t>
            </a:r>
            <a:r>
              <a:rPr lang="ru-RU" sz="2400" dirty="0"/>
              <a:t> — </a:t>
            </a:r>
            <a:r>
              <a:rPr lang="ru-RU" sz="2400" dirty="0">
                <a:hlinkClick r:id="rId3" tooltip="Такт (ще не написана)"/>
              </a:rPr>
              <a:t>тактах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весь час </a:t>
            </a:r>
            <a:r>
              <a:rPr lang="ru-RU" sz="2400" dirty="0" err="1"/>
              <a:t>повторюються</a:t>
            </a:r>
            <a:r>
              <a:rPr lang="ru-RU" sz="2400" dirty="0"/>
              <a:t>. Перший такт — </a:t>
            </a:r>
            <a:r>
              <a:rPr lang="ru-RU" sz="2400" dirty="0" err="1"/>
              <a:t>це</a:t>
            </a:r>
            <a:r>
              <a:rPr lang="ru-RU" sz="2400" dirty="0"/>
              <a:t> впуск </a:t>
            </a:r>
            <a:r>
              <a:rPr lang="ru-RU" sz="2400" dirty="0" err="1"/>
              <a:t>пальної</a:t>
            </a:r>
            <a:r>
              <a:rPr lang="ru-RU" sz="2400" dirty="0"/>
              <a:t> </a:t>
            </a:r>
            <a:r>
              <a:rPr lang="ru-RU" sz="2400" dirty="0" err="1"/>
              <a:t>суміші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через </a:t>
            </a:r>
            <a:r>
              <a:rPr lang="ru-RU" sz="2400" dirty="0" err="1"/>
              <a:t>впускний</a:t>
            </a:r>
            <a:r>
              <a:rPr lang="ru-RU" sz="2400" dirty="0"/>
              <a:t> клапан, коли </a:t>
            </a:r>
            <a:r>
              <a:rPr lang="ru-RU" sz="2400" dirty="0">
                <a:hlinkClick r:id="rId4" tooltip="Поршень"/>
              </a:rPr>
              <a:t>поршень</a:t>
            </a:r>
            <a:r>
              <a:rPr lang="ru-RU" sz="2400" dirty="0"/>
              <a:t> </a:t>
            </a:r>
            <a:r>
              <a:rPr lang="ru-RU" sz="2400" dirty="0" err="1"/>
              <a:t>рухається</a:t>
            </a:r>
            <a:r>
              <a:rPr lang="ru-RU" sz="2400" dirty="0"/>
              <a:t> вниз. </a:t>
            </a:r>
            <a:r>
              <a:rPr lang="ru-RU" sz="2400" dirty="0" err="1"/>
              <a:t>Після</a:t>
            </a:r>
            <a:r>
              <a:rPr lang="ru-RU" sz="2400" dirty="0"/>
              <a:t> того, як поршень </a:t>
            </a:r>
            <a:r>
              <a:rPr lang="ru-RU" sz="2400" dirty="0" err="1"/>
              <a:t>досягне</a:t>
            </a:r>
            <a:r>
              <a:rPr lang="ru-RU" sz="2400" dirty="0"/>
              <a:t> </a:t>
            </a:r>
            <a:r>
              <a:rPr lang="ru-RU" sz="2400" dirty="0" err="1"/>
              <a:t>нижньої</a:t>
            </a:r>
            <a:r>
              <a:rPr lang="ru-RU" sz="2400" dirty="0"/>
              <a:t> точки, </a:t>
            </a:r>
            <a:r>
              <a:rPr lang="ru-RU" sz="2400" dirty="0" err="1"/>
              <a:t>всмоктування</a:t>
            </a:r>
            <a:r>
              <a:rPr lang="ru-RU" sz="2400" dirty="0"/>
              <a:t> </a:t>
            </a:r>
            <a:r>
              <a:rPr lang="ru-RU" sz="2400" dirty="0" err="1"/>
              <a:t>палива</a:t>
            </a:r>
            <a:r>
              <a:rPr lang="ru-RU" sz="2400" dirty="0"/>
              <a:t> </a:t>
            </a:r>
            <a:r>
              <a:rPr lang="ru-RU" sz="2400" dirty="0" err="1"/>
              <a:t>припиняється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обидва</a:t>
            </a:r>
            <a:r>
              <a:rPr lang="ru-RU" sz="2400" dirty="0"/>
              <a:t> </a:t>
            </a:r>
            <a:r>
              <a:rPr lang="ru-RU" sz="2400" dirty="0" err="1"/>
              <a:t>клапани</a:t>
            </a:r>
            <a:r>
              <a:rPr lang="ru-RU" sz="2400" dirty="0"/>
              <a:t> </a:t>
            </a:r>
            <a:r>
              <a:rPr lang="ru-RU" sz="2400" dirty="0" err="1"/>
              <a:t>закриваються</a:t>
            </a:r>
            <a:r>
              <a:rPr lang="ru-RU" sz="2400" dirty="0"/>
              <a:t>. </a:t>
            </a:r>
            <a:r>
              <a:rPr lang="ru-RU" sz="2400" dirty="0" err="1"/>
              <a:t>Під</a:t>
            </a:r>
            <a:r>
              <a:rPr lang="ru-RU" sz="2400" dirty="0"/>
              <a:t> час другого такту, коли поршень </a:t>
            </a:r>
            <a:r>
              <a:rPr lang="ru-RU" sz="2400" dirty="0" err="1"/>
              <a:t>рухається</a:t>
            </a:r>
            <a:r>
              <a:rPr lang="ru-RU" sz="2400" dirty="0"/>
              <a:t> </a:t>
            </a:r>
            <a:r>
              <a:rPr lang="ru-RU" sz="2400" dirty="0" err="1"/>
              <a:t>вгору</a:t>
            </a:r>
            <a:r>
              <a:rPr lang="ru-RU" sz="2400" dirty="0"/>
              <a:t>,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стискання</a:t>
            </a:r>
            <a:r>
              <a:rPr lang="ru-RU" sz="2400" dirty="0"/>
              <a:t> </a:t>
            </a:r>
            <a:r>
              <a:rPr lang="ru-RU" sz="2400" dirty="0" err="1"/>
              <a:t>суміші</a:t>
            </a:r>
            <a:r>
              <a:rPr lang="ru-RU" sz="2400" dirty="0"/>
              <a:t>,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температура </a:t>
            </a:r>
            <a:r>
              <a:rPr lang="ru-RU" sz="2400" dirty="0" err="1"/>
              <a:t>підвищується</a:t>
            </a:r>
            <a:r>
              <a:rPr lang="ru-RU" sz="2400" dirty="0"/>
              <a:t>. У </a:t>
            </a:r>
            <a:r>
              <a:rPr lang="ru-RU" sz="2400" dirty="0" err="1"/>
              <a:t>верхній</a:t>
            </a:r>
            <a:r>
              <a:rPr lang="ru-RU" sz="2400" dirty="0"/>
              <a:t> </a:t>
            </a:r>
            <a:r>
              <a:rPr lang="ru-RU" sz="2400" dirty="0" err="1"/>
              <a:t>точці</a:t>
            </a:r>
            <a:r>
              <a:rPr lang="ru-RU" sz="2400" dirty="0"/>
              <a:t> поршня </a:t>
            </a:r>
            <a:r>
              <a:rPr lang="ru-RU" sz="2400" dirty="0" err="1"/>
              <a:t>суміш</a:t>
            </a:r>
            <a:r>
              <a:rPr lang="ru-RU" sz="2400" dirty="0"/>
              <a:t> </a:t>
            </a:r>
            <a:r>
              <a:rPr lang="ru-RU" sz="2400" dirty="0" err="1"/>
              <a:t>запалюється</a:t>
            </a:r>
            <a:r>
              <a:rPr lang="ru-RU" sz="2400" dirty="0"/>
              <a:t> </a:t>
            </a:r>
            <a:r>
              <a:rPr lang="ru-RU" sz="2400" dirty="0" err="1"/>
              <a:t>електричною</a:t>
            </a:r>
            <a:r>
              <a:rPr lang="ru-RU" sz="2400" dirty="0"/>
              <a:t> </a:t>
            </a:r>
            <a:r>
              <a:rPr lang="ru-RU" sz="2400" dirty="0" err="1"/>
              <a:t>іскрою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свічки</a:t>
            </a:r>
            <a:r>
              <a:rPr lang="ru-RU" sz="2400" dirty="0"/>
              <a:t>. Вона </a:t>
            </a:r>
            <a:r>
              <a:rPr lang="ru-RU" sz="2400" dirty="0" err="1"/>
              <a:t>миттєво</a:t>
            </a:r>
            <a:r>
              <a:rPr lang="ru-RU" sz="2400" dirty="0"/>
              <a:t> </a:t>
            </a:r>
            <a:r>
              <a:rPr lang="ru-RU" sz="2400" dirty="0" err="1"/>
              <a:t>спалахує</a:t>
            </a:r>
            <a:r>
              <a:rPr lang="ru-RU" sz="2400" dirty="0"/>
              <a:t>, через </a:t>
            </a:r>
            <a:r>
              <a:rPr lang="ru-RU" sz="2400" dirty="0" err="1"/>
              <a:t>значне</a:t>
            </a:r>
            <a:r>
              <a:rPr lang="ru-RU" sz="2400" dirty="0"/>
              <a:t> </a:t>
            </a:r>
            <a:r>
              <a:rPr lang="ru-RU" sz="2400" dirty="0" err="1"/>
              <a:t>нагрівання</a:t>
            </a:r>
            <a:r>
              <a:rPr lang="ru-RU" sz="2400" dirty="0"/>
              <a:t> </a:t>
            </a:r>
            <a:r>
              <a:rPr lang="ru-RU" sz="2400" dirty="0" err="1"/>
              <a:t>розширюється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тисне</a:t>
            </a:r>
            <a:r>
              <a:rPr lang="ru-RU" sz="2400" dirty="0"/>
              <a:t> на поршень. Сила </a:t>
            </a:r>
            <a:r>
              <a:rPr lang="ru-RU" sz="2400" dirty="0" err="1"/>
              <a:t>тиску</a:t>
            </a:r>
            <a:r>
              <a:rPr lang="ru-RU" sz="2400" dirty="0"/>
              <a:t> </a:t>
            </a:r>
            <a:r>
              <a:rPr lang="ru-RU" sz="2400" dirty="0" err="1"/>
              <a:t>штовхає</a:t>
            </a:r>
            <a:r>
              <a:rPr lang="ru-RU" sz="2400" dirty="0"/>
              <a:t> поршень донизу,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третій</a:t>
            </a:r>
            <a:r>
              <a:rPr lang="ru-RU" sz="2400" dirty="0"/>
              <a:t> такт — </a:t>
            </a:r>
            <a:r>
              <a:rPr lang="ru-RU" sz="2400" dirty="0" err="1"/>
              <a:t>робочий</a:t>
            </a:r>
            <a:r>
              <a:rPr lang="ru-RU" sz="2400" dirty="0"/>
              <a:t> </a:t>
            </a:r>
            <a:r>
              <a:rPr lang="ru-RU" sz="2400" dirty="0" err="1"/>
              <a:t>хід</a:t>
            </a:r>
            <a:r>
              <a:rPr lang="ru-RU" sz="2400" dirty="0"/>
              <a:t>,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виконується</a:t>
            </a:r>
            <a:r>
              <a:rPr lang="ru-RU" sz="2400" dirty="0"/>
              <a:t> робота. За </a:t>
            </a:r>
            <a:r>
              <a:rPr lang="ru-RU" sz="2400" dirty="0" err="1"/>
              <a:t>допомогою</a:t>
            </a:r>
            <a:r>
              <a:rPr lang="ru-RU" sz="2400" dirty="0"/>
              <a:t> шатунного </a:t>
            </a:r>
            <a:r>
              <a:rPr lang="ru-RU" sz="2400" dirty="0" err="1"/>
              <a:t>механізму</a:t>
            </a:r>
            <a:r>
              <a:rPr lang="ru-RU" sz="2400" dirty="0"/>
              <a:t> </a:t>
            </a:r>
            <a:r>
              <a:rPr lang="ru-RU" sz="2400" dirty="0" err="1"/>
              <a:t>рух</a:t>
            </a:r>
            <a:r>
              <a:rPr lang="ru-RU" sz="2400" dirty="0"/>
              <a:t> поршня </a:t>
            </a:r>
            <a:r>
              <a:rPr lang="ru-RU" sz="2400" dirty="0" err="1"/>
              <a:t>передається</a:t>
            </a:r>
            <a:r>
              <a:rPr lang="ru-RU" sz="2400" dirty="0"/>
              <a:t> </a:t>
            </a:r>
            <a:r>
              <a:rPr lang="ru-RU" sz="2400" dirty="0" err="1"/>
              <a:t>колінчатому</a:t>
            </a:r>
            <a:r>
              <a:rPr lang="ru-RU" sz="2400" dirty="0"/>
              <a:t> валу,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з'єднано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smtClean="0"/>
              <a:t>колесами </a:t>
            </a:r>
            <a:r>
              <a:rPr lang="ru-RU" sz="2400" dirty="0" err="1" smtClean="0">
                <a:hlinkClick r:id="rId5" tooltip="Автомобіль"/>
              </a:rPr>
              <a:t>автомобіля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</TotalTime>
  <Words>545</Words>
  <Application>Microsoft Office PowerPoint</Application>
  <PresentationFormat>Екран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 Black</vt:lpstr>
      <vt:lpstr>Franklin Gothic Book</vt:lpstr>
      <vt:lpstr>Franklin Gothic Medium</vt:lpstr>
      <vt:lpstr>Wingdings</vt:lpstr>
      <vt:lpstr>Wingdings 2</vt:lpstr>
      <vt:lpstr>Трек</vt:lpstr>
      <vt:lpstr>Фізика 8 клас 15.11.2021</vt:lpstr>
      <vt:lpstr>План роботи на уроці</vt:lpstr>
      <vt:lpstr>Теплові двигуни</vt:lpstr>
      <vt:lpstr>Типи теплових двигунів Можуть бути різні механізми перетворення теплової енергії у енергію механічну. Виділяють поршневі, турбінні двигуни. У поршневому дигуні відбувається розширення газу, що тисне на поршень, змушуючи його переміщатися. У турбодвигуні розширення газу діє на лопатки колеса турбіни, спричиняючи його обертання. Прикладами поршневих двигунів є парові машини і двигуни внутрішнього згорання (карбюраторні, інжекторні і дизельні). Турбіни двигунів бувають газові (наприклад, в авіаційних турбореактивних двигунах) і парові. </vt:lpstr>
      <vt:lpstr>Паровий двигун</vt:lpstr>
      <vt:lpstr>Теплові двигуни</vt:lpstr>
      <vt:lpstr>Двигун внутрішнього згоряння</vt:lpstr>
      <vt:lpstr>Принцип дії</vt:lpstr>
      <vt:lpstr>Принцип дії двигуна</vt:lpstr>
      <vt:lpstr>Принцип дії двигуна</vt:lpstr>
      <vt:lpstr>Застосування</vt:lpstr>
      <vt:lpstr>ККД теплового двигуна</vt:lpstr>
      <vt:lpstr>Теплові двигуни й охорона природи.</vt:lpstr>
      <vt:lpstr>Теплові двигуни й охорона природи.</vt:lpstr>
      <vt:lpstr>Теплові двигуни й охорона природи.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Теплові двигуни</dc:title>
  <dc:creator>Admin</dc:creator>
  <cp:lastModifiedBy>RePack by Diakov</cp:lastModifiedBy>
  <cp:revision>3</cp:revision>
  <dcterms:created xsi:type="dcterms:W3CDTF">2018-04-16T10:14:28Z</dcterms:created>
  <dcterms:modified xsi:type="dcterms:W3CDTF">2021-11-14T14:18:22Z</dcterms:modified>
</cp:coreProperties>
</file>