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7" r:id="rId4"/>
    <p:sldId id="284" r:id="rId5"/>
    <p:sldId id="258" r:id="rId6"/>
    <p:sldId id="260" r:id="rId7"/>
    <p:sldId id="285" r:id="rId8"/>
    <p:sldId id="286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83" r:id="rId24"/>
    <p:sldId id="275" r:id="rId25"/>
    <p:sldId id="276" r:id="rId26"/>
    <p:sldId id="277" r:id="rId27"/>
    <p:sldId id="278" r:id="rId28"/>
    <p:sldId id="280" r:id="rId29"/>
    <p:sldId id="28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hyperlink" Target="http://images.yandex.ua/yandsearch?source=wiz&amp;fp=0&amp;img_url=http://prv0.lori-images.net/goryaschie-drova-v-kamine-0001697636-preview.jpg&amp;text=%D1%84%D0%BE%D1%82%D0%BE%20%D0%B4%D1%80%D0%BE%D0%B2%20%D1%89%D0%BE%20%D0%B3%D0%BE%D1%80%D1%8F%D1%82%D1%8C&amp;noreask=1&amp;pos=8&amp;lr=143&amp;rpt=simage&amp;nojs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hyperlink" Target="http://images.yandex.ua/yandsearch?source=wiz&amp;fp=0&amp;img_url=http://img.nr2.ru/pict/arts1/12/97/129764.jpg&amp;text=%D1%84%D0%BE%D1%82%D0%BE%20%D1%84%D0%BE%D1%81%D1%84%D0%BE%D1%80%D1%83&amp;noreask=1&amp;pos=19&amp;lr=143&amp;rpt=simage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5" Type="http://schemas.openxmlformats.org/officeDocument/2006/relationships/hyperlink" Target="http://jilye74.ru/uploads/posts/2013-10/1381807056_473e62c835b987564197915f622271d4.kuban.jpg" TargetMode="External"/><Relationship Id="rId4" Type="http://schemas.openxmlformats.org/officeDocument/2006/relationships/image" Target="../media/image3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7" Type="http://schemas.openxmlformats.org/officeDocument/2006/relationships/image" Target="../media/image40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hyperlink" Target="http://ivest.kz/downloads/bz/20120813090621668_big_.jpg" TargetMode="External"/><Relationship Id="rId4" Type="http://schemas.openxmlformats.org/officeDocument/2006/relationships/image" Target="../media/image3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hyperlink" Target="http://www.real.gr/Files/Articles/Photo/550_334_195965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ergycraft.ru/images/stories/h2.jpg" TargetMode="External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ua/yandsearch?source=wiz&amp;fp=0&amp;img_url=http://img10.proshkolu.ru/content/media/pic/std/4000000/3541000/3540946-b331bb1ec0bddb82.jpg&amp;text=%D1%84%D0%BE%D1%82%D0%BE%20%D1%81%D0%B2%D1%96%D1%87%D0%BA%D0%B8&amp;noreask=1&amp;pos=0&amp;lr=143&amp;rpt=simage&amp;nojs=1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hyperlink" Target="http://www.amag.ru/media/catalog/34/34406_b.jp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hyperlink" Target="http://images.yandex.ua/yandsearch?source=wiz&amp;fp=0&amp;img_url=http://neftegaz.ru/images/Coal%20Map%20ukraine.jpg&amp;text=%D0%BA%D0%B0%D1%80%D1%82%D0%B0%20%D0%BA%D0%BE%D1%80%D0%B8%D1%81%D0%BD%D0%B8%D1%85%20%D0%BA%D0%BE%D0%BF%D0%B0%D0%BB%D0%B8%D0%BD%20%D1%83%D0%BA%D1%80%D0%B0%D1%97%D0%BD%D0%B8&amp;noreask=1&amp;pos=24&amp;lr=143&amp;rpt=simage&amp;nojs=1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jpeg"/><Relationship Id="rId3" Type="http://schemas.openxmlformats.org/officeDocument/2006/relationships/image" Target="../media/image50.jpeg"/><Relationship Id="rId7" Type="http://schemas.openxmlformats.org/officeDocument/2006/relationships/image" Target="../media/image52.jpeg"/><Relationship Id="rId2" Type="http://schemas.openxmlformats.org/officeDocument/2006/relationships/hyperlink" Target="http://images.yandex.ua/yandsearch?fp=0&amp;img_url=http://jkg-portal.com.ua/upload/images/1jpg08102013172030_w250.jpg&amp;iorient=&amp;ih=&amp;icolor=&amp;site=&amp;text=%D0%B0%D0%BB%D1%8C%D1%82%D0%B5%D1%80%D0%BD%D0%B0%D1%82%D0%B8%D0%B2%D0%BD%D1%96%20%D0%B2%D0%B8%D0%B4%D0%B8%20%D0%BF%D0%B0%D0%BB%D0%B8%D0%B2%D0%B0&amp;iw=&amp;wp=&amp;pos=2&amp;recent=&amp;type=&amp;isize=&amp;rpt=simage&amp;itype=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ogoniok.com/common/hash/2/8/287b5f48-cf29-78b8-4fbb-75e6513bdea6.jpg" TargetMode="External"/><Relationship Id="rId5" Type="http://schemas.openxmlformats.org/officeDocument/2006/relationships/image" Target="../media/image51.jpeg"/><Relationship Id="rId4" Type="http://schemas.openxmlformats.org/officeDocument/2006/relationships/hyperlink" Target="http://images.yandex.ua/yandsearch?fp=0&amp;img_url=http://leakystirling.free.fr/img/bio.gif&amp;iorient=&amp;ih=&amp;icolor=&amp;site=&amp;text=%D0%B0%D0%BB%D1%8C%D1%82%D0%B5%D1%80%D0%BD%D0%B0%D1%82%D0%B8%D0%B2%D0%BD%D1%96%20%D0%B2%D0%B8%D0%B4%D0%B8%20%D0%BF%D0%B0%D0%BB%D0%B8%D0%B2%D0%B0&amp;iw=&amp;wp=&amp;pos=0&amp;recent=&amp;type=&amp;isize=&amp;rpt=simage&amp;itype=&amp;nojs=1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images.yandex.ua/yandsearch?source=wiz&amp;fp=0&amp;img_url=http://img-fotki.yandex.ru/get/6109/31076716.37/0_983ec_611fafb_L.jpg&amp;p=0&amp;text=%D1%84%D0%BE%D1%82%D0%BE%20%D1%83%D0%B3%D0%BB%D1%8F&amp;noreask=1&amp;pos=9&amp;lr=143&amp;rpt=simage&amp;nojs=1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images.yandex.ua/yandsearch?source=wiz&amp;fp=0&amp;img_url=http://img.rl0.ru/pgc/432x288/523180b0-a6ad-0331-a6ad-033e39052074.photo.0.jpg&amp;p=0&amp;text=%D1%84%D0%BE%D1%82%D0%BE%20%D1%83%D0%B3%D0%BB%D1%8F&amp;noreask=1&amp;pos=16&amp;lr=143&amp;rpt=simage&amp;nojs=1" TargetMode="External"/><Relationship Id="rId10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ua/yandsearch?source=wiz&amp;fp=0&amp;img_url=http://image.newsru.com/pict/id/large/809077_20051125140720.gif&amp;text=%D1%84%D0%BE%D1%82%D0%BE%20%D1%84%D0%BE%D1%81%D1%84%D0%BE%D1%80%D1%83&amp;noreask=1&amp;pos=14&amp;lr=143&amp;rpt=simage&amp;nojs=1" TargetMode="External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images.yandex.ua/yandsearch?source=wiz&amp;fp=0&amp;img_url=http://docs.pravo.ru/getfile/1133168.gif&amp;text=%D1%84%D0%BE%D1%82%D0%BE%20%D1%82%D0%B2%D0%B5%D1%80%D0%B4%D1%8B%D1%85%20%D0%B3%D0%BE%D1%80%D1%8E%D1%87%D0%B8%D1%85%20%D1%80%D0%B5%D1%87%D0%BE%D0%B2%D0%B8%D0%BD&amp;noreask=1&amp;pos=6&amp;lr=143&amp;rpt=simage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4.jpeg"/><Relationship Id="rId4" Type="http://schemas.openxmlformats.org/officeDocument/2006/relationships/hyperlink" Target="http://images.yandex.ua/yandsearch?source=wiz&amp;fp=0&amp;img_url=http://img-fotki.yandex.ru/get/6109/31076716.37/0_983ec_611fafb_L.jpg&amp;p=0&amp;text=%D1%84%D0%BE%D1%82%D0%BE%20%D1%83%D0%B3%D0%BB%D1%8F&amp;noreask=1&amp;pos=9&amp;lr=143&amp;rpt=simage&amp;nojs=1" TargetMode="External"/><Relationship Id="rId9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1.jpeg"/><Relationship Id="rId7" Type="http://schemas.openxmlformats.org/officeDocument/2006/relationships/hyperlink" Target="http://images.yandex.ua/yandsearch?source=wiz&amp;fp=0&amp;img_url=http://mytashkent.uz/wp-content/uploads/2008/05/1_3.jpg&amp;text=%D1%84%D0%BE%D1%82%D0%BE%20%D1%81%D0%B2%D1%96%D1%87%D0%BA%D0%B8&amp;noreask=1&amp;pos=13&amp;lr=143&amp;rpt=simage&amp;nojs=1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67544" y="2400723"/>
            <a:ext cx="778716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Теплота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згорян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н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я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п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а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лива</a:t>
            </a:r>
            <a:r>
              <a:rPr lang="ru-RU" sz="3600" b="1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 .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ККД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нагрівника</a:t>
            </a:r>
            <a:endParaRPr kumimoji="0" lang="ru-RU" sz="3600" b="1" i="0" u="none" strike="noStrike" cap="none" normalizeH="0" dirty="0" smtClean="0">
              <a:ln>
                <a:noFill/>
              </a:ln>
              <a:effectLst/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dirty="0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8 </a:t>
            </a:r>
            <a:r>
              <a:rPr kumimoji="0" lang="ru-RU" sz="3600" b="1" i="0" u="none" strike="noStrike" cap="none" normalizeH="0" dirty="0" err="1" smtClean="0">
                <a:ln>
                  <a:noFill/>
                </a:ln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клас</a:t>
            </a:r>
            <a:endParaRPr kumimoji="0" lang="ru-RU" sz="3600" b="1" i="0" u="none" strike="noStrike" cap="none" normalizeH="0" dirty="0" smtClean="0">
              <a:ln>
                <a:noFill/>
              </a:ln>
              <a:effectLst/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itchFamily="18" charset="0"/>
              </a:rPr>
              <a:t>08.11.2021</a:t>
            </a:r>
            <a:endParaRPr kumimoji="0" lang="ru-RU" sz="3600" b="1" i="0" u="none" strike="noStrike" cap="none" normalizeH="0" dirty="0" smtClean="0">
              <a:ln>
                <a:noFill/>
              </a:ln>
              <a:effectLst/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itchFamily="18" charset="0"/>
            </a:endParaRPr>
          </a:p>
        </p:txBody>
      </p:sp>
      <p:pic>
        <p:nvPicPr>
          <p:cNvPr id="5" name="Picture 4" descr="http://im5-tub-ua.yandex.net/i?id=498167183-21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42852"/>
            <a:ext cx="3214710" cy="1566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85794"/>
            <a:ext cx="30718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Дослід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1. 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досліду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свічка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спиртівка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лучина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вата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змочена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нафтою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кожного виду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482" name="Picture 2" descr="http://im1-tub-ua.yandex.net/i?id=389282929-66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857232"/>
            <a:ext cx="1638304" cy="3071834"/>
          </a:xfrm>
          <a:prstGeom prst="rect">
            <a:avLst/>
          </a:prstGeom>
          <a:noFill/>
        </p:spPr>
      </p:pic>
      <p:pic>
        <p:nvPicPr>
          <p:cNvPr id="20484" name="Picture 4" descr="http://im7-tub-ua.yandex.net/i?id=111444887-00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5992"/>
            <a:ext cx="3357554" cy="2214568"/>
          </a:xfrm>
          <a:prstGeom prst="rect">
            <a:avLst/>
          </a:prstGeom>
          <a:noFill/>
        </p:spPr>
      </p:pic>
      <p:pic>
        <p:nvPicPr>
          <p:cNvPr id="20486" name="Picture 6" descr="http://im7-tub-ua.yandex.net/i?id=326635254-3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1000108"/>
            <a:ext cx="3000396" cy="2786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14337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виділяеться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тепло,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утворюються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згоряння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Особливо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нафта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 при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горінні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виділяє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кіптяви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сажі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нанавколишнє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будь-яких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утворюються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речовини-продукти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дров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лишається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попіл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вуглекислий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чадний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гази.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Обійтися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горючих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вибрати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згоряння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приносять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людству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навколишньому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середовищу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екологічно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чисте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Нажаль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повною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водень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9458" name="Picture 2" descr="http://im7-tub-ua.yandex.net/i?id=122964058-5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0"/>
            <a:ext cx="5286380" cy="2000264"/>
          </a:xfrm>
          <a:prstGeom prst="rect">
            <a:avLst/>
          </a:prstGeom>
          <a:noFill/>
        </p:spPr>
      </p:pic>
      <p:pic>
        <p:nvPicPr>
          <p:cNvPr id="19460" name="Picture 4" descr="http://im0-tub-ua.yandex.net/i?id=348854898-41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1643050"/>
            <a:ext cx="5286380" cy="2714644"/>
          </a:xfrm>
          <a:prstGeom prst="rect">
            <a:avLst/>
          </a:prstGeom>
          <a:noFill/>
        </p:spPr>
      </p:pic>
      <p:pic>
        <p:nvPicPr>
          <p:cNvPr id="19462" name="Picture 6" descr="http://jilye74.ru/uploads/posts/2013-10/1381807056_473e62c835b987564197915f622271d4.kuban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4286256"/>
            <a:ext cx="5286380" cy="2571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Аналізуючи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таблицю1,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скажіть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14480" y="1500174"/>
          <a:ext cx="6096000" cy="4565142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0104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палива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Склад по мас</a:t>
                      </a:r>
                      <a:r>
                        <a:rPr lang="uk-UA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торф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дрова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бур</a:t>
                      </a:r>
                      <a:r>
                        <a:rPr lang="uk-UA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 в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уг</a:t>
                      </a:r>
                      <a:r>
                        <a:rPr lang="uk-UA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ілля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Кам</a:t>
                      </a:r>
                      <a:r>
                        <a:rPr lang="uk-UA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*я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</a:t>
                      </a:r>
                      <a:r>
                        <a:rPr lang="uk-UA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 в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уг</a:t>
                      </a:r>
                      <a:r>
                        <a:rPr lang="uk-UA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r>
                        <a:rPr lang="uk-UA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55,2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3,8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природный газ(метан)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74,0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мазут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83,0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бензин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14,9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64343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курсу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вам уже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окисленні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утворюється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вуглекислий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газ,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 при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окисленні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водню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водянай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пара.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С+О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=СО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Q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нешкідливі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 ось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сірки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азоту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приводять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оксидів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очищенні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деяку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Ось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суворі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при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повинна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виділятися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мінімальна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передбачаються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поглинанню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фільтрами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7410" name="Picture 2" descr="http://im3-tub-ua.yandex.net/i?id=194271538-26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0"/>
            <a:ext cx="2286006" cy="2214554"/>
          </a:xfrm>
          <a:prstGeom prst="rect">
            <a:avLst/>
          </a:prstGeom>
          <a:noFill/>
        </p:spPr>
      </p:pic>
      <p:pic>
        <p:nvPicPr>
          <p:cNvPr id="17412" name="Picture 4" descr="http://im7-tub-ua.yandex.net/i?id=488529858-54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000240"/>
            <a:ext cx="1428750" cy="1152526"/>
          </a:xfrm>
          <a:prstGeom prst="rect">
            <a:avLst/>
          </a:prstGeom>
          <a:noFill/>
        </p:spPr>
      </p:pic>
      <p:pic>
        <p:nvPicPr>
          <p:cNvPr id="17414" name="Picture 6" descr="http://im2-tub-ua.yandex.net/i?id=115204126-53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214290"/>
            <a:ext cx="1785940" cy="1571636"/>
          </a:xfrm>
          <a:prstGeom prst="rect">
            <a:avLst/>
          </a:prstGeom>
          <a:noFill/>
        </p:spPr>
      </p:pic>
      <p:pic>
        <p:nvPicPr>
          <p:cNvPr id="17416" name="Picture 8" descr="http://ivest.kz/downloads/bz/20120813090621668_big_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12" y="2714620"/>
            <a:ext cx="2857488" cy="3810000"/>
          </a:xfrm>
          <a:prstGeom prst="rect">
            <a:avLst/>
          </a:prstGeom>
          <a:noFill/>
        </p:spPr>
      </p:pic>
      <p:pic>
        <p:nvPicPr>
          <p:cNvPr id="17418" name="Picture 10" descr="противогаз ГП-7В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2" y="4643446"/>
            <a:ext cx="2786082" cy="1857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435768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І так,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горючі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паливом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горюча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тепло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джередом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Паливом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бути горюча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нешкідливі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www.real.gr/Files/Articles/Photo/550_334_19596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214290"/>
            <a:ext cx="5000628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857232"/>
            <a:ext cx="271464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Розгляньте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фото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 Яку інформацію ви отримали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масою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1кг при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різну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теплоти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" name="Рисунок 2" descr="http://festival.1september.ru/articles/104626/img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62" y="142852"/>
            <a:ext cx="4929214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642918"/>
            <a:ext cx="750099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1кг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теплотою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згоряння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Теплота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згоряння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позначається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латинською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буквою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вимірюється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ДЖ/кг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(джоуль 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кілограм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857232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Розгляньте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скажіть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подана в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1785926"/>
          <a:ext cx="5946954" cy="4129994"/>
        </p:xfrm>
        <a:graphic>
          <a:graphicData uri="http://schemas.openxmlformats.org/drawingml/2006/table">
            <a:tbl>
              <a:tblPr/>
              <a:tblGrid>
                <a:gridCol w="2973477"/>
                <a:gridCol w="2973477"/>
              </a:tblGrid>
              <a:tr h="369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Вид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лива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Теплота 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горан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ня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, q, МДж/кг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Бур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е в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уг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іл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15,7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Дрова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Кам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*я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е в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уг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ля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Бензин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Дизельне п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ьне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42,7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Гас(к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еросин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43,1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Спирт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Вод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ень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119,7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Метан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49,8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Природн</a:t>
                      </a: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газ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45,6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45" marR="65045" marT="65045" marB="650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28628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1 кг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водню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119,7МДж тепла,</a:t>
            </a: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в10 раз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1кг дров- 12,3МДж.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2290" name="Picture 2" descr="http://im6-tub-ua.yandex.net/i?id=231128839-42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714752"/>
            <a:ext cx="4429124" cy="3143248"/>
          </a:xfrm>
          <a:prstGeom prst="rect">
            <a:avLst/>
          </a:prstGeom>
          <a:noFill/>
        </p:spPr>
      </p:pic>
      <p:pic>
        <p:nvPicPr>
          <p:cNvPr id="12292" name="Picture 4" descr="http://energycraft.ru/images/stories/h2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0"/>
            <a:ext cx="4857752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78647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Аналізуючи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бачимо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величину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згоряння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водню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Природний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газ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74,0 С и 25,0% Н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найбільшу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теплоту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згоряння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дровами та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вугіллям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1266" name="Picture 2" descr="http://im6-tub-ua.yandex.net/i?id=69188841-07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500438"/>
            <a:ext cx="3143240" cy="3214710"/>
          </a:xfrm>
          <a:prstGeom prst="rect">
            <a:avLst/>
          </a:prstGeom>
          <a:noFill/>
        </p:spPr>
      </p:pic>
      <p:pic>
        <p:nvPicPr>
          <p:cNvPr id="11268" name="Picture 4" descr="http://im5-tub-ua.yandex.net/i?id=299666610-56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57166"/>
            <a:ext cx="3128975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0"/>
            <a:ext cx="6929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Па</a:t>
            </a:r>
            <a:r>
              <a:rPr lang="ru-RU" sz="2800" b="1" dirty="0" err="1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ливо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Теплота </a:t>
            </a:r>
            <a:r>
              <a:rPr lang="ru-RU" sz="2800" b="1" dirty="0" err="1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згорян</a:t>
            </a:r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я </a:t>
            </a:r>
            <a:r>
              <a:rPr lang="ru-RU" sz="2800" b="1" dirty="0" err="1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2800" b="1" dirty="0" err="1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лива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.ККД </a:t>
            </a:r>
            <a:r>
              <a:rPr lang="ru-RU" sz="2800" b="1" dirty="0" err="1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палива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142984"/>
            <a:ext cx="4000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Мета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урок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Пог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бит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знан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нів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лив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ввести понят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тя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теплот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 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 теплового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нагрівника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сформул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основн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  вимоги до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лив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 е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колог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грамотн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основ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безп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ек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тте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яльност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Развиват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ум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анал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у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загальнювати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исновки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 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вяз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іж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е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лементами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ран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іш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вивченого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матер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уроках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географ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ії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зики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Развиват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 спостережливість і увагу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im1-tub-ua.yandex.net/i?id=283083731-6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857232"/>
            <a:ext cx="4929190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85728"/>
            <a:ext cx="60722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 як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обчислити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кільсть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, яка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виділитья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не 1кг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кг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www.amag.ru/media/catalog/34/34406_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143248"/>
            <a:ext cx="4643454" cy="2833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7154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обчислити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 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згорянн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кг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теплоту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згоряння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помножити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масу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згорівшого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 =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qm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0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Згадайте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покажіть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карті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України поклади горючих корисних копалин.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4" descr="http://0652.biz/image/597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8691538" cy="5434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im0-tub-ua.yandex.net/i?id=101419345-7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8715436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14356"/>
            <a:ext cx="70723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так,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сформул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юємо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основн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 вимоги до палива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велика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теплота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горан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від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ність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шкідливи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продукт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гор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3) низ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температура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займання,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оширеність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природ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вн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яно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простота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доб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ування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транспорт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27146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традиціних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 таких як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нафта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торф )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утворились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цілих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геологічних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епох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Це,найчастіше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невідновні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Ось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зайняті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пошуками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тепла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энергозберігающих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146" name="Picture 2" descr="http://im1-tub-ua.yandex.net/i?id=574266565-2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4286256"/>
            <a:ext cx="2276475" cy="1428750"/>
          </a:xfrm>
          <a:prstGeom prst="rect">
            <a:avLst/>
          </a:prstGeom>
          <a:noFill/>
        </p:spPr>
      </p:pic>
      <p:pic>
        <p:nvPicPr>
          <p:cNvPr id="6148" name="Picture 4" descr="http://im0-tub-ua.yandex.net/i?id=146741875-2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571480"/>
            <a:ext cx="1457325" cy="1428750"/>
          </a:xfrm>
          <a:prstGeom prst="rect">
            <a:avLst/>
          </a:prstGeom>
          <a:noFill/>
        </p:spPr>
      </p:pic>
      <p:pic>
        <p:nvPicPr>
          <p:cNvPr id="6152" name="Picture 8" descr="http://www.ogoniok.com/common/hash/2/8/287b5f48-cf29-78b8-4fbb-75e6513bdea6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00650" y="0"/>
            <a:ext cx="3943350" cy="3810000"/>
          </a:xfrm>
          <a:prstGeom prst="rect">
            <a:avLst/>
          </a:prstGeom>
          <a:noFill/>
        </p:spPr>
      </p:pic>
      <p:pic>
        <p:nvPicPr>
          <p:cNvPr id="6154" name="Picture 10" descr="http://im5-tub-ua.yandex.net/i?id=277330572-65-7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00430" y="4429132"/>
            <a:ext cx="1428750" cy="1066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92919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язку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нагрівник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тепловий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двигун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ціла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електростанція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особливою величиною,  яка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коефіцієнтом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корисної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величина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виділеної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згорянні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витрачається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корисно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122" name="Picture 2" descr="http://im2-tub-ua.yandex.net/i?id=15574106-53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57166"/>
            <a:ext cx="4429124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Коефіцієнт корисної дії нагрівника – це фізична величина, що характеризує ефективність нагрівника та дорівнює відношенню корисної кількості теплоти до всієї теплоти, що може виділитися при повному згоранні палива.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=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600" b="1" baseline="-25000" dirty="0" err="1" smtClean="0"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3600" b="1" baseline="-25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600" b="1" baseline="-25000" dirty="0" err="1" smtClean="0">
                <a:latin typeface="Times New Roman" pitchFamily="18" charset="0"/>
                <a:cs typeface="Times New Roman" pitchFamily="18" charset="0"/>
              </a:rPr>
              <a:t>затр</a:t>
            </a:r>
            <a:r>
              <a:rPr lang="ru-RU" sz="3600" b="1" baseline="-25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*100%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хочуть подати значення у відсотках, то отримане відношення множать на 100 %.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Чи може значення ККД дорівнювати 100 %? Чому?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http://festival.1september.ru/articles/104626/img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71942"/>
            <a:ext cx="1809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678661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Інтерактивна вправа «Інтерв’ю»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•   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Що ви знали з цієї теми?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•    Який досвід ви здобули на сьогоднішньому уроці?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•    Які запитання із цієї теми у вас виникли?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•    Що треба зробити, щоб зекономити запаси горючих природних ресурсів?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0011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1.  §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15 вивчити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2. Розв’язати задачу: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 вправа 15(1,2)</a:t>
            </a:r>
          </a:p>
          <a:p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Прочитати про Чернівецький національний університет (ст.78)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3" name="Рисунок 2" descr="Конспект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152" y="620688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9" y="142852"/>
            <a:ext cx="85725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ширеніші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види палива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5602" name="Picture 2" descr="http://im5-tub-ua.yandex.net/i?id=297934087-21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357298"/>
            <a:ext cx="1428750" cy="1352550"/>
          </a:xfrm>
          <a:prstGeom prst="rect">
            <a:avLst/>
          </a:prstGeom>
          <a:noFill/>
        </p:spPr>
      </p:pic>
      <p:pic>
        <p:nvPicPr>
          <p:cNvPr id="25604" name="Picture 4" descr="http://im0-tub-ua.yandex.net/i?id=250486442-23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1357298"/>
            <a:ext cx="1876425" cy="1428750"/>
          </a:xfrm>
          <a:prstGeom prst="rect">
            <a:avLst/>
          </a:prstGeom>
          <a:noFill/>
        </p:spPr>
      </p:pic>
      <p:pic>
        <p:nvPicPr>
          <p:cNvPr id="25606" name="Picture 6" descr="http://im2-tub-ua.yandex.net/i?id=225204665-19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1142984"/>
            <a:ext cx="1162050" cy="1428750"/>
          </a:xfrm>
          <a:prstGeom prst="rect">
            <a:avLst/>
          </a:prstGeom>
          <a:noFill/>
        </p:spPr>
      </p:pic>
      <p:pic>
        <p:nvPicPr>
          <p:cNvPr id="25608" name="Picture 8" descr="http://im0-tub-ua.yandex.net/i?id=279956195-09-7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786" y="3571876"/>
            <a:ext cx="2366970" cy="2071692"/>
          </a:xfrm>
          <a:prstGeom prst="rect">
            <a:avLst/>
          </a:prstGeom>
          <a:noFill/>
        </p:spPr>
      </p:pic>
      <p:pic>
        <p:nvPicPr>
          <p:cNvPr id="25610" name="Picture 10" descr="http://im7-tub-ua.yandex.net/i?id=260057748-08-7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8992" y="3143248"/>
            <a:ext cx="2286016" cy="2357454"/>
          </a:xfrm>
          <a:prstGeom prst="rect">
            <a:avLst/>
          </a:prstGeom>
          <a:noFill/>
        </p:spPr>
      </p:pic>
      <p:pic>
        <p:nvPicPr>
          <p:cNvPr id="25612" name="Picture 12" descr="http://im7-tub-ua.yandex.net/i?id=207109398-55-7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929322" y="3286124"/>
            <a:ext cx="2857520" cy="2286016"/>
          </a:xfrm>
          <a:prstGeom prst="rect">
            <a:avLst/>
          </a:prstGeom>
          <a:noFill/>
        </p:spPr>
      </p:pic>
      <p:pic>
        <p:nvPicPr>
          <p:cNvPr id="25614" name="Picture 14" descr="http://im4-tub-ua.yandex.net/i?id=582600635-16-7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15140" y="1285860"/>
            <a:ext cx="185738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 799,8(Увесь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); 72,6(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Європа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); 34,00(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Розвідані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викопного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млрдт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Нафта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 199,4(Увесь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); 3,8(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Європа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); 0,23(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Природний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газ: 172,8(Увесь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); 6,5(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Європа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); 1,10(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- 1172,0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- 82,9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- 35,33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00115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Мотивація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чи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замислюва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насправді ви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хот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 б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знат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лив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вид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вают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им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відрізня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ют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одн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вид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від інших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  вимоги  необхідні для палива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4578" name="Picture 2" descr="http://im2-tub-ua.yandex.net/i?id=301365900-15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357430"/>
            <a:ext cx="2714644" cy="3357586"/>
          </a:xfrm>
          <a:prstGeom prst="rect">
            <a:avLst/>
          </a:prstGeom>
          <a:noFill/>
        </p:spPr>
      </p:pic>
      <p:pic>
        <p:nvPicPr>
          <p:cNvPr id="24580" name="Picture 4" descr="http://im2-tub-ua.yandex.net/i?id=422650216-38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714620"/>
            <a:ext cx="2643206" cy="3714776"/>
          </a:xfrm>
          <a:prstGeom prst="rect">
            <a:avLst/>
          </a:prstGeom>
          <a:noFill/>
        </p:spPr>
      </p:pic>
      <p:pic>
        <p:nvPicPr>
          <p:cNvPr id="24582" name="Picture 6" descr="http://im6-tub-ua.yandex.net/i?id=450894701-56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428868"/>
            <a:ext cx="2571758" cy="2495561"/>
          </a:xfrm>
          <a:prstGeom prst="rect">
            <a:avLst/>
          </a:prstGeom>
          <a:noFill/>
        </p:spPr>
      </p:pic>
      <p:pic>
        <p:nvPicPr>
          <p:cNvPr id="24584" name="Picture 8" descr="http://im7-tub-ua.yandex.net/i?id=395224590-11-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642918"/>
            <a:ext cx="3143272" cy="1781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7862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пер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ши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пог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ляд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здається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в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можн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 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користовувати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будь-яку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горюч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 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човину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горючих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човин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дуже багато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Напри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клад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тверд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 речовини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уг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ілля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а, фосфор,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деякі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метал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22530" name="Picture 2" descr="http://im3-tub-ua.yandex.net/i?id=327351655-4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-142900"/>
            <a:ext cx="1438275" cy="1428750"/>
          </a:xfrm>
          <a:prstGeom prst="rect">
            <a:avLst/>
          </a:prstGeom>
          <a:noFill/>
        </p:spPr>
      </p:pic>
      <p:pic>
        <p:nvPicPr>
          <p:cNvPr id="4" name="Picture 4" descr="http://im0-tub-ua.yandex.net/i?id=250486442-2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1357298"/>
            <a:ext cx="1876425" cy="1428750"/>
          </a:xfrm>
          <a:prstGeom prst="rect">
            <a:avLst/>
          </a:prstGeom>
          <a:noFill/>
        </p:spPr>
      </p:pic>
      <p:pic>
        <p:nvPicPr>
          <p:cNvPr id="22532" name="Picture 4" descr="http://im4-tub-ua.yandex.net/i?id=326412016-62-7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9520" y="1142984"/>
            <a:ext cx="1714480" cy="3571900"/>
          </a:xfrm>
          <a:prstGeom prst="rect">
            <a:avLst/>
          </a:prstGeom>
          <a:noFill/>
        </p:spPr>
      </p:pic>
      <p:pic>
        <p:nvPicPr>
          <p:cNvPr id="22534" name="Picture 6" descr="http://im3-tub-ua.yandex.net/i?id=46015895-16-7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0" y="2143116"/>
            <a:ext cx="3000396" cy="4071966"/>
          </a:xfrm>
          <a:prstGeom prst="rect">
            <a:avLst/>
          </a:prstGeom>
          <a:noFill/>
        </p:spPr>
      </p:pic>
      <p:pic>
        <p:nvPicPr>
          <p:cNvPr id="22536" name="Picture 8" descr="http://im5-tub-ua.yandex.net/i?id=495626797-04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929058" y="3071810"/>
            <a:ext cx="3071834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28604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рі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бензин, спирт, ацетон,</a:t>
            </a:r>
            <a:endParaRPr lang="ru-RU" dirty="0"/>
          </a:p>
        </p:txBody>
      </p:sp>
      <p:pic>
        <p:nvPicPr>
          <p:cNvPr id="3" name="Picture 8" descr="http://im0-tub-ua.yandex.net/i?id=279956195-09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0"/>
            <a:ext cx="3000396" cy="2143106"/>
          </a:xfrm>
          <a:prstGeom prst="rect">
            <a:avLst/>
          </a:prstGeom>
          <a:noFill/>
        </p:spPr>
      </p:pic>
      <p:pic>
        <p:nvPicPr>
          <p:cNvPr id="4" name="Picture 10" descr="http://im3-tub-ua.yandex.net/i?id=127492386-02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428868"/>
            <a:ext cx="4286280" cy="2714644"/>
          </a:xfrm>
          <a:prstGeom prst="rect">
            <a:avLst/>
          </a:prstGeom>
          <a:noFill/>
        </p:spPr>
      </p:pic>
      <p:pic>
        <p:nvPicPr>
          <p:cNvPr id="5" name="Picture 12" descr="http://im7-tub-ua.yandex.net/i?id=630985030-31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1142984"/>
            <a:ext cx="2428892" cy="1428750"/>
          </a:xfrm>
          <a:prstGeom prst="rect">
            <a:avLst/>
          </a:prstGeom>
          <a:noFill/>
        </p:spPr>
      </p:pic>
      <p:pic>
        <p:nvPicPr>
          <p:cNvPr id="6" name="Picture 14" descr="http://im1-tub-ua.yandex.net/i?id=45019721-45-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3000372"/>
            <a:ext cx="2714644" cy="26431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428604"/>
            <a:ext cx="307183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газо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—вод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ень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метан, пропан, ацетилен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і ці р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ечовини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тепло.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Здавалося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горючі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паливом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3" name="Picture 16" descr="http://im2-tub-ua.yandex.net/i?id=243127125-20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500306"/>
            <a:ext cx="2357444" cy="2786082"/>
          </a:xfrm>
          <a:prstGeom prst="rect">
            <a:avLst/>
          </a:prstGeom>
          <a:noFill/>
        </p:spPr>
      </p:pic>
      <p:pic>
        <p:nvPicPr>
          <p:cNvPr id="4" name="Picture 18" descr="http://im5-tub-ua.yandex.net/i?id=124625268-01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42852"/>
            <a:ext cx="4214842" cy="2233622"/>
          </a:xfrm>
          <a:prstGeom prst="rect">
            <a:avLst/>
          </a:prstGeom>
          <a:noFill/>
        </p:spPr>
      </p:pic>
      <p:pic>
        <p:nvPicPr>
          <p:cNvPr id="5" name="Picture 22" descr="http://im2-tub-ua.yandex.net/i?id=137861652-51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2285992"/>
            <a:ext cx="2143130" cy="2857520"/>
          </a:xfrm>
          <a:prstGeom prst="rect">
            <a:avLst/>
          </a:prstGeom>
          <a:noFill/>
        </p:spPr>
      </p:pic>
      <p:pic>
        <p:nvPicPr>
          <p:cNvPr id="6" name="Picture 20" descr="http://im1-tub-ua.yandex.net/i?id=614819261-69-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000504"/>
            <a:ext cx="2852750" cy="21431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85728"/>
            <a:ext cx="22860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не раз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спостерігали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газу, дров,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нафти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Давайте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проведемо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дослід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побачимо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нафти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дерева, спирту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парафіну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(фото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1506" name="Picture 2" descr="http://im7-tub-ua.yandex.net/i?id=393425422-65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428868"/>
            <a:ext cx="1428750" cy="2714644"/>
          </a:xfrm>
          <a:prstGeom prst="rect">
            <a:avLst/>
          </a:prstGeom>
          <a:noFill/>
        </p:spPr>
      </p:pic>
      <p:pic>
        <p:nvPicPr>
          <p:cNvPr id="21508" name="Picture 4" descr="http://im5-tub-ua.yandex.net/i?id=498167183-21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285860"/>
            <a:ext cx="1428750" cy="1066801"/>
          </a:xfrm>
          <a:prstGeom prst="rect">
            <a:avLst/>
          </a:prstGeom>
          <a:noFill/>
        </p:spPr>
      </p:pic>
      <p:pic>
        <p:nvPicPr>
          <p:cNvPr id="21510" name="Picture 6" descr="http://im6-tub-ua.yandex.net/i?id=536075001-60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-142900"/>
            <a:ext cx="1428750" cy="2357454"/>
          </a:xfrm>
          <a:prstGeom prst="rect">
            <a:avLst/>
          </a:prstGeom>
          <a:noFill/>
        </p:spPr>
      </p:pic>
      <p:pic>
        <p:nvPicPr>
          <p:cNvPr id="21512" name="Picture 8" descr="http://im2-tub-ua.yandex.net/i?id=239796861-53-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44" y="928670"/>
            <a:ext cx="1519242" cy="2286016"/>
          </a:xfrm>
          <a:prstGeom prst="rect">
            <a:avLst/>
          </a:prstGeom>
          <a:noFill/>
        </p:spPr>
      </p:pic>
      <p:pic>
        <p:nvPicPr>
          <p:cNvPr id="21514" name="Picture 10" descr="http://im3-tub-ua.yandex.net/i?id=10130391-50-7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3357562"/>
            <a:ext cx="1857382" cy="2786082"/>
          </a:xfrm>
          <a:prstGeom prst="rect">
            <a:avLst/>
          </a:prstGeom>
          <a:noFill/>
        </p:spPr>
      </p:pic>
      <p:pic>
        <p:nvPicPr>
          <p:cNvPr id="21516" name="Picture 12" descr="http://im3-tub-ua.yandex.net/i?id=308446399-30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43636" y="3357562"/>
            <a:ext cx="2500330" cy="2357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1207</Words>
  <Application>Microsoft Office PowerPoint</Application>
  <PresentationFormat>Екран (4:3)</PresentationFormat>
  <Paragraphs>187</Paragraphs>
  <Slides>29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29</vt:i4>
      </vt:variant>
    </vt:vector>
  </HeadingPairs>
  <TitlesOfParts>
    <vt:vector size="35" baseType="lpstr">
      <vt:lpstr>Microsoft JhengHei Light</vt:lpstr>
      <vt:lpstr>Arial</vt:lpstr>
      <vt:lpstr>Calibri</vt:lpstr>
      <vt:lpstr>Monotype Corsiva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RePack by Diakov</cp:lastModifiedBy>
  <cp:revision>54</cp:revision>
  <dcterms:modified xsi:type="dcterms:W3CDTF">2021-11-07T11:13:23Z</dcterms:modified>
</cp:coreProperties>
</file>