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9" r:id="rId2"/>
    <p:sldId id="261" r:id="rId3"/>
    <p:sldId id="262" r:id="rId4"/>
    <p:sldId id="266" r:id="rId5"/>
    <p:sldId id="263" r:id="rId6"/>
    <p:sldId id="265" r:id="rId7"/>
    <p:sldId id="267" r:id="rId8"/>
    <p:sldId id="271" r:id="rId9"/>
    <p:sldId id="26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E06CA-0FC1-4998-B97A-4A4DDEFD5377}" type="datetimeFigureOut">
              <a:rPr lang="uk-UA" smtClean="0"/>
              <a:t>07.10.2021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2C172-7FF0-42B1-AD40-0F7DE2227E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5106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2C172-7FF0-42B1-AD40-0F7DE2227E7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41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7B892-7D34-43CF-A7DE-AFEEB6024CAE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AA80-4980-418A-A7D5-3A832B40C04E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95536" y="1813153"/>
            <a:ext cx="828092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Тепловий Баланс.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Фізика 8 клас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08.10.2021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53250" name="Picture 2" descr="J0215070"/>
          <p:cNvPicPr preferRelativeResize="0">
            <a:picLocks noChangeArrowheads="1" noChangeShapeType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620688"/>
            <a:ext cx="1550988" cy="1122363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611560" y="179349"/>
            <a:ext cx="82078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4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Лист від </a:t>
            </a:r>
            <a:endParaRPr lang="uk-UA" sz="4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4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Барона </a:t>
            </a:r>
            <a:r>
              <a:rPr lang="uk-UA" sz="4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Мюнхгаузена. 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628804"/>
          <a:ext cx="3672405" cy="4752522"/>
        </p:xfrm>
        <a:graphic>
          <a:graphicData uri="http://schemas.openxmlformats.org/drawingml/2006/table">
            <a:tbl>
              <a:tblPr/>
              <a:tblGrid>
                <a:gridCol w="2104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99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191296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</a:tblGrid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4139952" y="850789"/>
            <a:ext cx="468052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uk-UA" sz="14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 горизонталі: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фізична величина, що означає міру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нагрітості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тіла?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явище піднімання нагрітих шарів рідини чи газу вгору?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процес обернений до охолодження?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 називається прилад, що використовують для змішування холодної і гарячої води для зменшення теплових втрат?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спосіб теплообміну, яким нагрівається ложка, занурена у гарячий чай?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спосіб теплообміну, яким нагрівається Земля від Сонця?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Найближча до землі зірка, яка нагріває Землю.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Один із двох способів зміни внутрішньої енергії тіла.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прилад, за допомогою якого вивчають поглинання теплової енергії?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 вертикалі: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 називається прилад для вимірювання температури тіла?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Тепер розгаданий кросворд ми можемо відсилати Барону Мюнхгаузену.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32657"/>
            <a:ext cx="806489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Бліц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опитування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(</a:t>
            </a:r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кілька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відповідей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запишіть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у </a:t>
            </a:r>
            <a:r>
              <a:rPr lang="ru-RU" sz="2800" b="1" dirty="0" err="1" smtClean="0">
                <a:solidFill>
                  <a:srgbClr val="FF0000"/>
                </a:solidFill>
                <a:latin typeface="Bookman Old Style" pitchFamily="18" charset="0"/>
              </a:rPr>
              <a:t>зошит</a:t>
            </a: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)</a:t>
            </a:r>
            <a:endParaRPr lang="ru-RU" sz="28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sz="2800" b="1" u="sng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just"/>
            <a:r>
              <a:rPr lang="uk-UA" dirty="0" smtClean="0"/>
              <a:t> </a:t>
            </a:r>
            <a:r>
              <a:rPr lang="uk-UA" sz="2800" b="1" dirty="0" smtClean="0">
                <a:solidFill>
                  <a:srgbClr val="7030A0"/>
                </a:solidFill>
              </a:rPr>
              <a:t>1.Хто </a:t>
            </a:r>
            <a:r>
              <a:rPr lang="uk-UA" sz="2800" b="1" dirty="0">
                <a:solidFill>
                  <a:srgbClr val="7030A0"/>
                </a:solidFill>
              </a:rPr>
              <a:t>в нашій школі щодня спостерігає явище горіння природного газу? 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sz="2800" b="1" dirty="0">
                <a:solidFill>
                  <a:srgbClr val="7030A0"/>
                </a:solidFill>
              </a:rPr>
              <a:t> </a:t>
            </a:r>
            <a:r>
              <a:rPr lang="uk-UA" sz="2800" b="1" dirty="0" smtClean="0">
                <a:solidFill>
                  <a:srgbClr val="7030A0"/>
                </a:solidFill>
              </a:rPr>
              <a:t>2</a:t>
            </a:r>
            <a:r>
              <a:rPr lang="uk-UA" sz="2800" b="1" dirty="0">
                <a:solidFill>
                  <a:srgbClr val="7030A0"/>
                </a:solidFill>
              </a:rPr>
              <a:t>. Хто в нашій школі щодня мимовільно проводить досліди з тепловими явищами? 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pPr algn="just"/>
            <a:r>
              <a:rPr lang="uk-UA" sz="2800" b="1" dirty="0" smtClean="0">
                <a:solidFill>
                  <a:srgbClr val="7030A0"/>
                </a:solidFill>
              </a:rPr>
              <a:t>3.Чому </a:t>
            </a:r>
            <a:r>
              <a:rPr lang="uk-UA" sz="2800" b="1" dirty="0">
                <a:solidFill>
                  <a:srgbClr val="7030A0"/>
                </a:solidFill>
              </a:rPr>
              <a:t>в холодному приміщенні в нас насамперед мерзнуть ноги</a:t>
            </a:r>
            <a:r>
              <a:rPr lang="uk-UA" sz="2800" b="1" dirty="0" smtClean="0">
                <a:solidFill>
                  <a:srgbClr val="7030A0"/>
                </a:solidFill>
              </a:rPr>
              <a:t>?</a:t>
            </a:r>
          </a:p>
          <a:p>
            <a:pPr algn="just"/>
            <a:r>
              <a:rPr lang="uk-UA" sz="2800" b="1" dirty="0" smtClean="0">
                <a:solidFill>
                  <a:srgbClr val="7030A0"/>
                </a:solidFill>
              </a:rPr>
              <a:t>4.Поясніть </a:t>
            </a:r>
            <a:r>
              <a:rPr lang="uk-UA" sz="2800" b="1" dirty="0">
                <a:solidFill>
                  <a:srgbClr val="7030A0"/>
                </a:solidFill>
              </a:rPr>
              <a:t>з точки зору фізики українські прислів'я: «Багато снігу – багато хліба» та «Зима з снігами – літо з хлібами</a:t>
            </a:r>
            <a:r>
              <a:rPr lang="uk-UA" sz="2800" b="1" dirty="0" smtClean="0">
                <a:solidFill>
                  <a:srgbClr val="7030A0"/>
                </a:solidFill>
              </a:rPr>
              <a:t>».</a:t>
            </a:r>
          </a:p>
          <a:p>
            <a:pPr algn="just"/>
            <a:r>
              <a:rPr lang="uk-UA" sz="2800" b="1" dirty="0" smtClean="0">
                <a:solidFill>
                  <a:srgbClr val="7030A0"/>
                </a:solidFill>
              </a:rPr>
              <a:t> 5</a:t>
            </a:r>
            <a:r>
              <a:rPr lang="uk-UA" sz="2800" b="1" dirty="0">
                <a:solidFill>
                  <a:srgbClr val="7030A0"/>
                </a:solidFill>
              </a:rPr>
              <a:t>. Чому влітку краще одягати світлий, а не темний одяг? </a:t>
            </a:r>
            <a:endParaRPr lang="ru-RU" sz="2800" b="1" dirty="0">
              <a:solidFill>
                <a:srgbClr val="7030A0"/>
              </a:solidFill>
            </a:endParaRPr>
          </a:p>
          <a:p>
            <a:pPr algn="just"/>
            <a:r>
              <a:rPr lang="uk-UA" sz="2800" b="1" dirty="0">
                <a:solidFill>
                  <a:srgbClr val="7030A0"/>
                </a:solidFill>
              </a:rPr>
              <a:t> 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dirty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755576" y="404664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359532" y="593013"/>
            <a:ext cx="85329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Домашнє завдання  </a:t>
            </a: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Вивчити §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9</a:t>
            </a: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Вправа №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9</a:t>
            </a: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 (№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1-4</a:t>
            </a: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)</a:t>
            </a: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Експериментальне завдання </a:t>
            </a:r>
            <a:r>
              <a:rPr kumimoji="0" lang="uk-UA" sz="4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Ст.39</a:t>
            </a: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827584" y="160472"/>
            <a:ext cx="78488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Система тіл, яка не одержує енергії ззовні, називається </a:t>
            </a:r>
            <a:r>
              <a:rPr kumimoji="0" lang="uk-UA" sz="36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ізольованою.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  <a:ea typeface="Times New Roman" pitchFamily="18" charset="0"/>
              </a:rPr>
              <a:t>А зменшення або збільшення внутрішньої енергії тіл системи відбувається лише внаслідок теплопередачі між тілами цієї системи.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160473"/>
            <a:ext cx="86764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Закон збереження енергії для процесу теплопередачі: </a:t>
            </a:r>
            <a:r>
              <a:rPr lang="uk-UA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В ізольованій системі, в якій внутрішня енергія тіл змінюється тільки внаслідок теплопередачі, сума кількостей теплоти, відданої одними тілами системи, дорівнює сумі кількостей теплоти, одержаної іншими тілами цієї системи.</a:t>
            </a:r>
          </a:p>
          <a:p>
            <a:pPr algn="just"/>
            <a:r>
              <a:rPr lang="uk-UA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Рівняння теплового балансу:</a:t>
            </a:r>
            <a:endParaRPr lang="ru-RU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80" b="-1"/>
          <a:stretch/>
        </p:blipFill>
        <p:spPr>
          <a:xfrm>
            <a:off x="144059" y="5238786"/>
            <a:ext cx="8388337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99592" y="127780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-504056" y="3097600"/>
            <a:ext cx="86764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algn="just"/>
            <a:endParaRPr lang="ru-RU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pic>
        <p:nvPicPr>
          <p:cNvPr id="4" name="Picture 2" descr="STUD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428999"/>
            <a:ext cx="3561184" cy="299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1268760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b="1" dirty="0" smtClean="0">
                <a:solidFill>
                  <a:srgbClr val="7030A0"/>
                </a:solidFill>
                <a:latin typeface="Bookman Old Style" pitchFamily="18" charset="0"/>
              </a:rPr>
              <a:t>Робота з підручником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b="1" dirty="0" smtClean="0">
                <a:solidFill>
                  <a:srgbClr val="7030A0"/>
                </a:solidFill>
                <a:latin typeface="Bookman Old Style" pitchFamily="18" charset="0"/>
              </a:rPr>
              <a:t>« Це необхідно знати</a:t>
            </a:r>
            <a:r>
              <a:rPr lang="uk-UA" sz="3600" b="1" dirty="0" smtClean="0">
                <a:solidFill>
                  <a:srgbClr val="7030A0"/>
                </a:solidFill>
                <a:latin typeface="Bookman Old Style" pitchFamily="18" charset="0"/>
              </a:rPr>
              <a:t>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</a:rPr>
              <a:t>Опраюйте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man Old Style" pitchFamily="18" charset="0"/>
              </a:rPr>
              <a:t> матеріал на сторінці 37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</p:txBody>
      </p:sp>
      <p:pic>
        <p:nvPicPr>
          <p:cNvPr id="59393" name="Picture 1" descr="PIL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07704" cy="169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66746"/>
            <a:ext cx="813690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000" b="1" i="0" u="sng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Алгоритм </a:t>
            </a:r>
            <a:r>
              <a:rPr kumimoji="0" lang="uk-UA" sz="2000" b="1" i="0" u="sng" strike="noStrike" normalizeH="0" baseline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розв</a:t>
            </a:r>
            <a:r>
              <a:rPr kumimoji="0" lang="ru-RU" sz="2000" b="1" i="0" u="sng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’</a:t>
            </a:r>
            <a:r>
              <a:rPr kumimoji="0" lang="uk-UA" sz="2000" b="1" i="0" u="sng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язування задач на тепловий баланс</a:t>
            </a:r>
            <a:endParaRPr kumimoji="0" lang="uk-UA" sz="2000" b="1" i="0" u="none" strike="noStrike" normalizeH="0" baseline="0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З</a:t>
            </a:r>
            <a:r>
              <a:rPr kumimoji="0" lang="ru-RU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’</a:t>
            </a: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ясувати які тіла отримують теплоту і записати для кожного тіла формулу кількості теплоти.</a:t>
            </a: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Скласти рівняння теплового балансу, у лівій частині записавши суму кількостей теплоти, які віддають більш нагріті тіла, а у правій частині – суму кількостей теплоти, що отримують менш нагріті тіла.</a:t>
            </a: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Розв</a:t>
            </a:r>
            <a:r>
              <a:rPr kumimoji="0" lang="ru-RU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’</a:t>
            </a:r>
            <a:r>
              <a:rPr kumimoji="0" lang="uk-UA" sz="2000" b="1" i="0" u="none" strike="noStrike" normalizeH="0" baseline="0" dirty="0" err="1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язати</a:t>
            </a: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 це рівняння відносно невідомої величини і записати кінцеву формулу.</a:t>
            </a: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Обчислити невідому величину та проаналізувати результат.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З</a:t>
            </a:r>
            <a:r>
              <a:rPr kumimoji="0" lang="ru-RU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’</a:t>
            </a: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ясувати, якої температури досягають тіла в результаті теплообміну, позначити її буквою </a:t>
            </a:r>
            <a:r>
              <a:rPr kumimoji="0" lang="en-US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t</a:t>
            </a: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normalizeH="0" baseline="0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</a:rPr>
              <a:t>Встановити, які тіла віддають теплоту і записати для кожного тіла формулу кількості теплоти.</a:t>
            </a: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95536" y="759188"/>
            <a:ext cx="835292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3200" b="1" u="sng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uk-UA" sz="3200" b="1" u="sng" dirty="0">
                <a:solidFill>
                  <a:srgbClr val="C00000"/>
                </a:solidFill>
                <a:latin typeface="Bookman Old Style" pitchFamily="18" charset="0"/>
              </a:rPr>
              <a:t>З</a:t>
            </a:r>
            <a:r>
              <a:rPr lang="uk-UA" sz="3200" b="1" u="sng" dirty="0" smtClean="0">
                <a:solidFill>
                  <a:srgbClr val="C00000"/>
                </a:solidFill>
                <a:latin typeface="Bookman Old Style" pitchFamily="18" charset="0"/>
              </a:rPr>
              <a:t>адача</a:t>
            </a:r>
            <a:endParaRPr lang="uk-UA" sz="3200" b="1" u="sng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uk-UA" sz="3200" b="1" dirty="0" smtClean="0">
                <a:solidFill>
                  <a:srgbClr val="7030A0"/>
                </a:solidFill>
                <a:latin typeface="Bookman Old Style" pitchFamily="18" charset="0"/>
              </a:rPr>
              <a:t>Дівчинка </a:t>
            </a:r>
            <a:r>
              <a:rPr lang="uk-UA" sz="3200" b="1" dirty="0">
                <a:solidFill>
                  <a:srgbClr val="7030A0"/>
                </a:solidFill>
                <a:latin typeface="Bookman Old Style" pitchFamily="18" charset="0"/>
              </a:rPr>
              <a:t>взяла алюмінієву каструлю масою 2 кг  і налила води  500г кімнатної температури 20</a:t>
            </a:r>
            <a:r>
              <a:rPr lang="uk-UA" sz="3200" b="1" baseline="30000" dirty="0">
                <a:solidFill>
                  <a:srgbClr val="7030A0"/>
                </a:solidFill>
                <a:latin typeface="Bookman Old Style" pitchFamily="18" charset="0"/>
              </a:rPr>
              <a:t>0</a:t>
            </a:r>
            <a:r>
              <a:rPr lang="uk-UA" sz="3200" b="1" dirty="0">
                <a:solidFill>
                  <a:srgbClr val="7030A0"/>
                </a:solidFill>
                <a:latin typeface="Bookman Old Style" pitchFamily="18" charset="0"/>
              </a:rPr>
              <a:t>С . </a:t>
            </a:r>
            <a:endParaRPr lang="uk-UA" sz="32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algn="just"/>
            <a:r>
              <a:rPr lang="uk-UA" sz="3200" b="1" dirty="0" smtClean="0">
                <a:solidFill>
                  <a:srgbClr val="7030A0"/>
                </a:solidFill>
                <a:latin typeface="Bookman Old Style" pitchFamily="18" charset="0"/>
              </a:rPr>
              <a:t>Скільки </a:t>
            </a:r>
            <a:r>
              <a:rPr lang="uk-UA" sz="3200" b="1" dirty="0">
                <a:solidFill>
                  <a:srgbClr val="7030A0"/>
                </a:solidFill>
                <a:latin typeface="Bookman Old Style" pitchFamily="18" charset="0"/>
              </a:rPr>
              <a:t>окропу потрібно долити дівчинці </a:t>
            </a:r>
            <a:r>
              <a:rPr lang="uk-UA" sz="3200" b="1" dirty="0" smtClean="0">
                <a:solidFill>
                  <a:srgbClr val="7030A0"/>
                </a:solidFill>
                <a:latin typeface="Bookman Old Style" pitchFamily="18" charset="0"/>
              </a:rPr>
              <a:t>в </a:t>
            </a:r>
            <a:r>
              <a:rPr lang="uk-UA" sz="3200" b="1" dirty="0">
                <a:solidFill>
                  <a:srgbClr val="7030A0"/>
                </a:solidFill>
                <a:latin typeface="Bookman Old Style" pitchFamily="18" charset="0"/>
              </a:rPr>
              <a:t>каструлю, щоб одержати воду температурою 40</a:t>
            </a:r>
            <a:r>
              <a:rPr lang="uk-UA" sz="3200" b="1" baseline="30000" dirty="0">
                <a:solidFill>
                  <a:srgbClr val="7030A0"/>
                </a:solidFill>
                <a:latin typeface="Bookman Old Style" pitchFamily="18" charset="0"/>
              </a:rPr>
              <a:t>0</a:t>
            </a:r>
            <a:r>
              <a:rPr lang="uk-UA" sz="3200" b="1" dirty="0">
                <a:solidFill>
                  <a:srgbClr val="7030A0"/>
                </a:solidFill>
                <a:latin typeface="Bookman Old Style" pitchFamily="18" charset="0"/>
              </a:rPr>
              <a:t>С.</a:t>
            </a:r>
            <a:endParaRPr lang="ru-RU" sz="3200" b="1" dirty="0">
              <a:solidFill>
                <a:srgbClr val="7030A0"/>
              </a:solidFill>
              <a:latin typeface="Bookman Old Style" pitchFamily="18" charset="0"/>
            </a:endParaRPr>
          </a:p>
          <a:p>
            <a:pPr lvl="0" algn="just"/>
            <a:r>
              <a:rPr lang="uk-UA" sz="32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95536" y="189803"/>
            <a:ext cx="820789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200" b="1" i="1" u="sng" dirty="0">
                <a:solidFill>
                  <a:srgbClr val="FF0000"/>
                </a:solidFill>
                <a:latin typeface="Bookman Old Style" pitchFamily="18" charset="0"/>
              </a:rPr>
              <a:t>Аналіз рішення задачі:</a:t>
            </a:r>
            <a:endParaRPr lang="ru-RU" sz="3200" u="sng" dirty="0">
              <a:solidFill>
                <a:srgbClr val="FF0000"/>
              </a:solidFill>
              <a:latin typeface="Bookman Old Style" pitchFamily="18" charset="0"/>
            </a:endParaRPr>
          </a:p>
          <a:p>
            <a:pPr lvl="0"/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В результаті теплообміну скільки тіл приймають </a:t>
            </a:r>
            <a:r>
              <a:rPr lang="uk-UA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участь?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/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Каструля, вода, окріп.(всього 3 тіла)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/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Яка встановилась температура?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40</a:t>
            </a:r>
            <a:r>
              <a:rPr lang="uk-UA" sz="3200" b="1" baseline="30000" dirty="0" smtClean="0">
                <a:solidFill>
                  <a:srgbClr val="002060"/>
                </a:solidFill>
                <a:latin typeface="Bookman Old Style" pitchFamily="18" charset="0"/>
              </a:rPr>
              <a:t>0</a:t>
            </a:r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С</a:t>
            </a: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 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3. Які тіла отримують теплоту? 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uk-UA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Отримують </a:t>
            </a:r>
            <a:r>
              <a:rPr lang="uk-UA" sz="3200" b="1" i="1" dirty="0">
                <a:solidFill>
                  <a:srgbClr val="002060"/>
                </a:solidFill>
                <a:latin typeface="Bookman Old Style" pitchFamily="18" charset="0"/>
              </a:rPr>
              <a:t>теплоту каструля і холодна </a:t>
            </a:r>
            <a:r>
              <a:rPr lang="uk-UA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вода.</a:t>
            </a:r>
          </a:p>
          <a:p>
            <a:r>
              <a:rPr lang="uk-UA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Розгляньте задачу на ст.38</a:t>
            </a:r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  <a:p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51520" y="-35961"/>
            <a:ext cx="889248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2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Аналогічно </a:t>
            </a:r>
            <a:r>
              <a:rPr lang="uk-UA" sz="3200" b="1" i="1" u="sng" dirty="0" err="1" smtClean="0">
                <a:solidFill>
                  <a:srgbClr val="FF0000"/>
                </a:solidFill>
                <a:latin typeface="Bookman Old Style" pitchFamily="18" charset="0"/>
              </a:rPr>
              <a:t>розв</a:t>
            </a:r>
            <a:r>
              <a:rPr lang="en-US" sz="32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’</a:t>
            </a:r>
            <a:r>
              <a:rPr lang="uk-UA" sz="3200" b="1" i="1" u="sng" dirty="0" err="1" smtClean="0">
                <a:solidFill>
                  <a:srgbClr val="FF0000"/>
                </a:solidFill>
                <a:latin typeface="Bookman Old Style" pitchFamily="18" charset="0"/>
              </a:rPr>
              <a:t>яяжіть</a:t>
            </a:r>
            <a:r>
              <a:rPr lang="uk-UA" sz="32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 одну із задач</a:t>
            </a:r>
            <a:endParaRPr lang="uk-UA" sz="3200" b="1" i="1" u="sng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uk-UA" sz="3200" b="1" i="1" dirty="0" smtClean="0">
                <a:solidFill>
                  <a:srgbClr val="00B050"/>
                </a:solidFill>
                <a:latin typeface="Bookman Old Style" pitchFamily="18" charset="0"/>
              </a:rPr>
              <a:t>№1 .</a:t>
            </a:r>
            <a:r>
              <a:rPr lang="uk-UA" sz="3200" b="1" dirty="0" smtClean="0">
                <a:solidFill>
                  <a:srgbClr val="7030A0"/>
                </a:solidFill>
              </a:rPr>
              <a:t>У </a:t>
            </a:r>
            <a:r>
              <a:rPr lang="uk-UA" sz="3200" b="1" dirty="0">
                <a:solidFill>
                  <a:srgbClr val="7030A0"/>
                </a:solidFill>
              </a:rPr>
              <a:t>ванну налито 80 кг води, що має температуру 10°С. Скільки потрібно додати у ванну води, яка має температуру 100°С, щоб температура води в ній дорівнювала </a:t>
            </a:r>
            <a:r>
              <a:rPr lang="uk-UA" sz="3200" b="1" dirty="0" smtClean="0">
                <a:solidFill>
                  <a:srgbClr val="7030A0"/>
                </a:solidFill>
              </a:rPr>
              <a:t>25°С</a:t>
            </a:r>
          </a:p>
          <a:p>
            <a:r>
              <a:rPr lang="uk-UA" sz="3200" b="1" i="1" dirty="0" smtClean="0">
                <a:solidFill>
                  <a:srgbClr val="00B050"/>
                </a:solidFill>
                <a:latin typeface="Bookman Old Style" pitchFamily="18" charset="0"/>
              </a:rPr>
              <a:t>№2.</a:t>
            </a:r>
            <a:r>
              <a:rPr lang="uk-UA" sz="3200" dirty="0">
                <a:solidFill>
                  <a:srgbClr val="00B050"/>
                </a:solidFill>
              </a:rPr>
              <a:t> </a:t>
            </a:r>
            <a:r>
              <a:rPr lang="uk-UA" sz="3200" b="1" dirty="0">
                <a:solidFill>
                  <a:srgbClr val="7030A0"/>
                </a:solidFill>
              </a:rPr>
              <a:t>Щоб охолодити розжарену до 100°С чавунну </a:t>
            </a:r>
            <a:r>
              <a:rPr lang="uk-UA" sz="3200" b="1" dirty="0" smtClean="0">
                <a:solidFill>
                  <a:srgbClr val="7030A0"/>
                </a:solidFill>
              </a:rPr>
              <a:t>сковорідку </a:t>
            </a:r>
            <a:r>
              <a:rPr lang="uk-UA" sz="3200" b="1" dirty="0">
                <a:solidFill>
                  <a:srgbClr val="7030A0"/>
                </a:solidFill>
              </a:rPr>
              <a:t>масою 2 кг, у неї наливають 0,5 кг </a:t>
            </a:r>
            <a:r>
              <a:rPr lang="uk-UA" sz="3200" b="1" dirty="0" smtClean="0">
                <a:solidFill>
                  <a:srgbClr val="7030A0"/>
                </a:solidFill>
              </a:rPr>
              <a:t>води </a:t>
            </a:r>
            <a:r>
              <a:rPr lang="uk-UA" sz="3200" b="1" dirty="0">
                <a:solidFill>
                  <a:srgbClr val="7030A0"/>
                </a:solidFill>
              </a:rPr>
              <a:t>при температурі 12°С. До якої </a:t>
            </a:r>
            <a:r>
              <a:rPr lang="uk-UA" sz="3200" b="1" dirty="0" smtClean="0">
                <a:solidFill>
                  <a:srgbClr val="7030A0"/>
                </a:solidFill>
              </a:rPr>
              <a:t>температури </a:t>
            </a:r>
            <a:r>
              <a:rPr lang="uk-UA" sz="3200" b="1" dirty="0">
                <a:solidFill>
                  <a:srgbClr val="7030A0"/>
                </a:solidFill>
              </a:rPr>
              <a:t>охолоне сковорідка?</a:t>
            </a:r>
            <a:endParaRPr lang="ru-RU" sz="3200" b="1" dirty="0">
              <a:solidFill>
                <a:srgbClr val="7030A0"/>
              </a:solidFill>
            </a:endParaRPr>
          </a:p>
          <a:p>
            <a:r>
              <a:rPr lang="uk-UA" sz="3200" b="1" i="1" dirty="0" smtClean="0">
                <a:solidFill>
                  <a:srgbClr val="00B050"/>
                </a:solidFill>
                <a:latin typeface="Bookman Old Style" pitchFamily="18" charset="0"/>
              </a:rPr>
              <a:t>№3.</a:t>
            </a:r>
            <a:r>
              <a:rPr lang="uk-UA" sz="3200" b="1" dirty="0">
                <a:solidFill>
                  <a:srgbClr val="7030A0"/>
                </a:solidFill>
              </a:rPr>
              <a:t> Скільки потрібно змішати гарячої води, що має температуру 90 </a:t>
            </a:r>
            <a:r>
              <a:rPr lang="uk-UA" sz="3200" b="1" baseline="30000" dirty="0">
                <a:solidFill>
                  <a:srgbClr val="7030A0"/>
                </a:solidFill>
              </a:rPr>
              <a:t>0</a:t>
            </a:r>
            <a:r>
              <a:rPr lang="uk-UA" sz="3200" b="1" dirty="0">
                <a:solidFill>
                  <a:srgbClr val="7030A0"/>
                </a:solidFill>
              </a:rPr>
              <a:t>С, й холодної, що має масу температуру 10 </a:t>
            </a:r>
            <a:r>
              <a:rPr lang="uk-UA" sz="3200" b="1" baseline="30000" dirty="0">
                <a:solidFill>
                  <a:srgbClr val="7030A0"/>
                </a:solidFill>
              </a:rPr>
              <a:t>0</a:t>
            </a:r>
            <a:r>
              <a:rPr lang="uk-UA" sz="3200" b="1" dirty="0">
                <a:solidFill>
                  <a:srgbClr val="7030A0"/>
                </a:solidFill>
              </a:rPr>
              <a:t>С, щоб отримати 100 кг води за температури 30 </a:t>
            </a:r>
            <a:r>
              <a:rPr lang="uk-UA" sz="3200" b="1" baseline="30000" dirty="0">
                <a:solidFill>
                  <a:srgbClr val="7030A0"/>
                </a:solidFill>
              </a:rPr>
              <a:t>0</a:t>
            </a:r>
            <a:r>
              <a:rPr lang="uk-UA" sz="3200" b="1" dirty="0">
                <a:solidFill>
                  <a:srgbClr val="7030A0"/>
                </a:solidFill>
              </a:rPr>
              <a:t>С?</a:t>
            </a:r>
            <a:endParaRPr lang="ru-RU" sz="3200" b="1" dirty="0">
              <a:solidFill>
                <a:srgbClr val="7030A0"/>
              </a:solidFill>
            </a:endParaRPr>
          </a:p>
          <a:p>
            <a:endParaRPr lang="ru-RU" sz="3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2324248"/>
            <a:ext cx="75608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11560" y="2575070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sz="20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normalizeH="0" baseline="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51520" y="-64770"/>
            <a:ext cx="8568952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uk-UA" sz="2400" b="1" i="1" u="sng" dirty="0" smtClean="0">
              <a:solidFill>
                <a:srgbClr val="C00000"/>
              </a:solidFill>
            </a:endParaRPr>
          </a:p>
          <a:p>
            <a:pPr algn="ctr"/>
            <a:r>
              <a:rPr lang="uk-UA" sz="2400" b="1" i="1" u="sng" dirty="0" smtClean="0">
                <a:solidFill>
                  <a:srgbClr val="C00000"/>
                </a:solidFill>
              </a:rPr>
              <a:t>Краєзнавчі </a:t>
            </a:r>
            <a:r>
              <a:rPr lang="uk-UA" sz="2400" b="1" i="1" u="sng" dirty="0">
                <a:solidFill>
                  <a:srgbClr val="C00000"/>
                </a:solidFill>
              </a:rPr>
              <a:t>задачі </a:t>
            </a:r>
            <a:r>
              <a:rPr lang="uk-UA" sz="2400" b="1" i="1" u="sng" dirty="0" smtClean="0">
                <a:solidFill>
                  <a:srgbClr val="C00000"/>
                </a:solidFill>
              </a:rPr>
              <a:t>(</a:t>
            </a:r>
            <a:r>
              <a:rPr lang="uk-UA" sz="2400" b="1" i="1" u="sng" dirty="0" smtClean="0">
                <a:solidFill>
                  <a:srgbClr val="C00000"/>
                </a:solidFill>
              </a:rPr>
              <a:t>письмово</a:t>
            </a:r>
            <a:r>
              <a:rPr lang="uk-UA" sz="2400" b="1" i="1" u="sng" dirty="0" smtClean="0">
                <a:solidFill>
                  <a:srgbClr val="C00000"/>
                </a:solidFill>
              </a:rPr>
              <a:t>):</a:t>
            </a:r>
            <a:endParaRPr lang="ru-RU" sz="2400" b="1" u="sng" dirty="0">
              <a:solidFill>
                <a:srgbClr val="C00000"/>
              </a:solidFill>
            </a:endParaRPr>
          </a:p>
          <a:p>
            <a:r>
              <a:rPr lang="uk-UA" sz="1000" b="1" dirty="0">
                <a:solidFill>
                  <a:srgbClr val="C00000"/>
                </a:solidFill>
              </a:rPr>
              <a:t> </a:t>
            </a:r>
            <a:endParaRPr lang="ru-RU" sz="1000" b="1" dirty="0">
              <a:solidFill>
                <a:srgbClr val="C00000"/>
              </a:solidFill>
            </a:endParaRPr>
          </a:p>
          <a:p>
            <a:pPr algn="just"/>
            <a:r>
              <a:rPr lang="uk-UA" sz="2000" b="1" dirty="0">
                <a:solidFill>
                  <a:srgbClr val="C00000"/>
                </a:solidFill>
                <a:latin typeface="Bookman Old Style" pitchFamily="18" charset="0"/>
              </a:rPr>
              <a:t> 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На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території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Івано-Франківщини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переважають дерново-підзолисті ґрунти, а на території Тернопільщини – чорноземи. Де ґрунти краще прогріваються і чому ?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 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 algn="just"/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Б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удують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будинки із цегли і з дерева. В якому будинку зимою тепліше, а влітку прохолодніше, якщо товщина стін однакова ? Чому ?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 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Давні жителі села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Виноград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користувалися дерев'яними ложками, сучасні – металевими. Якою ложкою і чому краще їсти гарячу страву: дерев'яною чи металевою ?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 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Якою ложкою краще користуватися перед наливанням окропу у склянку: дерев'яною чи металевою ? Чому ?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 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lvl="0" algn="just"/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</a:rPr>
              <a:t>На </a:t>
            </a:r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заводі чайники розмальовують у темні і світлі тони кольорів. У якому чайнику вода швидше закипить ? А у якому чайнику вода буде довше зберігати тепло ? Чому ?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uk-UA" sz="2000" b="1" dirty="0">
                <a:solidFill>
                  <a:srgbClr val="002060"/>
                </a:solidFill>
                <a:latin typeface="Bookman Old Style" pitchFamily="18" charset="0"/>
              </a:rPr>
              <a:t> </a:t>
            </a:r>
            <a:endParaRPr lang="ru-RU" sz="20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570</Words>
  <Application>Microsoft Office PowerPoint</Application>
  <PresentationFormat>Екран (4:3)</PresentationFormat>
  <Paragraphs>113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Bookman Old Style</vt:lpstr>
      <vt:lpstr>Calibri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RePack by Diakov</cp:lastModifiedBy>
  <cp:revision>31</cp:revision>
  <dcterms:created xsi:type="dcterms:W3CDTF">2012-03-23T00:40:33Z</dcterms:created>
  <dcterms:modified xsi:type="dcterms:W3CDTF">2021-10-07T18:57:37Z</dcterms:modified>
</cp:coreProperties>
</file>