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</p:sldIdLst>
  <p:sldSz cx="10080625" cy="7559675"/>
  <p:notesSz cx="7559675" cy="10691813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236520"/>
            <a:ext cx="9072000" cy="1351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907200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04000" y="4114080"/>
            <a:ext cx="907200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36520"/>
            <a:ext cx="9072000" cy="1351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5152680" y="18237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5152680" y="411408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411408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4000" y="236520"/>
            <a:ext cx="9072000" cy="1351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907200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504000" y="1823760"/>
            <a:ext cx="907200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7" name="Рисунок 76"/>
          <p:cNvPicPr/>
          <p:nvPr/>
        </p:nvPicPr>
        <p:blipFill>
          <a:blip r:embed="rId2"/>
          <a:stretch/>
        </p:blipFill>
        <p:spPr>
          <a:xfrm>
            <a:off x="2292480" y="182340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id="78" name="Рисунок 77"/>
          <p:cNvPicPr/>
          <p:nvPr/>
        </p:nvPicPr>
        <p:blipFill>
          <a:blip r:embed="rId2"/>
          <a:stretch/>
        </p:blipFill>
        <p:spPr>
          <a:xfrm>
            <a:off x="2292480" y="1823400"/>
            <a:ext cx="5495040" cy="4384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236520"/>
            <a:ext cx="9072000" cy="1351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>
          <a:xfrm>
            <a:off x="504000" y="1823760"/>
            <a:ext cx="907200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36520"/>
            <a:ext cx="9072000" cy="1351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907200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36520"/>
            <a:ext cx="9072000" cy="1351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680" y="182376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236520"/>
            <a:ext cx="9072000" cy="1351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>
          <a:xfrm>
            <a:off x="504000" y="288000"/>
            <a:ext cx="9072000" cy="5787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236520"/>
            <a:ext cx="9072000" cy="1351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504000" y="411408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5152680" y="182376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236520"/>
            <a:ext cx="9072000" cy="1351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5152680" y="18237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5152680" y="411408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236520"/>
            <a:ext cx="9072000" cy="1351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8237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04000" y="4114080"/>
            <a:ext cx="907200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Рисунок 38"/>
          <p:cNvPicPr/>
          <p:nvPr/>
        </p:nvPicPr>
        <p:blipFill>
          <a:blip r:embed="rId14"/>
          <a:stretch/>
        </p:blipFill>
        <p:spPr>
          <a:xfrm>
            <a:off x="0" y="0"/>
            <a:ext cx="10079640" cy="7560000"/>
          </a:xfrm>
          <a:prstGeom prst="rect">
            <a:avLst/>
          </a:prstGeom>
          <a:ln>
            <a:noFill/>
          </a:ln>
        </p:spPr>
      </p:pic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88000"/>
            <a:ext cx="9072000" cy="1248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759" spc="-1">
                <a:latin typeface="Arial"/>
              </a:rPr>
              <a:t>Для правки текста заголовка щёлкните мышью</a:t>
            </a:r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9072000" cy="438444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3470" spc="-1">
                <a:latin typeface="Arial"/>
              </a:rPr>
              <a:t>Для правки структуры щёлкните мышью</a:t>
            </a:r>
            <a:endParaRPr/>
          </a:p>
          <a:p>
            <a:pPr marL="864000" lvl="1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3039" spc="-1">
                <a:latin typeface="Arial"/>
              </a:rPr>
              <a:t>Второй уровень структуры</a:t>
            </a:r>
            <a:endParaRPr/>
          </a:p>
          <a:p>
            <a:pPr marL="1296000" lvl="2" indent="-288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ru-RU" sz="2600" spc="-1">
                <a:latin typeface="Arial"/>
              </a:rPr>
              <a:t>Третий уровень структуры</a:t>
            </a:r>
            <a:endParaRPr/>
          </a:p>
          <a:p>
            <a:pPr marL="1728000" lvl="3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2170" spc="-1">
                <a:latin typeface="Arial"/>
              </a:rPr>
              <a:t>Четвёртый уровень структуры</a:t>
            </a:r>
            <a:endParaRPr/>
          </a:p>
          <a:p>
            <a:pPr marL="2160000" lvl="4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ru-RU" sz="2170" spc="-1">
                <a:latin typeface="Arial"/>
              </a:rPr>
              <a:t>Пятый уровень структуры</a:t>
            </a:r>
            <a:endParaRPr/>
          </a:p>
          <a:p>
            <a:pPr marL="2592000" lvl="5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2170" spc="-1">
                <a:latin typeface="Arial"/>
              </a:rPr>
              <a:t>Шестой уровень структуры</a:t>
            </a:r>
            <a:endParaRPr/>
          </a:p>
          <a:p>
            <a:pPr marL="3024000" lvl="6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2170" spc="-1">
                <a:latin typeface="Arial"/>
              </a:rPr>
              <a:t>Седьмой уровень структуры</a:t>
            </a:r>
            <a:endParaRPr/>
          </a:p>
        </p:txBody>
      </p:sp>
      <p:sp>
        <p:nvSpPr>
          <p:cNvPr id="42" name="PlaceHolder 3"/>
          <p:cNvSpPr>
            <a:spLocks noGrp="1"/>
          </p:cNvSpPr>
          <p:nvPr>
            <p:ph type="dt"/>
          </p:nvPr>
        </p:nvSpPr>
        <p:spPr>
          <a:xfrm>
            <a:off x="504000" y="6886440"/>
            <a:ext cx="2348280" cy="520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1400" spc="-1">
                <a:latin typeface="Times New Roman"/>
              </a:rPr>
              <a:t>&lt;дата/время&gt;</a:t>
            </a:r>
            <a:endParaRPr/>
          </a:p>
        </p:txBody>
      </p:sp>
      <p:sp>
        <p:nvSpPr>
          <p:cNvPr id="43" name="PlaceHolder 4"/>
          <p:cNvSpPr>
            <a:spLocks noGrp="1"/>
          </p:cNvSpPr>
          <p:nvPr>
            <p:ph type="ftr"/>
          </p:nvPr>
        </p:nvSpPr>
        <p:spPr>
          <a:xfrm>
            <a:off x="3447000" y="6886440"/>
            <a:ext cx="3195000" cy="52092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ru-RU" sz="1400" spc="-1">
                <a:latin typeface="Times New Roman"/>
              </a:rPr>
              <a:t>&lt;нижний колонтитул&gt;</a:t>
            </a:r>
            <a:endParaRPr/>
          </a:p>
        </p:txBody>
      </p:sp>
      <p:sp>
        <p:nvSpPr>
          <p:cNvPr id="44" name="PlaceHolder 5"/>
          <p:cNvSpPr>
            <a:spLocks noGrp="1"/>
          </p:cNvSpPr>
          <p:nvPr>
            <p:ph type="sldNum"/>
          </p:nvPr>
        </p:nvSpPr>
        <p:spPr>
          <a:xfrm>
            <a:off x="7227000" y="6886440"/>
            <a:ext cx="2348280" cy="52092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EA408E01-F8FF-4A02-9F1C-0380CAB81188}" type="slidenum">
              <a:rPr lang="ru-RU" sz="1400" spc="-1">
                <a:latin typeface="Times New Roman"/>
              </a:rPr>
              <a:t>‹№›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600" dirty="0" smtClean="0"/>
              <a:t>Фізика 8 клас 25.04.2022р.</a:t>
            </a:r>
            <a:endParaRPr lang="uk-UA" sz="3600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/>
          </p:nvPr>
        </p:nvSpPr>
        <p:spPr>
          <a:xfrm>
            <a:off x="504000" y="2421228"/>
            <a:ext cx="9072000" cy="5409710"/>
          </a:xfrm>
        </p:spPr>
        <p:txBody>
          <a:bodyPr/>
          <a:lstStyle/>
          <a:p>
            <a:pPr marL="0" indent="0">
              <a:buNone/>
            </a:pPr>
            <a:r>
              <a:rPr lang="uk-UA" sz="5400" dirty="0" smtClean="0">
                <a:solidFill>
                  <a:schemeClr val="tx2">
                    <a:lumMod val="75000"/>
                  </a:schemeClr>
                </a:solidFill>
              </a:rPr>
              <a:t>Застосування електролізу</a:t>
            </a:r>
            <a:endParaRPr lang="uk-UA" sz="5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360000" y="360000"/>
            <a:ext cx="9446400" cy="4851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ru-RU" sz="2600" spc="-1">
                <a:latin typeface="Arial"/>
              </a:rPr>
              <a:t> Існує легенда, що наприкінці XVIII ст. король Англії надіслав у  подарунок російській</a:t>
            </a:r>
            <a:endParaRPr/>
          </a:p>
          <a:p>
            <a:r>
              <a:rPr lang="ru-RU" sz="2600" spc="-1">
                <a:latin typeface="Arial"/>
              </a:rPr>
              <a:t>імператриці Єкатерині II… алюмінієвий кухоль. Зараз це складно навіть уявити, але</a:t>
            </a:r>
            <a:endParaRPr/>
          </a:p>
          <a:p>
            <a:r>
              <a:rPr lang="ru-RU" sz="2600" spc="-1">
                <a:latin typeface="Arial"/>
              </a:rPr>
              <a:t>вона була вражена таким коштовним подарунком! Річ у  тім, що в  ті часи алюміній</a:t>
            </a:r>
            <a:endParaRPr/>
          </a:p>
          <a:p>
            <a:r>
              <a:rPr lang="ru-RU" sz="2600" spc="-1">
                <a:latin typeface="Arial"/>
              </a:rPr>
              <a:t>був дуже рідкісним і коштував у кілька разів дорожче від золота. Згодом завдяки застосуванню електролізу алюміній став загальнодоступним і  досить недорогим. </a:t>
            </a:r>
            <a:endParaRPr/>
          </a:p>
        </p:txBody>
      </p:sp>
      <p:pic>
        <p:nvPicPr>
          <p:cNvPr id="81" name="Рисунок 80"/>
          <p:cNvPicPr/>
          <p:nvPr/>
        </p:nvPicPr>
        <p:blipFill>
          <a:blip r:embed="rId2"/>
          <a:stretch/>
        </p:blipFill>
        <p:spPr>
          <a:xfrm>
            <a:off x="7034040" y="3780000"/>
            <a:ext cx="2505960" cy="3780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504000" y="236520"/>
            <a:ext cx="9072000" cy="13510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ru-RU" sz="4759" spc="-1" dirty="0" err="1" smtClean="0">
                <a:latin typeface="Arial"/>
              </a:rPr>
              <a:t>Застосування</a:t>
            </a:r>
            <a:r>
              <a:rPr lang="ru-RU" sz="4759" spc="-1" dirty="0" smtClean="0">
                <a:latin typeface="Arial"/>
              </a:rPr>
              <a:t> </a:t>
            </a:r>
            <a:r>
              <a:rPr lang="ru-RU" sz="4759" spc="-1" dirty="0" err="1" smtClean="0">
                <a:latin typeface="Arial"/>
              </a:rPr>
              <a:t>електролізу</a:t>
            </a:r>
            <a:r>
              <a:rPr lang="ru-RU" sz="4759" spc="-1" dirty="0">
                <a:latin typeface="Arial"/>
              </a:rPr>
              <a:t>
для  </a:t>
            </a:r>
            <a:r>
              <a:rPr lang="ru-RU" sz="4759" spc="-1" dirty="0" err="1" smtClean="0">
                <a:latin typeface="Arial"/>
              </a:rPr>
              <a:t>одержання</a:t>
            </a:r>
            <a:r>
              <a:rPr lang="ru-RU" sz="4759" spc="-1" dirty="0" smtClean="0">
                <a:latin typeface="Arial"/>
              </a:rPr>
              <a:t> </a:t>
            </a:r>
            <a:r>
              <a:rPr lang="ru-RU" sz="4759" spc="-1" dirty="0" err="1">
                <a:latin typeface="Arial"/>
              </a:rPr>
              <a:t>металів</a:t>
            </a:r>
            <a:endParaRPr dirty="0"/>
          </a:p>
        </p:txBody>
      </p:sp>
      <p:pic>
        <p:nvPicPr>
          <p:cNvPr id="83" name="Рисунок 82"/>
          <p:cNvPicPr/>
          <p:nvPr/>
        </p:nvPicPr>
        <p:blipFill>
          <a:blip r:embed="rId2"/>
          <a:srcRect l="29332" t="17421" r="54593" b="60335"/>
          <a:stretch/>
        </p:blipFill>
        <p:spPr>
          <a:xfrm>
            <a:off x="4500000" y="2380320"/>
            <a:ext cx="5502960" cy="4279680"/>
          </a:xfrm>
          <a:prstGeom prst="rect">
            <a:avLst/>
          </a:prstGeom>
          <a:ln>
            <a:noFill/>
          </a:ln>
        </p:spPr>
      </p:pic>
      <p:sp>
        <p:nvSpPr>
          <p:cNvPr id="84" name="TextShape 2"/>
          <p:cNvSpPr txBox="1"/>
          <p:nvPr/>
        </p:nvSpPr>
        <p:spPr>
          <a:xfrm>
            <a:off x="195840" y="2160000"/>
            <a:ext cx="3764160" cy="4887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ru-RU" sz="2600" spc="-1">
                <a:latin typeface="Arial"/>
              </a:rPr>
              <a:t> Виробництво алюмінію (схема промислового</a:t>
            </a:r>
            <a:endParaRPr/>
          </a:p>
          <a:p>
            <a:r>
              <a:rPr lang="ru-RU" sz="2600" spc="-1">
                <a:latin typeface="Arial"/>
              </a:rPr>
              <a:t>пристрою). Дно та стінки ванни</a:t>
            </a:r>
            <a:endParaRPr/>
          </a:p>
          <a:p>
            <a:r>
              <a:rPr lang="ru-RU" sz="2600" spc="-1">
                <a:latin typeface="Arial"/>
              </a:rPr>
              <a:t>слугують катодом; алюміній</a:t>
            </a:r>
            <a:endParaRPr/>
          </a:p>
          <a:p>
            <a:r>
              <a:rPr lang="ru-RU" sz="2600" spc="-1">
                <a:latin typeface="Arial"/>
              </a:rPr>
              <a:t>збирається на дні ванни.</a:t>
            </a:r>
            <a:endParaRPr/>
          </a:p>
          <a:p>
            <a:r>
              <a:rPr lang="ru-RU" sz="2600" spc="-1">
                <a:latin typeface="Arial"/>
              </a:rPr>
              <a:t>Вугільний блок слугує анодом,</a:t>
            </a:r>
            <a:endParaRPr/>
          </a:p>
          <a:p>
            <a:r>
              <a:rPr lang="ru-RU" sz="2600" spc="-1">
                <a:latin typeface="Arial"/>
              </a:rPr>
              <a:t>на ньому виділяється кисень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720000" y="360000"/>
            <a:ext cx="8599320" cy="10018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ru-RU" sz="3200" spc="-1">
                <a:latin typeface="Arial"/>
              </a:rPr>
              <a:t>Рафінування - спосіб очищення металів за допомогою електролізу . </a:t>
            </a:r>
            <a:endParaRPr/>
          </a:p>
        </p:txBody>
      </p:sp>
      <p:pic>
        <p:nvPicPr>
          <p:cNvPr id="87" name="Рисунок 86"/>
          <p:cNvPicPr/>
          <p:nvPr/>
        </p:nvPicPr>
        <p:blipFill>
          <a:blip r:embed="rId2"/>
          <a:srcRect l="29406" t="41339" r="52421" b="36289"/>
          <a:stretch/>
        </p:blipFill>
        <p:spPr>
          <a:xfrm>
            <a:off x="4680000" y="1440360"/>
            <a:ext cx="4679640" cy="3239280"/>
          </a:xfrm>
          <a:prstGeom prst="rect">
            <a:avLst/>
          </a:prstGeom>
          <a:ln>
            <a:noFill/>
          </a:ln>
        </p:spPr>
      </p:pic>
      <p:sp>
        <p:nvSpPr>
          <p:cNvPr id="88" name="TextShape 2"/>
          <p:cNvSpPr txBox="1"/>
          <p:nvPr/>
        </p:nvSpPr>
        <p:spPr>
          <a:xfrm>
            <a:off x="180000" y="2520000"/>
            <a:ext cx="2880000" cy="4149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ru-RU" sz="2600" spc="-1">
                <a:latin typeface="Arial"/>
              </a:rPr>
              <a:t> Рафінування міді: тонка пластинка чистої міді є  катодом, товста пластинка</a:t>
            </a:r>
            <a:endParaRPr/>
          </a:p>
          <a:p>
            <a:r>
              <a:rPr lang="ru-RU" sz="2600" spc="-1">
                <a:latin typeface="Arial"/>
              </a:rPr>
              <a:t>неочищеної міді  — анодом; ванна наповнена водним розчином купрум(II) сульфату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360000" y="360000"/>
            <a:ext cx="9360000" cy="1980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ru-RU" sz="4000" spc="-1" dirty="0" err="1">
                <a:latin typeface="Arial"/>
              </a:rPr>
              <a:t>Гальваностегія</a:t>
            </a:r>
            <a:r>
              <a:rPr lang="ru-RU" sz="4000" spc="-1" dirty="0">
                <a:latin typeface="Arial"/>
              </a:rPr>
              <a:t> - </a:t>
            </a:r>
            <a:r>
              <a:rPr lang="ru-RU" sz="4000" spc="-1" dirty="0" err="1">
                <a:latin typeface="Arial"/>
              </a:rPr>
              <a:t>електролітичний</a:t>
            </a:r>
            <a:r>
              <a:rPr lang="ru-RU" sz="4000" spc="-1" dirty="0">
                <a:latin typeface="Arial"/>
              </a:rPr>
              <a:t> </a:t>
            </a:r>
            <a:r>
              <a:rPr lang="ru-RU" sz="4000" spc="-1" dirty="0" err="1">
                <a:latin typeface="Arial"/>
              </a:rPr>
              <a:t>спосіб</a:t>
            </a:r>
            <a:r>
              <a:rPr lang="ru-RU" sz="4000" spc="-1" dirty="0">
                <a:latin typeface="Arial"/>
              </a:rPr>
              <a:t> </a:t>
            </a:r>
            <a:r>
              <a:rPr lang="ru-RU" sz="4000" spc="-1" dirty="0" err="1">
                <a:latin typeface="Arial"/>
              </a:rPr>
              <a:t>покриття</a:t>
            </a:r>
            <a:r>
              <a:rPr lang="ru-RU" sz="4000" spc="-1" dirty="0">
                <a:latin typeface="Arial"/>
              </a:rPr>
              <a:t> </a:t>
            </a:r>
            <a:r>
              <a:rPr lang="ru-RU" sz="4000" spc="-1" dirty="0" err="1">
                <a:latin typeface="Arial"/>
              </a:rPr>
              <a:t>виробу</a:t>
            </a:r>
            <a:r>
              <a:rPr lang="ru-RU" sz="4000" spc="-1" dirty="0">
                <a:latin typeface="Arial"/>
              </a:rPr>
              <a:t> тонким шаром </a:t>
            </a:r>
            <a:r>
              <a:rPr lang="ru-RU" sz="4000" spc="-1" dirty="0" err="1">
                <a:latin typeface="Arial"/>
              </a:rPr>
              <a:t>металів</a:t>
            </a:r>
            <a:r>
              <a:rPr lang="ru-RU" sz="4000" spc="-1" dirty="0">
                <a:latin typeface="Arial"/>
              </a:rPr>
              <a:t> </a:t>
            </a:r>
            <a:endParaRPr dirty="0"/>
          </a:p>
        </p:txBody>
      </p:sp>
      <p:sp>
        <p:nvSpPr>
          <p:cNvPr id="91" name="TextShape 2"/>
          <p:cNvSpPr txBox="1"/>
          <p:nvPr/>
        </p:nvSpPr>
        <p:spPr>
          <a:xfrm>
            <a:off x="695155" y="3167711"/>
            <a:ext cx="2880000" cy="2889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ru-RU" sz="2200" spc="-1" dirty="0" err="1">
                <a:latin typeface="Arial"/>
              </a:rPr>
              <a:t>Гальванічне</a:t>
            </a:r>
            <a:r>
              <a:rPr lang="ru-RU" sz="2200" spc="-1" dirty="0">
                <a:latin typeface="Arial"/>
              </a:rPr>
              <a:t> </a:t>
            </a:r>
            <a:r>
              <a:rPr lang="ru-RU" sz="2200" spc="-1" dirty="0" err="1">
                <a:latin typeface="Arial"/>
              </a:rPr>
              <a:t>сріблення</a:t>
            </a:r>
            <a:r>
              <a:rPr lang="ru-RU" sz="2200" spc="-1" dirty="0">
                <a:latin typeface="Arial"/>
              </a:rPr>
              <a:t>. Предмет,</a:t>
            </a:r>
            <a:endParaRPr dirty="0"/>
          </a:p>
          <a:p>
            <a:pPr algn="ctr"/>
            <a:r>
              <a:rPr lang="ru-RU" sz="2200" spc="-1" dirty="0" err="1">
                <a:latin typeface="Arial"/>
              </a:rPr>
              <a:t>який</a:t>
            </a:r>
            <a:r>
              <a:rPr lang="ru-RU" sz="2200" spc="-1" dirty="0">
                <a:latin typeface="Arial"/>
              </a:rPr>
              <a:t> </a:t>
            </a:r>
            <a:r>
              <a:rPr lang="ru-RU" sz="2200" spc="-1" dirty="0" err="1">
                <a:latin typeface="Arial"/>
              </a:rPr>
              <a:t>покривають</a:t>
            </a:r>
            <a:r>
              <a:rPr lang="ru-RU" sz="2200" spc="-1" dirty="0">
                <a:latin typeface="Arial"/>
              </a:rPr>
              <a:t> </a:t>
            </a:r>
            <a:r>
              <a:rPr lang="ru-RU" sz="2200" spc="-1" dirty="0" err="1">
                <a:latin typeface="Arial"/>
              </a:rPr>
              <a:t>сріблом</a:t>
            </a:r>
            <a:r>
              <a:rPr lang="ru-RU" sz="2200" spc="-1" dirty="0">
                <a:latin typeface="Arial"/>
              </a:rPr>
              <a:t> (</a:t>
            </a:r>
            <a:r>
              <a:rPr lang="ru-RU" sz="2200" spc="-1" dirty="0" err="1">
                <a:latin typeface="Arial"/>
              </a:rPr>
              <a:t>кухоль</a:t>
            </a:r>
            <a:r>
              <a:rPr lang="ru-RU" sz="2200" spc="-1" dirty="0">
                <a:latin typeface="Arial"/>
              </a:rPr>
              <a:t>), є катодом, </a:t>
            </a:r>
            <a:r>
              <a:rPr lang="ru-RU" sz="2200" spc="-1" dirty="0" err="1">
                <a:latin typeface="Arial"/>
              </a:rPr>
              <a:t>срібна</a:t>
            </a:r>
            <a:r>
              <a:rPr lang="ru-RU" sz="2200" spc="-1" dirty="0">
                <a:latin typeface="Arial"/>
              </a:rPr>
              <a:t> пластинка  — анодом; ванна</a:t>
            </a:r>
            <a:endParaRPr dirty="0"/>
          </a:p>
          <a:p>
            <a:pPr algn="ctr"/>
            <a:r>
              <a:rPr lang="ru-RU" sz="2200" spc="-1" dirty="0" err="1">
                <a:latin typeface="Arial"/>
              </a:rPr>
              <a:t>наповнена</a:t>
            </a:r>
            <a:r>
              <a:rPr lang="ru-RU" sz="2200" spc="-1" dirty="0">
                <a:latin typeface="Arial"/>
              </a:rPr>
              <a:t> </a:t>
            </a:r>
            <a:r>
              <a:rPr lang="ru-RU" sz="2200" spc="-1" dirty="0" err="1">
                <a:latin typeface="Arial"/>
              </a:rPr>
              <a:t>розчином</a:t>
            </a:r>
            <a:r>
              <a:rPr lang="ru-RU" sz="2200" spc="-1" dirty="0">
                <a:latin typeface="Arial"/>
              </a:rPr>
              <a:t> </a:t>
            </a:r>
            <a:r>
              <a:rPr lang="ru-RU" sz="2200" spc="-1" dirty="0" err="1">
                <a:latin typeface="Arial"/>
              </a:rPr>
              <a:t>аргентум</a:t>
            </a:r>
            <a:r>
              <a:rPr lang="ru-RU" sz="2200" spc="-1" dirty="0">
                <a:latin typeface="Arial"/>
              </a:rPr>
              <a:t>(I) </a:t>
            </a:r>
            <a:r>
              <a:rPr lang="ru-RU" sz="2200" spc="-1" dirty="0" err="1">
                <a:latin typeface="Arial"/>
              </a:rPr>
              <a:t>нітрату</a:t>
            </a:r>
            <a:endParaRPr dirty="0"/>
          </a:p>
        </p:txBody>
      </p:sp>
      <p:pic>
        <p:nvPicPr>
          <p:cNvPr id="94" name="Рисунок 93"/>
          <p:cNvPicPr/>
          <p:nvPr/>
        </p:nvPicPr>
        <p:blipFill>
          <a:blip r:embed="rId2"/>
          <a:srcRect t="17307" b="15764"/>
          <a:stretch/>
        </p:blipFill>
        <p:spPr>
          <a:xfrm>
            <a:off x="4860000" y="2700360"/>
            <a:ext cx="3060000" cy="2339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504000" y="164520"/>
            <a:ext cx="9071640" cy="153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ru-RU" sz="3600" spc="-1">
                <a:latin typeface="Arial"/>
              </a:rPr>
              <a:t>Гальванопластика — це отримання за допомогою електролізу точних
копій рельєфних виробів.</a:t>
            </a:r>
            <a:endParaRPr/>
          </a:p>
        </p:txBody>
      </p:sp>
      <p:sp>
        <p:nvSpPr>
          <p:cNvPr id="97" name="TextShape 2"/>
          <p:cNvSpPr txBox="1"/>
          <p:nvPr/>
        </p:nvSpPr>
        <p:spPr>
          <a:xfrm>
            <a:off x="180000" y="2184840"/>
            <a:ext cx="3060000" cy="49374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ru-RU" sz="2000" spc="-1">
                <a:latin typeface="Arial"/>
              </a:rPr>
              <a:t> Отримання</a:t>
            </a:r>
            <a:endParaRPr/>
          </a:p>
          <a:p>
            <a:r>
              <a:rPr lang="ru-RU" sz="2000" spc="-1">
                <a:latin typeface="Arial"/>
              </a:rPr>
              <a:t>рельєфних копій за допомогою електролізу: а — схема</a:t>
            </a:r>
            <a:endParaRPr/>
          </a:p>
          <a:p>
            <a:r>
              <a:rPr lang="ru-RU" sz="2000" spc="-1">
                <a:latin typeface="Arial"/>
              </a:rPr>
              <a:t>пристрою: восковий зліпок,</a:t>
            </a:r>
            <a:endParaRPr/>
          </a:p>
          <a:p>
            <a:r>
              <a:rPr lang="ru-RU" sz="2000" spc="-1">
                <a:latin typeface="Arial"/>
              </a:rPr>
              <a:t>покритий тонким шаром</a:t>
            </a:r>
            <a:endParaRPr/>
          </a:p>
          <a:p>
            <a:r>
              <a:rPr lang="ru-RU" sz="2000" spc="-1">
                <a:latin typeface="Arial"/>
              </a:rPr>
              <a:t>графіту, є  катодом (1), срібна</a:t>
            </a:r>
            <a:endParaRPr/>
          </a:p>
          <a:p>
            <a:r>
              <a:rPr lang="ru-RU" sz="2000" spc="-1">
                <a:latin typeface="Arial"/>
              </a:rPr>
              <a:t>пластинка  — анодом (2);</a:t>
            </a:r>
            <a:endParaRPr/>
          </a:p>
          <a:p>
            <a:r>
              <a:rPr lang="ru-RU" sz="2000" spc="-1">
                <a:latin typeface="Arial"/>
              </a:rPr>
              <a:t>ванна наповнена розчином</a:t>
            </a:r>
            <a:endParaRPr/>
          </a:p>
          <a:p>
            <a:r>
              <a:rPr lang="ru-RU" sz="2000" spc="-1">
                <a:latin typeface="Arial"/>
              </a:rPr>
              <a:t>аргентум(I) нітрату;</a:t>
            </a:r>
            <a:endParaRPr/>
          </a:p>
          <a:p>
            <a:r>
              <a:rPr lang="ru-RU" sz="2000" spc="-1">
                <a:latin typeface="Arial"/>
              </a:rPr>
              <a:t>б  — одержана копія</a:t>
            </a:r>
            <a:endParaRPr/>
          </a:p>
        </p:txBody>
      </p:sp>
      <p:pic>
        <p:nvPicPr>
          <p:cNvPr id="98" name="Рисунок 97"/>
          <p:cNvPicPr/>
          <p:nvPr/>
        </p:nvPicPr>
        <p:blipFill>
          <a:blip r:embed="rId2"/>
          <a:stretch/>
        </p:blipFill>
        <p:spPr>
          <a:xfrm>
            <a:off x="5963623" y="2708620"/>
            <a:ext cx="3035160" cy="2235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5673" y="223641"/>
            <a:ext cx="9072000" cy="1351080"/>
          </a:xfrm>
        </p:spPr>
        <p:txBody>
          <a:bodyPr/>
          <a:lstStyle/>
          <a:p>
            <a:r>
              <a:rPr lang="uk-UA" dirty="0" smtClean="0"/>
              <a:t>Домашнє завдання </a:t>
            </a:r>
            <a:endParaRPr lang="uk-UA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/>
          </p:nvPr>
        </p:nvSpPr>
        <p:spPr>
          <a:xfrm>
            <a:off x="504000" y="236520"/>
            <a:ext cx="9072000" cy="6730950"/>
          </a:xfrm>
        </p:spPr>
        <p:txBody>
          <a:bodyPr/>
          <a:lstStyle/>
          <a:p>
            <a:r>
              <a:rPr lang="uk-UA" sz="3200" dirty="0" smtClean="0"/>
              <a:t>Доповніть презентацію матеріалом </a:t>
            </a:r>
          </a:p>
          <a:p>
            <a:pPr marL="0" indent="0">
              <a:buNone/>
            </a:pPr>
            <a:r>
              <a:rPr lang="uk-UA" sz="3200" dirty="0"/>
              <a:t> </a:t>
            </a:r>
            <a:r>
              <a:rPr lang="uk-UA" sz="3200" dirty="0" smtClean="0"/>
              <a:t>  підручника , це параграф 38.</a:t>
            </a:r>
          </a:p>
          <a:p>
            <a:endParaRPr lang="uk-UA" sz="3200" dirty="0" smtClean="0"/>
          </a:p>
          <a:p>
            <a:r>
              <a:rPr lang="uk-UA" sz="3200" dirty="0" smtClean="0"/>
              <a:t>Виконайте вправу 38(1, 2)</a:t>
            </a:r>
          </a:p>
        </p:txBody>
      </p:sp>
    </p:spTree>
    <p:extLst>
      <p:ext uri="{BB962C8B-B14F-4D97-AF65-F5344CB8AC3E}">
        <p14:creationId xmlns:p14="http://schemas.microsoft.com/office/powerpoint/2010/main" val="237606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245</Words>
  <Application>Microsoft Office PowerPoint</Application>
  <PresentationFormat>Довільний</PresentationFormat>
  <Paragraphs>35</Paragraphs>
  <Slides>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3" baseType="lpstr">
      <vt:lpstr>Arial</vt:lpstr>
      <vt:lpstr>DejaVu Sans</vt:lpstr>
      <vt:lpstr>Symbol</vt:lpstr>
      <vt:lpstr>Times New Roman</vt:lpstr>
      <vt:lpstr>Wingdings</vt:lpstr>
      <vt:lpstr>Office Theme</vt:lpstr>
      <vt:lpstr>Фізика 8 клас 25.04.2022р.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Домашнє завдання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Фізика 8 клас 25.04.2022р.</dc:title>
  <cp:lastModifiedBy>RePack by Diakov</cp:lastModifiedBy>
  <cp:revision>6</cp:revision>
  <dcterms:created xsi:type="dcterms:W3CDTF">2009-04-16T11:32:32Z</dcterms:created>
  <dcterms:modified xsi:type="dcterms:W3CDTF">2022-04-20T12:02:57Z</dcterms:modified>
  <dc:language>ru-RU</dc:language>
</cp:coreProperties>
</file>