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FF00"/>
            </a:gs>
            <a:gs pos="40000">
              <a:srgbClr val="FF6633"/>
            </a:gs>
            <a:gs pos="71000">
              <a:srgbClr val="FFFF00"/>
            </a:gs>
            <a:gs pos="91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Фізика 8 клас 11.04.2022р.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err="1" smtClean="0"/>
              <a:t>Розв</a:t>
            </a:r>
            <a:r>
              <a:rPr lang="en-US" sz="5400" dirty="0" smtClean="0"/>
              <a:t>’</a:t>
            </a:r>
            <a:r>
              <a:rPr lang="uk-UA" sz="5400" dirty="0" err="1" smtClean="0"/>
              <a:t>язування</a:t>
            </a:r>
            <a:r>
              <a:rPr lang="uk-UA" sz="5400" dirty="0" smtClean="0"/>
              <a:t> задач 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426584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Подумайте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uk-UA" i="1" dirty="0"/>
              <a:t>1. Чому нагріваються провідники, в яких тече електричний струм?</a:t>
            </a:r>
            <a:endParaRPr lang="ru-RU" dirty="0"/>
          </a:p>
          <a:p>
            <a:r>
              <a:rPr lang="uk-UA" i="1" dirty="0"/>
              <a:t>2.Сформулюйте закон Джоуля – Ленца. Чому він має таку назву?</a:t>
            </a:r>
            <a:endParaRPr lang="ru-RU" dirty="0"/>
          </a:p>
          <a:p>
            <a:r>
              <a:rPr lang="uk-UA" i="1" dirty="0"/>
              <a:t>3. Як математично записують закон Джоуля – Ленца? </a:t>
            </a:r>
            <a:endParaRPr lang="ru-RU" dirty="0"/>
          </a:p>
          <a:p>
            <a:r>
              <a:rPr lang="uk-UA" i="1" dirty="0"/>
              <a:t>4. Які перетворення енергії відбуваються всередині електронагрівника в разі його ввімкнення в електричне коло?</a:t>
            </a:r>
            <a:endParaRPr lang="ru-RU" dirty="0"/>
          </a:p>
          <a:p>
            <a:r>
              <a:rPr lang="uk-UA" i="1" dirty="0"/>
              <a:t>5. Що таке коротке замикання? </a:t>
            </a:r>
            <a:endParaRPr lang="ru-RU" dirty="0"/>
          </a:p>
          <a:p>
            <a:r>
              <a:rPr lang="uk-UA" i="1" dirty="0"/>
              <a:t>6. З якою метою застосовують запобіжники?</a:t>
            </a:r>
            <a:endParaRPr lang="ru-RU" dirty="0"/>
          </a:p>
          <a:p>
            <a:r>
              <a:rPr lang="uk-UA" i="1" dirty="0"/>
              <a:t>7. Які існують шляхи зменшення втрат теплової енергії при передачі її на відстань, наприклад, від електростанції до квартири.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6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61808"/>
            <a:ext cx="7707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Розв'язати </a:t>
            </a:r>
            <a:r>
              <a:rPr lang="uk-UA" sz="4000" dirty="0" smtClean="0">
                <a:solidFill>
                  <a:srgbClr val="FF0000"/>
                </a:solidFill>
              </a:rPr>
              <a:t>задачі самостійно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24744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На цоколі лампочки написано 220 В, 100 Вт. За цими даними визначте кількість теплоти, що виділяється в спіралі лампочки за 5 хвилин світіння.</a:t>
            </a:r>
          </a:p>
          <a:p>
            <a:pPr marL="342900" indent="-342900">
              <a:buFont typeface="+mj-lt"/>
              <a:buAutoNum type="arabicPeriod"/>
            </a:pPr>
            <a:endParaRPr lang="uk-UA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dirty="0" smtClean="0"/>
              <a:t>В спіралі електроплитки опором 60 Ом при силі струму 3 А виділилось 540 кДж теплоти. Скільки часу була включена в мережу плитка?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00506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3. Який </a:t>
            </a:r>
            <a:r>
              <a:rPr lang="uk-UA" sz="2400" dirty="0"/>
              <a:t>опір нитки розжарювання електричної      лампи, якщо протягом 1 хвилини при силі струму 1 А виділяється 660 Дж теплоти?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89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34,35</a:t>
            </a:r>
          </a:p>
          <a:p>
            <a:r>
              <a:rPr lang="uk-UA" dirty="0" smtClean="0"/>
              <a:t>Вправа 34,35 </a:t>
            </a:r>
            <a:r>
              <a:rPr lang="uk-UA" smtClean="0"/>
              <a:t>на вибір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6855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Закон Джоуля – Ленца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А =</a:t>
            </a:r>
            <a:r>
              <a:rPr lang="uk-UA" dirty="0" err="1"/>
              <a:t>IUt</a:t>
            </a:r>
            <a:r>
              <a:rPr lang="uk-UA" dirty="0"/>
              <a:t> </a:t>
            </a:r>
            <a:r>
              <a:rPr lang="uk-UA" dirty="0" smtClean="0"/>
              <a:t>, підставимо замість </a:t>
            </a:r>
            <a:r>
              <a:rPr lang="en-US" dirty="0"/>
              <a:t>U</a:t>
            </a:r>
            <a:endParaRPr lang="uk-UA" dirty="0"/>
          </a:p>
          <a:p>
            <a:pPr marL="0" indent="0">
              <a:buNone/>
            </a:pPr>
            <a:r>
              <a:rPr lang="en-US" dirty="0" smtClean="0"/>
              <a:t>U</a:t>
            </a:r>
            <a:r>
              <a:rPr lang="uk-UA" dirty="0"/>
              <a:t>=</a:t>
            </a:r>
            <a:r>
              <a:rPr lang="en-US" dirty="0"/>
              <a:t>IR </a:t>
            </a:r>
            <a:r>
              <a:rPr lang="uk-UA" dirty="0" smtClean="0"/>
              <a:t>(За законом </a:t>
            </a:r>
            <a:r>
              <a:rPr lang="uk-UA" dirty="0" err="1" smtClean="0"/>
              <a:t>Ома</a:t>
            </a:r>
            <a:r>
              <a:rPr lang="uk-UA" dirty="0" smtClean="0"/>
              <a:t>),</a:t>
            </a:r>
          </a:p>
          <a:p>
            <a:pPr marL="0" indent="0">
              <a:buNone/>
            </a:pPr>
            <a:r>
              <a:rPr lang="uk-UA" dirty="0"/>
              <a:t>отримаємо А </a:t>
            </a:r>
            <a:r>
              <a:rPr lang="uk-UA" dirty="0" smtClean="0"/>
              <a:t>=</a:t>
            </a:r>
            <a:r>
              <a:rPr lang="en-US" dirty="0" smtClean="0"/>
              <a:t>Q=</a:t>
            </a:r>
            <a:r>
              <a:rPr lang="uk-UA" dirty="0" smtClean="0"/>
              <a:t> </a:t>
            </a:r>
            <a:r>
              <a:rPr lang="uk-UA" dirty="0"/>
              <a:t>I</a:t>
            </a:r>
            <a:r>
              <a:rPr lang="uk-UA" baseline="30000" dirty="0"/>
              <a:t>2</a:t>
            </a:r>
            <a:r>
              <a:rPr lang="uk-UA" dirty="0"/>
              <a:t>Rt</a:t>
            </a:r>
            <a:r>
              <a:rPr lang="uk-UA" i="1" dirty="0" smtClean="0"/>
              <a:t>,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I</a:t>
            </a:r>
            <a:r>
              <a:rPr lang="uk-UA" sz="4000" b="1" baseline="30000" dirty="0" smtClean="0">
                <a:solidFill>
                  <a:srgbClr val="FF0000"/>
                </a:solidFill>
              </a:rPr>
              <a:t>2</a:t>
            </a:r>
            <a:r>
              <a:rPr lang="uk-UA" sz="4000" b="1" dirty="0" smtClean="0">
                <a:solidFill>
                  <a:srgbClr val="FF0000"/>
                </a:solidFill>
              </a:rPr>
              <a:t>Rt</a:t>
            </a:r>
          </a:p>
          <a:p>
            <a:pPr marL="0" indent="0" algn="ctr">
              <a:buNone/>
            </a:pPr>
            <a:endParaRPr lang="uk-UA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Q</a:t>
            </a:r>
            <a:r>
              <a:rPr lang="uk-UA" sz="4000" b="1" dirty="0" smtClean="0">
                <a:solidFill>
                  <a:srgbClr val="FF0000"/>
                </a:solidFill>
              </a:rPr>
              <a:t> –</a:t>
            </a:r>
            <a:r>
              <a:rPr lang="uk-UA" dirty="0" err="1"/>
              <a:t>кількісь</a:t>
            </a:r>
            <a:r>
              <a:rPr lang="uk-UA" dirty="0"/>
              <a:t> теплоти, що виділяється з провідника </a:t>
            </a:r>
            <a:r>
              <a:rPr lang="uk-UA" dirty="0" smtClean="0"/>
              <a:t>, </a:t>
            </a:r>
            <a:r>
              <a:rPr lang="uk-UA" sz="4000" b="1" dirty="0" smtClean="0">
                <a:solidFill>
                  <a:srgbClr val="FF0000"/>
                </a:solidFill>
              </a:rPr>
              <a:t>I </a:t>
            </a:r>
            <a:r>
              <a:rPr lang="uk-UA" sz="4000" dirty="0"/>
              <a:t>-</a:t>
            </a:r>
            <a:r>
              <a:rPr lang="uk-UA" dirty="0"/>
              <a:t>сила струму</a:t>
            </a:r>
            <a:r>
              <a:rPr lang="uk-UA" sz="4000" dirty="0"/>
              <a:t>,</a:t>
            </a:r>
            <a:r>
              <a:rPr lang="uk-UA" sz="4000" b="1" dirty="0" smtClean="0">
                <a:solidFill>
                  <a:srgbClr val="FF0000"/>
                </a:solidFill>
              </a:rPr>
              <a:t> R -</a:t>
            </a:r>
            <a:r>
              <a:rPr lang="uk-UA" dirty="0" smtClean="0"/>
              <a:t>опір</a:t>
            </a:r>
            <a:r>
              <a:rPr lang="uk-UA" dirty="0"/>
              <a:t>,</a:t>
            </a:r>
            <a:r>
              <a:rPr lang="uk-UA" sz="4000" b="1" dirty="0" smtClean="0">
                <a:solidFill>
                  <a:srgbClr val="FF0000"/>
                </a:solidFill>
              </a:rPr>
              <a:t>    t</a:t>
            </a:r>
            <a:r>
              <a:rPr lang="uk-UA" sz="4000" dirty="0" smtClean="0"/>
              <a:t> </a:t>
            </a:r>
            <a:r>
              <a:rPr lang="uk-UA" sz="4000" dirty="0"/>
              <a:t>-</a:t>
            </a:r>
            <a:r>
              <a:rPr lang="uk-UA" dirty="0"/>
              <a:t>час</a:t>
            </a:r>
          </a:p>
          <a:p>
            <a:pPr marL="0" indent="0">
              <a:buNone/>
            </a:pP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Похідні формули, що </a:t>
            </a:r>
            <a:r>
              <a:rPr lang="uk-UA" b="1" dirty="0">
                <a:solidFill>
                  <a:srgbClr val="FF0000"/>
                </a:solidFill>
              </a:rPr>
              <a:t>випливають </a:t>
            </a:r>
            <a:r>
              <a:rPr lang="uk-UA" b="1" dirty="0" smtClean="0">
                <a:solidFill>
                  <a:srgbClr val="FF0000"/>
                </a:solidFill>
              </a:rPr>
              <a:t>із закону </a:t>
            </a:r>
            <a:r>
              <a:rPr lang="uk-UA" b="1" dirty="0">
                <a:solidFill>
                  <a:srgbClr val="FF0000"/>
                </a:solidFill>
              </a:rPr>
              <a:t>Джоуля </a:t>
            </a:r>
            <a:r>
              <a:rPr lang="uk-UA" b="1" dirty="0" smtClean="0">
                <a:solidFill>
                  <a:srgbClr val="FF0000"/>
                </a:solidFill>
              </a:rPr>
              <a:t>Ленца</a:t>
            </a:r>
            <a:r>
              <a:rPr lang="uk-UA" b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𝑄</m:t>
                      </m:r>
                      <m:r>
                        <a:rPr lang="ru-RU" i="1" smtClean="0">
                          <a:latin typeface="Cambria Math"/>
                        </a:rPr>
                        <m:t>=</m:t>
                      </m:r>
                      <m:r>
                        <a:rPr lang="ru-RU" i="1" smtClean="0">
                          <a:latin typeface="Cambria Math"/>
                        </a:rPr>
                        <m:t>𝑈𝐼𝑡</m:t>
                      </m:r>
                      <m:r>
                        <a:rPr lang="ru-RU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uk-UA" i="1" dirty="0" smtClean="0"/>
              </a:p>
              <a:p>
                <a:pPr marL="0" indent="0">
                  <a:buNone/>
                </a:pPr>
                <a:endParaRPr lang="uk-UA" i="1" dirty="0"/>
              </a:p>
              <a:p>
                <a:pPr marL="0" indent="0">
                  <a:buNone/>
                </a:pPr>
                <a:endParaRPr lang="uk-UA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𝑄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  <a:p>
                <a:r>
                  <a:rPr lang="uk-UA" dirty="0"/>
                  <a:t>Закон Джоуля Ленца </a:t>
                </a:r>
                <a:r>
                  <a:rPr lang="uk-UA" dirty="0" smtClean="0"/>
                  <a:t>м</a:t>
                </a:r>
                <a:r>
                  <a:rPr lang="uk-UA" b="1" i="1" dirty="0" smtClean="0"/>
                  <a:t>ожна </a:t>
                </a:r>
                <a:r>
                  <a:rPr lang="uk-UA" b="1" i="1" dirty="0"/>
                  <a:t>користуватися</a:t>
                </a:r>
                <a:r>
                  <a:rPr lang="uk-UA" i="1" dirty="0"/>
                  <a:t> тільки в тому випадку, коли вся електрична енергія витрачається на нагрівання.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1">
                <a:blip r:embed="rId2"/>
                <a:stretch>
                  <a:fillRect l="-1590" r="-1517" b="-4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tonja\Desktop\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167396" cy="235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nja\Desktop\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481337"/>
            <a:ext cx="28384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Електронагрівальні пристрої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865961"/>
            <a:ext cx="3256813" cy="201838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131840" y="4869159"/>
            <a:ext cx="3470875" cy="180020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781348" y="2984177"/>
            <a:ext cx="3384376" cy="1884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70080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Теплова дія струму використовується в різних електронагрівальних пристроях (праски, плити, чайники, електричні каміни, рефлектори, лампи накалювання).</a:t>
            </a:r>
            <a:endParaRPr lang="ru-RU" dirty="0"/>
          </a:p>
          <a:p>
            <a:r>
              <a:rPr lang="uk-UA" dirty="0"/>
              <a:t>Основною частиною будь-якого електронагрівника є </a:t>
            </a:r>
            <a:r>
              <a:rPr lang="uk-UA" b="1" i="1" dirty="0"/>
              <a:t>нагрівальний елемент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9" name="Picture 4" descr="C:\Users\tonja\Desktop\1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98" y="3002259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Коротке замикання та запобіжники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90892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Якщо увімкнути відразу кілька потужних споживачів, загальний опір кола суттєво зменшиться, відповідно сила струму в колі значно збільшиться.</a:t>
            </a:r>
            <a:endParaRPr lang="ru-RU" dirty="0"/>
          </a:p>
          <a:p>
            <a:r>
              <a:rPr lang="uk-UA" b="1" dirty="0"/>
              <a:t>Коротке замикання – різке збільшення сили струму в колі.</a:t>
            </a:r>
            <a:endParaRPr lang="ru-RU" dirty="0"/>
          </a:p>
          <a:p>
            <a:r>
              <a:rPr lang="uk-UA" dirty="0"/>
              <a:t>Коротке замикання може виникнути у випадку порушення ізоляції проводів або під час ремонту елементів електричного кола, які перебувають під напругою.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tonja\Desktop\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8343"/>
            <a:ext cx="3499866" cy="34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ожар :: внезапно :: гиф анимация (гифки - ПРИКОЛЬНЫЕ gif анимаш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0144"/>
            <a:ext cx="4243329" cy="27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Запобіжники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260847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Щоб уникнути пожежі у випадку короткого замикання або перевантаження електричного кола, а також не допустити псування споживачів електричної енергії під час небезпечного збільшення сили струму, використовують запобіжники.</a:t>
            </a:r>
            <a:endParaRPr lang="ru-RU" dirty="0"/>
          </a:p>
          <a:p>
            <a:r>
              <a:rPr lang="uk-UA" b="1" dirty="0"/>
              <a:t>Запобіжники – пристрої, які розмикають коло, якщо сила струму в ньому збільшиться понад норму.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/>
          <a:srcRect l="9645" t="7795" r="10748" b="8543"/>
          <a:stretch>
            <a:fillRect/>
          </a:stretch>
        </p:blipFill>
        <p:spPr bwMode="auto">
          <a:xfrm>
            <a:off x="5868144" y="4854850"/>
            <a:ext cx="1122680" cy="117983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026035"/>
              </p:ext>
            </p:extLst>
          </p:nvPr>
        </p:nvGraphicFramePr>
        <p:xfrm>
          <a:off x="251520" y="3044250"/>
          <a:ext cx="8712968" cy="36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115755">
                <a:tc>
                  <a:txBody>
                    <a:bodyPr/>
                    <a:lstStyle/>
                    <a:p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Автоматичні запобіжники.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Робоча частина автоматичного запобіжника – біметалева пластина. у разі збільшення сили струму понад норму біметалева пластина вигинається, в результаті чого коло розмикається. Після охолодження запобіжник знову можна повернути в робочий стан.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Плавкі запобіжники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які застосовують в радіотехніці. Уздовж осі скляної трубочки з металевими наконечниками натягнутий тонкий дріт із легкоплавкого матеріалу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054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Результат пошуку зображень за запитом &quot;автоматические предохранители&quot;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91680" y="5386821"/>
            <a:ext cx="1656184" cy="1112078"/>
          </a:xfrm>
          <a:prstGeom prst="rect">
            <a:avLst/>
          </a:prstGeom>
        </p:spPr>
      </p:pic>
      <p:pic>
        <p:nvPicPr>
          <p:cNvPr id="10" name="Рисунок 9" descr="Пов’язане зображення"/>
          <p:cNvPicPr/>
          <p:nvPr/>
        </p:nvPicPr>
        <p:blipFill>
          <a:blip r:embed="rId2"/>
          <a:srcRect l="9645" t="7795" r="10748" b="8543"/>
          <a:stretch>
            <a:fillRect/>
          </a:stretch>
        </p:blipFill>
        <p:spPr bwMode="auto">
          <a:xfrm>
            <a:off x="5220072" y="4698699"/>
            <a:ext cx="216024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Розв'язування задач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Яка кількість теплоти виділиться протягом години в провіднику опором 110 </a:t>
            </a:r>
            <a:r>
              <a:rPr lang="uk-UA" dirty="0" err="1"/>
              <a:t>Ом</a:t>
            </a:r>
            <a:r>
              <a:rPr lang="uk-UA" dirty="0"/>
              <a:t> за сили струму 2 А?</a:t>
            </a:r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069339"/>
                  </p:ext>
                </p:extLst>
              </p:nvPr>
            </p:nvGraphicFramePr>
            <p:xfrm>
              <a:off x="539552" y="3096228"/>
              <a:ext cx="7112833" cy="27810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5257"/>
                    <a:gridCol w="5137576"/>
                  </a:tblGrid>
                  <a:tr h="16818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Дано: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t=3600 c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R=110 Ом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=2А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Розв’язання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𝑅𝑡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</m:d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∙Ом∙с=</m:t>
                                </m:r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В</m:t>
                                    </m:r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</m:den>
                                </m:f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∙с=А∙В∙с=Дж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Q</a:t>
                          </a:r>
                          <a:r>
                            <a:rPr lang="uk-UA" sz="1400">
                              <a:effectLst/>
                            </a:rPr>
                            <a:t>=2*2</a:t>
                          </a:r>
                          <a:r>
                            <a:rPr lang="en-US" sz="1400">
                              <a:effectLst/>
                            </a:rPr>
                            <a:t>A</a:t>
                          </a:r>
                          <a:r>
                            <a:rPr lang="uk-UA" sz="1400">
                              <a:effectLst/>
                            </a:rPr>
                            <a:t>*</a:t>
                          </a:r>
                          <a:r>
                            <a:rPr lang="en-US" sz="1400">
                              <a:effectLst/>
                            </a:rPr>
                            <a:t>A</a:t>
                          </a:r>
                          <a:r>
                            <a:rPr lang="uk-UA" sz="1400">
                              <a:effectLst/>
                            </a:rPr>
                            <a:t>*110Ом*3600с=1584000Дж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Відповідь: </a:t>
                          </a:r>
                          <a:r>
                            <a:rPr lang="en-US" sz="1400">
                              <a:effectLst/>
                            </a:rPr>
                            <a:t>Q</a:t>
                          </a:r>
                          <a:r>
                            <a:rPr lang="uk-UA" sz="1400">
                              <a:effectLst/>
                            </a:rPr>
                            <a:t>=1584кДж</a:t>
                          </a:r>
                          <a:endParaRPr lang="ru-RU" sz="110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405" marR="68580" marT="0" marB="0"/>
                    </a:tc>
                  </a:tr>
                  <a:tr h="109924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−?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9069339"/>
                  </p:ext>
                </p:extLst>
              </p:nvPr>
            </p:nvGraphicFramePr>
            <p:xfrm>
              <a:off x="539552" y="3096228"/>
              <a:ext cx="7112833" cy="27810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5257"/>
                    <a:gridCol w="5137576"/>
                  </a:tblGrid>
                  <a:tr h="16818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930" marR="68580" marT="0" marB="0">
                        <a:blipFill rotWithShape="1">
                          <a:blip r:embed="rId2"/>
                          <a:stretch>
                            <a:fillRect l="-309" t="-2174" r="-260185" b="-6558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405" marR="68580" marT="0" marB="0">
                        <a:blipFill rotWithShape="1">
                          <a:blip r:embed="rId2"/>
                          <a:stretch>
                            <a:fillRect l="-38599" t="-1316" r="-119" b="-219"/>
                          </a:stretch>
                        </a:blipFill>
                      </a:tcPr>
                    </a:tc>
                  </a:tr>
                  <a:tr h="109924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930" marR="68580" marT="0" marB="0">
                        <a:blipFill rotWithShape="1">
                          <a:blip r:embed="rId2"/>
                          <a:stretch>
                            <a:fillRect l="-309" t="-156667" r="-260185" b="-55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9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Розв'язування задач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2. По провіднику </a:t>
            </a:r>
            <a:r>
              <a:rPr lang="uk-UA" dirty="0" smtClean="0"/>
              <a:t>проходить </a:t>
            </a:r>
            <a:r>
              <a:rPr lang="uk-UA" dirty="0"/>
              <a:t>струм 5 А. Визначте опір провідника, якщо впродовж </a:t>
            </a:r>
            <a:r>
              <a:rPr lang="ru-RU" dirty="0"/>
              <a:t>3</a:t>
            </a:r>
            <a:r>
              <a:rPr lang="uk-UA" dirty="0"/>
              <a:t>0 хв виділяється кількість теплоти 1</a:t>
            </a:r>
            <a:r>
              <a:rPr lang="ru-RU" dirty="0"/>
              <a:t>5</a:t>
            </a:r>
            <a:r>
              <a:rPr lang="uk-UA" dirty="0"/>
              <a:t> </a:t>
            </a:r>
            <a:r>
              <a:rPr lang="uk-UA" dirty="0" err="1"/>
              <a:t>кДж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2286449"/>
                  </p:ext>
                </p:extLst>
              </p:nvPr>
            </p:nvGraphicFramePr>
            <p:xfrm>
              <a:off x="683568" y="3212976"/>
              <a:ext cx="7776864" cy="31683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9660"/>
                    <a:gridCol w="5617204"/>
                  </a:tblGrid>
                  <a:tr h="17636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Дано: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I=5 A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t=1800</a:t>
                          </a:r>
                          <a:r>
                            <a:rPr lang="ru-RU" sz="1400" dirty="0">
                              <a:effectLst/>
                            </a:rPr>
                            <a:t>с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Q=15000</a:t>
                          </a:r>
                          <a:r>
                            <a:rPr lang="uk-UA" sz="1400" dirty="0" err="1">
                              <a:effectLst/>
                            </a:rPr>
                            <a:t>Дж</a:t>
                          </a:r>
                          <a:endParaRPr lang="ru-RU" sz="1100" dirty="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Розв’язання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𝑅𝑡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𝑄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p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d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Дж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p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∙с</m:t>
                                    </m:r>
                                  </m:den>
                                </m:f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А∙В∙с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А</m:t>
                                        </m:r>
                                      </m:e>
                                      <m:sup>
                                        <m:r>
                                          <a:rPr lang="ru-RU" sz="11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∙с</m:t>
                                    </m:r>
                                  </m:den>
                                </m:f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В</m:t>
                                    </m:r>
                                  </m:num>
                                  <m:den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А</m:t>
                                    </m:r>
                                  </m:den>
                                </m:f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=Ом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R=15000/25A*A*1800c=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Відповідь: </a:t>
                          </a: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100">
                                  <a:effectLst/>
                                  <a:latin typeface="Cambria Math"/>
                                </a:rPr>
                                <m:t>=0,33</m:t>
                              </m:r>
                              <m:d>
                                <m:d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>
                                      <a:effectLst/>
                                      <a:latin typeface="Cambria Math"/>
                                    </a:rPr>
                                    <m:t>Ом</m:t>
                                  </m:r>
                                </m:e>
                              </m:d>
                              <m:r>
                                <a:rPr lang="en-US" sz="1100">
                                  <a:effectLst/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lang="ru-RU" sz="1100" dirty="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405" marR="68580" marT="0" marB="0"/>
                    </a:tc>
                  </a:tr>
                  <a:tr h="140466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−?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2286449"/>
                  </p:ext>
                </p:extLst>
              </p:nvPr>
            </p:nvGraphicFramePr>
            <p:xfrm>
              <a:off x="683568" y="3212976"/>
              <a:ext cx="7776864" cy="31683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59660"/>
                    <a:gridCol w="5617204"/>
                  </a:tblGrid>
                  <a:tr h="17636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Дано: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I=5 A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t=1800</a:t>
                          </a:r>
                          <a:r>
                            <a:rPr lang="ru-RU" sz="1400" dirty="0">
                              <a:effectLst/>
                            </a:rPr>
                            <a:t>с</a:t>
                          </a:r>
                          <a:endParaRPr lang="ru-RU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Q=15000</a:t>
                          </a:r>
                          <a:r>
                            <a:rPr lang="uk-UA" sz="1400" dirty="0" err="1">
                              <a:effectLst/>
                            </a:rPr>
                            <a:t>Дж</a:t>
                          </a:r>
                          <a:endParaRPr lang="ru-RU" sz="1100" dirty="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405" marR="68580" marT="0" marB="0">
                        <a:blipFill rotWithShape="1">
                          <a:blip r:embed="rId2"/>
                          <a:stretch>
                            <a:fillRect l="-38395" t="-962"/>
                          </a:stretch>
                        </a:blipFill>
                      </a:tcPr>
                    </a:tc>
                  </a:tr>
                  <a:tr h="14046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930" marR="68580" marT="0" marB="0">
                        <a:blipFill rotWithShape="1">
                          <a:blip r:embed="rId2"/>
                          <a:stretch>
                            <a:fillRect t="-127273" r="-26045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99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Розв'язування задач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3. Визначте кількість теплоти, що дає електроприлад потужністю </a:t>
            </a:r>
            <a:r>
              <a:rPr lang="en-US" dirty="0"/>
              <a:t>4</a:t>
            </a:r>
            <a:r>
              <a:rPr lang="uk-UA" dirty="0"/>
              <a:t> кВт за </a:t>
            </a:r>
            <a:r>
              <a:rPr lang="en-US" dirty="0"/>
              <a:t>2</a:t>
            </a:r>
            <a:r>
              <a:rPr lang="uk-UA" dirty="0"/>
              <a:t>0 хв роботи?</a:t>
            </a:r>
            <a:endParaRPr lang="ru-RU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446218"/>
                  </p:ext>
                </p:extLst>
              </p:nvPr>
            </p:nvGraphicFramePr>
            <p:xfrm>
              <a:off x="1491615" y="3030696"/>
              <a:ext cx="6160770" cy="29905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0866"/>
                    <a:gridCol w="4449904"/>
                  </a:tblGrid>
                  <a:tr h="13104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Дано: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P=4000</a:t>
                          </a:r>
                          <a:r>
                            <a:rPr lang="ru-RU" sz="1400">
                              <a:effectLst/>
                            </a:rPr>
                            <a:t>Вт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t=1200c</a:t>
                          </a:r>
                          <a:endParaRPr lang="ru-RU" sz="110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Розв’язання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У випадку, коли вся електрична енергія витрачається на нагрівання можна користуватися: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𝑈𝐼𝑡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𝑈𝐼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𝑃𝑡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indent="252095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Q</a:t>
                          </a:r>
                          <a:r>
                            <a:rPr lang="ru-RU" sz="1400">
                              <a:effectLst/>
                            </a:rPr>
                            <a:t>=4000Вт*1200с=4800000Дж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Відповідь: </a:t>
                          </a: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𝑄</m:t>
                              </m:r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=2,4МДж.</m:t>
                              </m:r>
                            </m:oMath>
                          </a14:m>
                          <a:endParaRPr lang="ru-RU" sz="110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5405" marR="68580" marT="0" marB="0"/>
                    </a:tc>
                  </a:tr>
                  <a:tr h="168013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−?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 </a:t>
                          </a:r>
                          <a:endParaRPr lang="ru-RU" sz="1100" dirty="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446218"/>
                  </p:ext>
                </p:extLst>
              </p:nvPr>
            </p:nvGraphicFramePr>
            <p:xfrm>
              <a:off x="1491615" y="3030696"/>
              <a:ext cx="6160770" cy="29905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0866"/>
                    <a:gridCol w="4449904"/>
                  </a:tblGrid>
                  <a:tr h="13104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Дано: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P=4000</a:t>
                          </a:r>
                          <a:r>
                            <a:rPr lang="ru-RU" sz="1400">
                              <a:effectLst/>
                            </a:rPr>
                            <a:t>Вт</a:t>
                          </a:r>
                          <a:endParaRPr lang="ru-RU" sz="11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t=1200c</a:t>
                          </a:r>
                          <a:endParaRPr lang="ru-RU" sz="1100">
                            <a:solidFill>
                              <a:srgbClr val="00000A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74930" marR="68580" marT="0" marB="0"/>
                    </a:tc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5405" marR="68580" marT="0" marB="0">
                        <a:blipFill rotWithShape="1">
                          <a:blip r:embed="rId2"/>
                          <a:stretch>
                            <a:fillRect l="-38493" t="-1018" r="-137"/>
                          </a:stretch>
                        </a:blipFill>
                      </a:tcPr>
                    </a:tc>
                  </a:tr>
                  <a:tr h="168013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4930" marR="68580" marT="0" marB="0">
                        <a:blipFill rotWithShape="1">
                          <a:blip r:embed="rId2"/>
                          <a:stretch>
                            <a:fillRect l="-357" t="-79710" r="-2610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6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583</Words>
  <Application>Microsoft Office PowerPoint</Application>
  <PresentationFormat>Екран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Тема Office</vt:lpstr>
      <vt:lpstr>Фізика 8 клас 11.04.2022р.</vt:lpstr>
      <vt:lpstr>Закон Джоуля – Ленца</vt:lpstr>
      <vt:lpstr>Похідні формули, що випливають із закону Джоуля Ленца:</vt:lpstr>
      <vt:lpstr>Електронагрівальні пристрої</vt:lpstr>
      <vt:lpstr>Коротке замикання та запобіжники</vt:lpstr>
      <vt:lpstr>Запобіжники</vt:lpstr>
      <vt:lpstr>Розв'язування задач </vt:lpstr>
      <vt:lpstr>Розв'язування задач </vt:lpstr>
      <vt:lpstr>Розв'язування задач </vt:lpstr>
      <vt:lpstr>Подумайте </vt:lpstr>
      <vt:lpstr>Презентація PowerPoint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Теплова дія струму. Закон Джоуля – Ленца</dc:title>
  <dc:creator>Yourust</dc:creator>
  <cp:lastModifiedBy>RePack by Diakov</cp:lastModifiedBy>
  <cp:revision>15</cp:revision>
  <dcterms:created xsi:type="dcterms:W3CDTF">2020-04-14T08:14:45Z</dcterms:created>
  <dcterms:modified xsi:type="dcterms:W3CDTF">2022-04-07T13:42:15Z</dcterms:modified>
</cp:coreProperties>
</file>