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0" r:id="rId2"/>
    <p:sldId id="262" r:id="rId3"/>
    <p:sldId id="264" r:id="rId4"/>
    <p:sldId id="266" r:id="rId5"/>
    <p:sldId id="269" r:id="rId6"/>
    <p:sldId id="267" r:id="rId7"/>
    <p:sldId id="279" r:id="rId8"/>
    <p:sldId id="272" r:id="rId9"/>
    <p:sldId id="278" r:id="rId10"/>
    <p:sldId id="284" r:id="rId11"/>
    <p:sldId id="282" r:id="rId12"/>
    <p:sldId id="280" r:id="rId13"/>
    <p:sldId id="285" r:id="rId14"/>
    <p:sldId id="286" r:id="rId15"/>
    <p:sldId id="287" r:id="rId16"/>
    <p:sldId id="288" r:id="rId17"/>
    <p:sldId id="289" r:id="rId18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424" autoAdjust="0"/>
  </p:normalViewPr>
  <p:slideViewPr>
    <p:cSldViewPr>
      <p:cViewPr varScale="1">
        <p:scale>
          <a:sx n="82" d="100"/>
          <a:sy n="82" d="100"/>
        </p:scale>
        <p:origin x="105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8B9FB-A1DC-4B8F-9349-8E8935B96C36}" type="datetimeFigureOut">
              <a:rPr lang="ru-RU" smtClean="0"/>
              <a:pPr/>
              <a:t>30.04.2022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6FA4E-7C1D-4EC2-B6B7-42E3CF4D309D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084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B1CE-CDCB-47C0-BF43-CC95E4271CAA}" type="datetimeFigureOut">
              <a:rPr lang="ru-RU" smtClean="0"/>
              <a:pPr/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11DB-3C4F-4F3B-BE55-D23F765FD93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B1CE-CDCB-47C0-BF43-CC95E4271CAA}" type="datetimeFigureOut">
              <a:rPr lang="ru-RU" smtClean="0"/>
              <a:pPr/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11DB-3C4F-4F3B-BE55-D23F765FD93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B1CE-CDCB-47C0-BF43-CC95E4271CAA}" type="datetimeFigureOut">
              <a:rPr lang="ru-RU" smtClean="0"/>
              <a:pPr/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11DB-3C4F-4F3B-BE55-D23F765FD93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819150"/>
            <a:ext cx="57912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981200" y="1752600"/>
            <a:ext cx="28194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53000" y="1752600"/>
            <a:ext cx="28194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1981200" y="3771900"/>
            <a:ext cx="57912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838200" y="6248400"/>
            <a:ext cx="2667000" cy="3048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3886200" cy="3048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43800" y="6248400"/>
            <a:ext cx="685800" cy="304800"/>
          </a:xfrm>
        </p:spPr>
        <p:txBody>
          <a:bodyPr/>
          <a:lstStyle>
            <a:lvl1pPr>
              <a:defRPr/>
            </a:lvl1pPr>
          </a:lstStyle>
          <a:p>
            <a:fld id="{F036421E-EDC4-4988-BD07-56F32EC5C51F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B1CE-CDCB-47C0-BF43-CC95E4271CAA}" type="datetimeFigureOut">
              <a:rPr lang="ru-RU" smtClean="0"/>
              <a:pPr/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11DB-3C4F-4F3B-BE55-D23F765FD93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B1CE-CDCB-47C0-BF43-CC95E4271CAA}" type="datetimeFigureOut">
              <a:rPr lang="ru-RU" smtClean="0"/>
              <a:pPr/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11DB-3C4F-4F3B-BE55-D23F765FD93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B1CE-CDCB-47C0-BF43-CC95E4271CAA}" type="datetimeFigureOut">
              <a:rPr lang="ru-RU" smtClean="0"/>
              <a:pPr/>
              <a:t>30.04.2022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11DB-3C4F-4F3B-BE55-D23F765FD93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B1CE-CDCB-47C0-BF43-CC95E4271CAA}" type="datetimeFigureOut">
              <a:rPr lang="ru-RU" smtClean="0"/>
              <a:pPr/>
              <a:t>30.04.2022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11DB-3C4F-4F3B-BE55-D23F765FD93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B1CE-CDCB-47C0-BF43-CC95E4271CAA}" type="datetimeFigureOut">
              <a:rPr lang="ru-RU" smtClean="0"/>
              <a:pPr/>
              <a:t>30.04.2022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11DB-3C4F-4F3B-BE55-D23F765FD93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B1CE-CDCB-47C0-BF43-CC95E4271CAA}" type="datetimeFigureOut">
              <a:rPr lang="ru-RU" smtClean="0"/>
              <a:pPr/>
              <a:t>30.04.2022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11DB-3C4F-4F3B-BE55-D23F765FD93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B1CE-CDCB-47C0-BF43-CC95E4271CAA}" type="datetimeFigureOut">
              <a:rPr lang="ru-RU" smtClean="0"/>
              <a:pPr/>
              <a:t>30.04.2022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11DB-3C4F-4F3B-BE55-D23F765FD93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B1CE-CDCB-47C0-BF43-CC95E4271CAA}" type="datetimeFigureOut">
              <a:rPr lang="ru-RU" smtClean="0"/>
              <a:pPr/>
              <a:t>30.04.2022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11DB-3C4F-4F3B-BE55-D23F765FD93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BB1CE-CDCB-47C0-BF43-CC95E4271CAA}" type="datetimeFigureOut">
              <a:rPr lang="ru-RU" smtClean="0"/>
              <a:pPr/>
              <a:t>30.04.2022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911DB-3C4F-4F3B-BE55-D23F765FD93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3%D0%B5%D1%80%D0%BE%D0%B9_%D0%A3%D0%BA%D1%80%D0%B0%D1%97%D0%BD%D0%B8" TargetMode="External"/><Relationship Id="rId3" Type="http://schemas.openxmlformats.org/officeDocument/2006/relationships/hyperlink" Target="https://uk.wikipedia.org/wiki/%D0%97%D0%B2%D0%B0%D1%80%D1%8E%D0%B2%D0%B0%D0%BD%D0%BD%D1%8F" TargetMode="External"/><Relationship Id="rId7" Type="http://schemas.openxmlformats.org/officeDocument/2006/relationships/hyperlink" Target="https://uk.wikipedia.org/wiki/%D0%9D%D0%90%D0%9D_%D0%A3%D0%BA%D1%80%D0%B0%D1%97%D0%BD%D0%B8" TargetMode="External"/><Relationship Id="rId2" Type="http://schemas.openxmlformats.org/officeDocument/2006/relationships/hyperlink" Target="https://uk.wikipedia.org/wiki/%D0%9D%D0%B0%D1%83%D0%BA%D0%BE%D0%B2%D0%B5%D1%86%D1%8C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uk.wikipedia.org/wiki/%D0%9C%D0%B5%D1%82%D0%B0%D0%BB" TargetMode="External"/><Relationship Id="rId5" Type="http://schemas.openxmlformats.org/officeDocument/2006/relationships/hyperlink" Target="https://uk.wikipedia.org/wiki/%D0%A2%D0%B5%D1%85%D0%BD%D0%BE%D0%BB%D0%BE%D0%B3%D1%96%D1%8F" TargetMode="External"/><Relationship Id="rId10" Type="http://schemas.openxmlformats.org/officeDocument/2006/relationships/image" Target="../media/image12.jpeg"/><Relationship Id="rId4" Type="http://schemas.openxmlformats.org/officeDocument/2006/relationships/hyperlink" Target="https://uk.wikipedia.org/wiki/%D0%9C%D0%B5%D1%82%D0%B0%D0%BB%D1%83%D1%80%D0%B3%D1%96%D1%8F" TargetMode="External"/><Relationship Id="rId9" Type="http://schemas.openxmlformats.org/officeDocument/2006/relationships/hyperlink" Target="https://uk.wikipedia.org/wiki/%D0%86%D0%BD%D1%81%D1%82%D0%B8%D1%82%D1%83%D1%82_%D0%B5%D0%BB%D0%B5%D0%BA%D1%82%D1%80%D0%BE%D0%B7%D0%B2%D0%B0%D1%80%D1%8E%D0%B2%D0%B0%D0%BD%D0%BD%D1%8F_%D1%96%D0%BC%D0%B5%D0%BD%D1%96_%D0%84%D0%B2%D0%B3%D0%B5%D0%BD%D0%B0_%D0%9F%D0%B0%D1%82%D0%BE%D0%BD%D0%B0_%D0%9D%D0%90%D0%9D_%D0%A3%D0%BA%D1%80%D0%B0%D1%97%D0%BD%D0%B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A%D0%B8%D1%97%D0%B2" TargetMode="External"/><Relationship Id="rId2" Type="http://schemas.openxmlformats.org/officeDocument/2006/relationships/hyperlink" Target="https://uk.wikipedia.org/wiki/%D0%94%D0%BD%D1%96%D0%BF%D1%80%D0%BE_(%D1%80%D1%96%D1%87%D0%BA%D0%B0)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hyperlink" Target="https://uk.wikipedia.org/wiki/%D0%9F%D0%B0%D1%82%D0%BE%D0%BD_%D0%84%D0%B2%D0%B3%D0%B5%D0%BD_%D0%9E%D1%81%D0%BA%D0%B0%D1%80%D0%BE%D0%B2%D0%B8%D1%87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2%D0%B5%D1%85%D0%BD%D0%BE%D0%BB%D0%BE%D0%B3%D1%96%D1%87%D0%BD%D0%B8%D0%B9_%D0%BF%D1%80%D0%BE%D1%86%D0%B5%D1%81" TargetMode="External"/><Relationship Id="rId3" Type="http://schemas.openxmlformats.org/officeDocument/2006/relationships/hyperlink" Target="https://uk.wikipedia.org/wiki/%D0%9C%D0%B8%D0%BA%D0%BE%D0%BB%D0%B0%D1%97%D0%B2%D1%81%D1%8C%D0%BA%D0%B0_%D0%BE%D0%B1%D0%BB%D0%B0%D1%81%D1%82%D1%8C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s://uk.wikipedia.org/wiki/%D0%9C%D0%BE%D1%81%D1%82%D0%BE%D0%B2%D0%B5_(%D0%91%D1%80%D0%B0%D1%82%D1%81%D1%8C%D0%BA%D0%B8%D0%B9_%D1%80%D0%B0%D0%B9%D0%BE%D0%BD)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uk.wikipedia.org/wiki/1882" TargetMode="External"/><Relationship Id="rId5" Type="http://schemas.openxmlformats.org/officeDocument/2006/relationships/hyperlink" Target="https://uk.wikipedia.org/wiki/%D0%95%D0%BB%D0%B5%D0%BA%D1%82%D1%80%D0%BE%D0%B4%D1%83%D0%B3%D0%BE%D0%B2%D0%B5_%D0%B7%D0%B2%D0%B0%D1%80%D1%8E%D0%B2%D0%B0%D0%BD%D0%BD%D1%8F" TargetMode="External"/><Relationship Id="rId4" Type="http://schemas.openxmlformats.org/officeDocument/2006/relationships/hyperlink" Target="https://uk.wikipedia.org/wiki/%D0%A3%D0%BA%D1%80%D0%B0%D1%97%D0%BD%D0%B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i="1" dirty="0" err="1" smtClean="0">
                <a:solidFill>
                  <a:srgbClr val="7030A0"/>
                </a:solidFill>
              </a:rPr>
              <a:t>Фізика</a:t>
            </a:r>
            <a:r>
              <a:rPr lang="ru-RU" sz="5400" b="1" i="1" dirty="0" smtClean="0">
                <a:solidFill>
                  <a:srgbClr val="7030A0"/>
                </a:solidFill>
              </a:rPr>
              <a:t> 8 </a:t>
            </a:r>
            <a:r>
              <a:rPr lang="ru-RU" sz="5400" b="1" i="1" dirty="0" err="1" smtClean="0">
                <a:solidFill>
                  <a:srgbClr val="7030A0"/>
                </a:solidFill>
              </a:rPr>
              <a:t>клас</a:t>
            </a:r>
            <a:r>
              <a:rPr lang="ru-RU" sz="5400" b="1" i="1" dirty="0" smtClean="0">
                <a:solidFill>
                  <a:srgbClr val="7030A0"/>
                </a:solidFill>
              </a:rPr>
              <a:t> 06.05.2022р.</a:t>
            </a:r>
            <a:endParaRPr lang="ru-RU" sz="5400" b="1" i="1" dirty="0">
              <a:solidFill>
                <a:srgbClr val="7030A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6600" dirty="0" smtClean="0"/>
              <a:t>Застосування газових розрядів</a:t>
            </a:r>
            <a:endParaRPr lang="uk-UA" sz="6600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86314" y="428604"/>
            <a:ext cx="4143404" cy="5929354"/>
          </a:xfrm>
        </p:spPr>
        <p:txBody>
          <a:bodyPr>
            <a:normAutofit fontScale="25000" lnSpcReduction="20000"/>
          </a:bodyPr>
          <a:lstStyle/>
          <a:p>
            <a:r>
              <a:rPr lang="ru-RU" sz="14400" dirty="0" smtClean="0">
                <a:solidFill>
                  <a:srgbClr val="FF0000"/>
                </a:solidFill>
              </a:rPr>
              <a:t>Легендарна </a:t>
            </a:r>
            <a:r>
              <a:rPr lang="ru-RU" sz="14400" dirty="0" err="1" smtClean="0">
                <a:solidFill>
                  <a:srgbClr val="FF0000"/>
                </a:solidFill>
              </a:rPr>
              <a:t>династія</a:t>
            </a:r>
            <a:r>
              <a:rPr lang="ru-RU" sz="14400" dirty="0" smtClean="0">
                <a:solidFill>
                  <a:srgbClr val="FF0000"/>
                </a:solidFill>
              </a:rPr>
              <a:t>. </a:t>
            </a:r>
            <a:endParaRPr lang="ru-RU" sz="14400" dirty="0" smtClean="0">
              <a:solidFill>
                <a:srgbClr val="FF0000"/>
              </a:solidFill>
            </a:endParaRPr>
          </a:p>
          <a:p>
            <a:r>
              <a:rPr lang="ru-RU" sz="14400" dirty="0" err="1" smtClean="0">
                <a:solidFill>
                  <a:srgbClr val="002060"/>
                </a:solidFill>
              </a:rPr>
              <a:t>Євген</a:t>
            </a:r>
            <a:r>
              <a:rPr lang="ru-RU" sz="14400" dirty="0" smtClean="0">
                <a:solidFill>
                  <a:srgbClr val="002060"/>
                </a:solidFill>
              </a:rPr>
              <a:t> </a:t>
            </a:r>
            <a:r>
              <a:rPr lang="ru-RU" sz="14400" dirty="0" smtClean="0">
                <a:solidFill>
                  <a:srgbClr val="002060"/>
                </a:solidFill>
              </a:rPr>
              <a:t>та Борис </a:t>
            </a:r>
            <a:r>
              <a:rPr lang="ru-RU" sz="14400" dirty="0" err="1" smtClean="0">
                <a:solidFill>
                  <a:srgbClr val="002060"/>
                </a:solidFill>
              </a:rPr>
              <a:t>Патони</a:t>
            </a:r>
            <a:r>
              <a:rPr lang="ru-RU" sz="14400" dirty="0" smtClean="0">
                <a:solidFill>
                  <a:srgbClr val="002060"/>
                </a:solidFill>
              </a:rPr>
              <a:t>. </a:t>
            </a:r>
            <a:r>
              <a:rPr lang="ru-RU" sz="14400" dirty="0" err="1" smtClean="0">
                <a:solidFill>
                  <a:srgbClr val="002060"/>
                </a:solidFill>
              </a:rPr>
              <a:t>Батько</a:t>
            </a:r>
            <a:r>
              <a:rPr lang="ru-RU" sz="14400" dirty="0" smtClean="0">
                <a:solidFill>
                  <a:srgbClr val="002060"/>
                </a:solidFill>
              </a:rPr>
              <a:t> </a:t>
            </a:r>
            <a:r>
              <a:rPr lang="ru-RU" sz="14400" dirty="0" err="1" smtClean="0">
                <a:solidFill>
                  <a:srgbClr val="002060"/>
                </a:solidFill>
              </a:rPr>
              <a:t>ввійшов</a:t>
            </a:r>
            <a:r>
              <a:rPr lang="ru-RU" sz="14400" dirty="0" smtClean="0">
                <a:solidFill>
                  <a:srgbClr val="002060"/>
                </a:solidFill>
              </a:rPr>
              <a:t> в </a:t>
            </a:r>
            <a:r>
              <a:rPr lang="ru-RU" sz="14400" dirty="0" err="1" smtClean="0">
                <a:solidFill>
                  <a:srgbClr val="002060"/>
                </a:solidFill>
              </a:rPr>
              <a:t>історію</a:t>
            </a:r>
            <a:r>
              <a:rPr lang="ru-RU" sz="14400" dirty="0" smtClean="0">
                <a:solidFill>
                  <a:srgbClr val="002060"/>
                </a:solidFill>
              </a:rPr>
              <a:t> як </a:t>
            </a:r>
            <a:r>
              <a:rPr lang="ru-RU" sz="14400" dirty="0" err="1" smtClean="0">
                <a:solidFill>
                  <a:srgbClr val="002060"/>
                </a:solidFill>
              </a:rPr>
              <a:t>розробник</a:t>
            </a:r>
            <a:r>
              <a:rPr lang="ru-RU" sz="14400" dirty="0" smtClean="0">
                <a:solidFill>
                  <a:srgbClr val="002060"/>
                </a:solidFill>
              </a:rPr>
              <a:t> </a:t>
            </a:r>
            <a:r>
              <a:rPr lang="ru-RU" sz="14400" dirty="0" err="1" smtClean="0">
                <a:solidFill>
                  <a:srgbClr val="002060"/>
                </a:solidFill>
              </a:rPr>
              <a:t>першого</a:t>
            </a:r>
            <a:r>
              <a:rPr lang="ru-RU" sz="14400" dirty="0" smtClean="0">
                <a:solidFill>
                  <a:srgbClr val="002060"/>
                </a:solidFill>
              </a:rPr>
              <a:t> у </a:t>
            </a:r>
            <a:r>
              <a:rPr lang="ru-RU" sz="14400" dirty="0" err="1" smtClean="0">
                <a:solidFill>
                  <a:srgbClr val="002060"/>
                </a:solidFill>
              </a:rPr>
              <a:t>світі</a:t>
            </a:r>
            <a:r>
              <a:rPr lang="ru-RU" sz="14400" dirty="0" smtClean="0">
                <a:solidFill>
                  <a:srgbClr val="002060"/>
                </a:solidFill>
              </a:rPr>
              <a:t> </a:t>
            </a:r>
            <a:r>
              <a:rPr lang="ru-RU" sz="14400" dirty="0" err="1" smtClean="0">
                <a:solidFill>
                  <a:srgbClr val="002060"/>
                </a:solidFill>
              </a:rPr>
              <a:t>суцільнозварного</a:t>
            </a:r>
            <a:r>
              <a:rPr lang="ru-RU" sz="14400" dirty="0" smtClean="0">
                <a:solidFill>
                  <a:srgbClr val="002060"/>
                </a:solidFill>
              </a:rPr>
              <a:t> мосту.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0" name="Picture 2" descr="Патон Євген Оскарови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0"/>
            <a:ext cx="4286280" cy="5639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076056" cy="6710424"/>
          </a:xfrm>
        </p:spPr>
        <p:txBody>
          <a:bodyPr>
            <a:noAutofit/>
          </a:bodyPr>
          <a:lstStyle/>
          <a:p>
            <a:pPr algn="l"/>
            <a:r>
              <a:rPr lang="vi-VN" sz="2800" b="1" dirty="0" smtClean="0">
                <a:solidFill>
                  <a:srgbClr val="002060"/>
                </a:solidFill>
              </a:rPr>
              <a:t>Пато́н Бори́с Євге́нович</a:t>
            </a:r>
            <a:r>
              <a:rPr lang="vi-VN" sz="2800" dirty="0" smtClean="0">
                <a:solidFill>
                  <a:srgbClr val="3333CC"/>
                </a:solidFill>
              </a:rPr>
              <a:t> </a:t>
            </a:r>
            <a:r>
              <a:rPr lang="ru-RU" sz="2800" dirty="0" smtClean="0">
                <a:solidFill>
                  <a:srgbClr val="3333CC"/>
                </a:solidFill>
              </a:rPr>
              <a:t/>
            </a:r>
            <a:br>
              <a:rPr lang="ru-RU" sz="2800" dirty="0" smtClean="0">
                <a:solidFill>
                  <a:srgbClr val="3333CC"/>
                </a:solidFill>
              </a:rPr>
            </a:br>
            <a:r>
              <a:rPr lang="vi-VN" sz="2800" dirty="0" smtClean="0">
                <a:solidFill>
                  <a:srgbClr val="002060"/>
                </a:solidFill>
              </a:rPr>
              <a:t>український </a:t>
            </a:r>
            <a:r>
              <a:rPr lang="vi-VN" sz="2800" dirty="0" smtClean="0">
                <a:solidFill>
                  <a:srgbClr val="002060"/>
                </a:solidFill>
                <a:hlinkClick r:id="rId2" tooltip="Науковець"/>
              </a:rPr>
              <a:t>науковець</a:t>
            </a:r>
            <a:r>
              <a:rPr lang="vi-VN" sz="2800" dirty="0" smtClean="0">
                <a:solidFill>
                  <a:srgbClr val="002060"/>
                </a:solidFill>
              </a:rPr>
              <a:t> у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vi-VN" sz="2800" dirty="0" smtClean="0">
                <a:solidFill>
                  <a:srgbClr val="002060"/>
                </a:solidFill>
              </a:rPr>
              <a:t>галузі </a:t>
            </a:r>
            <a:r>
              <a:rPr lang="vi-VN" sz="2800" dirty="0" smtClean="0">
                <a:solidFill>
                  <a:srgbClr val="002060"/>
                </a:solidFill>
                <a:hlinkClick r:id="rId3" tooltip="Зварювання"/>
              </a:rPr>
              <a:t>зварювальних</a:t>
            </a:r>
            <a:r>
              <a:rPr lang="ru-RU" sz="2800" dirty="0" smtClean="0">
                <a:solidFill>
                  <a:srgbClr val="002060"/>
                </a:solidFill>
                <a:hlinkClick r:id="rId3" tooltip="Зварювання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hlinkClick r:id="rId3" tooltip="Зварювання"/>
              </a:rPr>
              <a:t>процесів</a:t>
            </a:r>
            <a:r>
              <a:rPr lang="vi-VN" sz="2800" dirty="0" smtClean="0">
                <a:solidFill>
                  <a:srgbClr val="002060"/>
                </a:solidFill>
              </a:rPr>
              <a:t>, 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hlinkClick r:id="rId4" tooltip="Металургія"/>
              </a:rPr>
              <a:t>металургії</a:t>
            </a:r>
            <a:r>
              <a:rPr lang="vi-VN" sz="2800" dirty="0" smtClean="0">
                <a:solidFill>
                  <a:srgbClr val="002060"/>
                </a:solidFill>
              </a:rPr>
              <a:t> і</a:t>
            </a:r>
            <a:r>
              <a:rPr lang="ru-RU" sz="2800" dirty="0" smtClean="0">
                <a:solidFill>
                  <a:srgbClr val="002060"/>
                </a:solidFill>
              </a:rPr>
              <a:t>                  </a:t>
            </a:r>
            <a:r>
              <a:rPr lang="vi-VN" sz="2800" dirty="0" smtClean="0">
                <a:solidFill>
                  <a:srgbClr val="002060"/>
                </a:solidFill>
              </a:rPr>
              <a:t> </a:t>
            </a:r>
            <a:r>
              <a:rPr lang="vi-VN" sz="2800" dirty="0" smtClean="0">
                <a:solidFill>
                  <a:srgbClr val="002060"/>
                </a:solidFill>
                <a:hlinkClick r:id="rId5" tooltip="Технологія"/>
              </a:rPr>
              <a:t>технології</a:t>
            </a:r>
            <a:r>
              <a:rPr lang="vi-VN" sz="2800" dirty="0" smtClean="0">
                <a:solidFill>
                  <a:srgbClr val="002060"/>
                </a:solidFill>
              </a:rPr>
              <a:t> </a:t>
            </a:r>
            <a:r>
              <a:rPr lang="vi-VN" sz="2800" dirty="0" smtClean="0">
                <a:solidFill>
                  <a:srgbClr val="002060"/>
                </a:solidFill>
                <a:hlinkClick r:id="rId6" tooltip="Метал"/>
              </a:rPr>
              <a:t>металів</a:t>
            </a:r>
            <a:r>
              <a:rPr lang="vi-VN" sz="2800" dirty="0" smtClean="0">
                <a:solidFill>
                  <a:srgbClr val="002060"/>
                </a:solidFill>
              </a:rPr>
              <a:t>, Президент </a:t>
            </a:r>
            <a:r>
              <a:rPr lang="vi-VN" sz="2800" dirty="0" smtClean="0">
                <a:solidFill>
                  <a:srgbClr val="002060"/>
                </a:solidFill>
                <a:hlinkClick r:id="rId7" tooltip="НАН України"/>
              </a:rPr>
              <a:t>НАН України</a:t>
            </a:r>
            <a:r>
              <a:rPr lang="vi-VN" sz="2800" dirty="0" smtClean="0">
                <a:solidFill>
                  <a:srgbClr val="002060"/>
                </a:solidFill>
              </a:rPr>
              <a:t> перший нагороджений званням </a:t>
            </a:r>
            <a:r>
              <a:rPr lang="vi-VN" sz="2800" dirty="0" smtClean="0">
                <a:solidFill>
                  <a:srgbClr val="002060"/>
                </a:solidFill>
                <a:hlinkClick r:id="rId8" tooltip="Герой України"/>
              </a:rPr>
              <a:t>Герой України</a:t>
            </a:r>
            <a:r>
              <a:rPr lang="vi-VN" sz="2800" dirty="0" smtClean="0">
                <a:solidFill>
                  <a:srgbClr val="002060"/>
                </a:solidFill>
              </a:rPr>
              <a:t>;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vi-VN" sz="2800" dirty="0" smtClean="0">
                <a:solidFill>
                  <a:srgbClr val="002060"/>
                </a:solidFill>
              </a:rPr>
              <a:t>директор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vi-VN" sz="2800" dirty="0" smtClean="0">
                <a:solidFill>
                  <a:srgbClr val="002060"/>
                </a:solidFill>
              </a:rPr>
              <a:t> </a:t>
            </a:r>
            <a:r>
              <a:rPr lang="vi-VN" sz="2800" dirty="0" smtClean="0">
                <a:solidFill>
                  <a:srgbClr val="002060"/>
                </a:solidFill>
                <a:hlinkClick r:id="rId9" tooltip="Інститут електрозварювання імені Євгена Патона НАН України"/>
              </a:rPr>
              <a:t>Інституту </a:t>
            </a:r>
            <a:r>
              <a:rPr lang="vi-VN" sz="2800" dirty="0" smtClean="0">
                <a:hlinkClick r:id="rId9" tooltip="Інститут електрозварювання імені Євгена Патона НАН України"/>
              </a:rPr>
              <a:t>електрозварювання імені Євгена Патона</a:t>
            </a:r>
            <a:endParaRPr lang="ru-RU" sz="2800" dirty="0"/>
          </a:p>
        </p:txBody>
      </p:sp>
      <p:pic>
        <p:nvPicPr>
          <p:cNvPr id="30722" name="Picture 2" descr="Борис Е.Патон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29190" y="222665"/>
            <a:ext cx="4214810" cy="5206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</a:rPr>
              <a:t>Міст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імені</a:t>
            </a:r>
            <a:r>
              <a:rPr lang="ru-RU" sz="2400" b="1" dirty="0" smtClean="0">
                <a:solidFill>
                  <a:srgbClr val="002060"/>
                </a:solidFill>
              </a:rPr>
              <a:t> Патона</a:t>
            </a:r>
            <a:r>
              <a:rPr lang="ru-RU" sz="2400" dirty="0" smtClean="0">
                <a:solidFill>
                  <a:srgbClr val="002060"/>
                </a:solidFill>
              </a:rPr>
              <a:t> — один </a:t>
            </a:r>
            <a:r>
              <a:rPr lang="ru-RU" sz="2400" dirty="0" err="1" smtClean="0">
                <a:solidFill>
                  <a:srgbClr val="002060"/>
                </a:solidFill>
              </a:rPr>
              <a:t>із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мостів</a:t>
            </a:r>
            <a:r>
              <a:rPr lang="ru-RU" sz="2400" dirty="0" smtClean="0">
                <a:solidFill>
                  <a:srgbClr val="002060"/>
                </a:solidFill>
              </a:rPr>
              <a:t> через </a:t>
            </a:r>
            <a:r>
              <a:rPr lang="ru-RU" sz="2400" dirty="0" err="1" smtClean="0">
                <a:solidFill>
                  <a:srgbClr val="002060"/>
                </a:solidFill>
                <a:hlinkClick r:id="rId2" tooltip="Дніпро (річка)"/>
              </a:rPr>
              <a:t>Дніпро</a:t>
            </a:r>
            <a:r>
              <a:rPr lang="ru-RU" sz="2400" dirty="0" smtClean="0">
                <a:solidFill>
                  <a:srgbClr val="002060"/>
                </a:solidFill>
              </a:rPr>
              <a:t> у </a:t>
            </a:r>
            <a:r>
              <a:rPr lang="ru-RU" sz="2400" dirty="0" err="1" smtClean="0">
                <a:solidFill>
                  <a:srgbClr val="002060"/>
                </a:solidFill>
                <a:hlinkClick r:id="rId3" tooltip="Київ"/>
              </a:rPr>
              <a:t>Києві</a:t>
            </a:r>
            <a:r>
              <a:rPr lang="ru-RU" sz="2400" dirty="0" smtClean="0">
                <a:solidFill>
                  <a:srgbClr val="002060"/>
                </a:solidFill>
              </a:rPr>
              <a:t>. Перший у </a:t>
            </a:r>
            <a:r>
              <a:rPr lang="ru-RU" sz="2400" dirty="0" err="1" smtClean="0">
                <a:solidFill>
                  <a:srgbClr val="002060"/>
                </a:solidFill>
              </a:rPr>
              <a:t>світі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суцільнозварний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міст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завдовжки</a:t>
            </a:r>
            <a:r>
              <a:rPr lang="ru-RU" sz="2400" dirty="0" smtClean="0">
                <a:solidFill>
                  <a:srgbClr val="002060"/>
                </a:solidFill>
              </a:rPr>
              <a:t> 1543 </a:t>
            </a:r>
            <a:r>
              <a:rPr lang="ru-RU" sz="2400" dirty="0" err="1" smtClean="0">
                <a:solidFill>
                  <a:srgbClr val="002060"/>
                </a:solidFill>
              </a:rPr>
              <a:t>метри</a:t>
            </a:r>
            <a:r>
              <a:rPr lang="ru-RU" sz="2400" dirty="0" smtClean="0">
                <a:solidFill>
                  <a:srgbClr val="002060"/>
                </a:solidFill>
              </a:rPr>
              <a:t>. </a:t>
            </a:r>
            <a:r>
              <a:rPr lang="ru-RU" sz="2400" dirty="0" err="1" smtClean="0">
                <a:solidFill>
                  <a:srgbClr val="002060"/>
                </a:solidFill>
              </a:rPr>
              <a:t>Безпосередню</a:t>
            </a:r>
            <a:r>
              <a:rPr lang="ru-RU" sz="2400" dirty="0" smtClean="0">
                <a:solidFill>
                  <a:srgbClr val="002060"/>
                </a:solidFill>
              </a:rPr>
              <a:t> участь у </a:t>
            </a:r>
            <a:r>
              <a:rPr lang="ru-RU" sz="2400" dirty="0" err="1" smtClean="0">
                <a:solidFill>
                  <a:srgbClr val="002060"/>
                </a:solidFill>
              </a:rPr>
              <a:t>проектуванні</a:t>
            </a:r>
            <a:r>
              <a:rPr lang="ru-RU" sz="2400" dirty="0" smtClean="0">
                <a:solidFill>
                  <a:srgbClr val="002060"/>
                </a:solidFill>
              </a:rPr>
              <a:t> та </a:t>
            </a:r>
            <a:r>
              <a:rPr lang="ru-RU" sz="2400" dirty="0" err="1" smtClean="0">
                <a:solidFill>
                  <a:srgbClr val="002060"/>
                </a:solidFill>
              </a:rPr>
              <a:t>будівництві</a:t>
            </a:r>
            <a:r>
              <a:rPr lang="ru-RU" sz="2400" dirty="0" smtClean="0">
                <a:solidFill>
                  <a:srgbClr val="002060"/>
                </a:solidFill>
              </a:rPr>
              <a:t> моста брав </a:t>
            </a:r>
            <a:r>
              <a:rPr lang="ru-RU" sz="2400" dirty="0" err="1" smtClean="0">
                <a:solidFill>
                  <a:srgbClr val="002060"/>
                </a:solidFill>
              </a:rPr>
              <a:t>академік</a:t>
            </a:r>
            <a:r>
              <a:rPr lang="ru-RU" sz="2400" dirty="0" smtClean="0">
                <a:solidFill>
                  <a:srgbClr val="002060"/>
                </a:solidFill>
              </a:rPr>
              <a:t> </a:t>
            </a:r>
            <a:r>
              <a:rPr lang="ru-RU" sz="2400" dirty="0" err="1" smtClean="0">
                <a:solidFill>
                  <a:srgbClr val="002060"/>
                </a:solidFill>
                <a:hlinkClick r:id="rId4" tooltip="Патон Євген Оскарович"/>
              </a:rPr>
              <a:t>Євген</a:t>
            </a:r>
            <a:r>
              <a:rPr lang="ru-RU" sz="2400" dirty="0" smtClean="0">
                <a:solidFill>
                  <a:srgbClr val="002060"/>
                </a:solidFill>
                <a:hlinkClick r:id="rId4" tooltip="Патон Євген Оскарович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hlinkClick r:id="rId4" tooltip="Патон Євген Оскарович"/>
              </a:rPr>
              <a:t>Оскарович</a:t>
            </a:r>
            <a:r>
              <a:rPr lang="ru-RU" sz="2400" dirty="0" smtClean="0">
                <a:solidFill>
                  <a:srgbClr val="002060"/>
                </a:solidFill>
                <a:hlinkClick r:id="rId4" tooltip="Патон Євген Оскарович"/>
              </a:rPr>
              <a:t> Патон</a:t>
            </a:r>
            <a:r>
              <a:rPr lang="ru-RU" sz="2400" dirty="0" smtClean="0">
                <a:solidFill>
                  <a:srgbClr val="002060"/>
                </a:solidFill>
              </a:rPr>
              <a:t>, на честь </a:t>
            </a:r>
            <a:r>
              <a:rPr lang="ru-RU" sz="2400" dirty="0" err="1" smtClean="0">
                <a:solidFill>
                  <a:srgbClr val="002060"/>
                </a:solidFill>
              </a:rPr>
              <a:t>якого</a:t>
            </a:r>
            <a:r>
              <a:rPr lang="ru-RU" sz="2400" dirty="0" smtClean="0">
                <a:solidFill>
                  <a:srgbClr val="002060"/>
                </a:solidFill>
              </a:rPr>
              <a:t> названо </a:t>
            </a:r>
            <a:r>
              <a:rPr lang="ru-RU" sz="2400" dirty="0" err="1" smtClean="0">
                <a:solidFill>
                  <a:srgbClr val="002060"/>
                </a:solidFill>
              </a:rPr>
              <a:t>цю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споруду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9698" name="Picture 2" descr="Міст Патона"/>
          <p:cNvPicPr>
            <a:picLocks noChangeAspect="1" noChangeArrowheads="1"/>
          </p:cNvPicPr>
          <p:nvPr/>
        </p:nvPicPr>
        <p:blipFill>
          <a:blip r:embed="rId5" cstate="print"/>
          <a:srcRect t="33750"/>
          <a:stretch>
            <a:fillRect/>
          </a:stretch>
        </p:blipFill>
        <p:spPr bwMode="auto">
          <a:xfrm>
            <a:off x="0" y="1628800"/>
            <a:ext cx="9144000" cy="5004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285728"/>
            <a:ext cx="91440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Президент </a:t>
            </a:r>
            <a:r>
              <a:rPr lang="ru-RU" sz="2400" dirty="0" err="1" smtClean="0">
                <a:solidFill>
                  <a:srgbClr val="002060"/>
                </a:solidFill>
              </a:rPr>
              <a:t>Української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академії</a:t>
            </a:r>
            <a:r>
              <a:rPr lang="ru-RU" sz="2400" dirty="0" smtClean="0">
                <a:solidFill>
                  <a:srgbClr val="002060"/>
                </a:solidFill>
              </a:rPr>
              <a:t> наук Борис </a:t>
            </a:r>
            <a:r>
              <a:rPr lang="ru-RU" sz="2400" dirty="0" err="1" smtClean="0">
                <a:solidFill>
                  <a:srgbClr val="002060"/>
                </a:solidFill>
              </a:rPr>
              <a:t>Євгенович</a:t>
            </a:r>
            <a:r>
              <a:rPr lang="ru-RU" sz="2400" dirty="0" smtClean="0">
                <a:solidFill>
                  <a:srgbClr val="002060"/>
                </a:solidFill>
              </a:rPr>
              <a:t> Патон </a:t>
            </a:r>
            <a:r>
              <a:rPr lang="ru-RU" sz="2400" dirty="0" err="1" smtClean="0">
                <a:solidFill>
                  <a:srgbClr val="002060"/>
                </a:solidFill>
              </a:rPr>
              <a:t>катався</a:t>
            </a:r>
            <a:r>
              <a:rPr lang="ru-RU" sz="2400" dirty="0" smtClean="0">
                <a:solidFill>
                  <a:srgbClr val="002060"/>
                </a:solidFill>
              </a:rPr>
              <a:t> на </a:t>
            </a:r>
            <a:r>
              <a:rPr lang="ru-RU" sz="2400" dirty="0" err="1" smtClean="0">
                <a:solidFill>
                  <a:srgbClr val="002060"/>
                </a:solidFill>
              </a:rPr>
              <a:t>водних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лижах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і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зламав</a:t>
            </a:r>
            <a:r>
              <a:rPr lang="ru-RU" sz="2400" dirty="0" smtClean="0">
                <a:solidFill>
                  <a:srgbClr val="002060"/>
                </a:solidFill>
              </a:rPr>
              <a:t> ногу. </a:t>
            </a:r>
            <a:r>
              <a:rPr lang="ru-RU" sz="2400" dirty="0" err="1" smtClean="0">
                <a:solidFill>
                  <a:srgbClr val="002060"/>
                </a:solidFill>
              </a:rPr>
              <a:t>Сидячи</a:t>
            </a:r>
            <a:r>
              <a:rPr lang="ru-RU" sz="2400" dirty="0" smtClean="0">
                <a:solidFill>
                  <a:srgbClr val="002060"/>
                </a:solidFill>
              </a:rPr>
              <a:t> у </a:t>
            </a:r>
            <a:r>
              <a:rPr lang="ru-RU" sz="2400" dirty="0" err="1" smtClean="0">
                <a:solidFill>
                  <a:srgbClr val="002060"/>
                </a:solidFill>
              </a:rPr>
              <a:t>гіпсі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академік</a:t>
            </a:r>
            <a:r>
              <a:rPr lang="ru-RU" sz="2400" dirty="0" smtClean="0">
                <a:solidFill>
                  <a:srgbClr val="002060"/>
                </a:solidFill>
              </a:rPr>
              <a:t> Патон </a:t>
            </a:r>
            <a:r>
              <a:rPr lang="ru-RU" sz="2400" dirty="0" err="1" smtClean="0">
                <a:solidFill>
                  <a:srgbClr val="002060"/>
                </a:solidFill>
              </a:rPr>
              <a:t>задумався</a:t>
            </a:r>
            <a:r>
              <a:rPr lang="ru-RU" sz="2400" dirty="0" smtClean="0">
                <a:solidFill>
                  <a:srgbClr val="002060"/>
                </a:solidFill>
              </a:rPr>
              <a:t> про </a:t>
            </a:r>
            <a:r>
              <a:rPr lang="ru-RU" sz="2400" dirty="0" err="1" smtClean="0">
                <a:solidFill>
                  <a:srgbClr val="002060"/>
                </a:solidFill>
              </a:rPr>
              <a:t>глобальні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проблеми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медицини</a:t>
            </a:r>
            <a:r>
              <a:rPr lang="ru-RU" sz="2400" dirty="0" smtClean="0">
                <a:solidFill>
                  <a:srgbClr val="002060"/>
                </a:solidFill>
              </a:rPr>
              <a:t>. </a:t>
            </a:r>
            <a:r>
              <a:rPr lang="ru-RU" sz="2400" dirty="0" err="1" smtClean="0">
                <a:solidFill>
                  <a:srgbClr val="002060"/>
                </a:solidFill>
              </a:rPr>
              <a:t>Отоді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академіку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і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прийшла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ідея</a:t>
            </a:r>
            <a:r>
              <a:rPr lang="ru-RU" sz="2400" dirty="0" smtClean="0">
                <a:solidFill>
                  <a:srgbClr val="002060"/>
                </a:solidFill>
              </a:rPr>
              <a:t>: а </a:t>
            </a:r>
            <a:r>
              <a:rPr lang="ru-RU" sz="2400" dirty="0" err="1" smtClean="0">
                <a:solidFill>
                  <a:srgbClr val="002060"/>
                </a:solidFill>
              </a:rPr>
              <a:t>чому</a:t>
            </a:r>
            <a:r>
              <a:rPr lang="ru-RU" sz="2400" dirty="0" smtClean="0">
                <a:solidFill>
                  <a:srgbClr val="002060"/>
                </a:solidFill>
              </a:rPr>
              <a:t> б не </a:t>
            </a:r>
            <a:r>
              <a:rPr lang="ru-RU" sz="2400" dirty="0" err="1" smtClean="0">
                <a:solidFill>
                  <a:srgbClr val="002060"/>
                </a:solidFill>
              </a:rPr>
              <a:t>застосувати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електрозварювання</a:t>
            </a:r>
            <a:r>
              <a:rPr lang="ru-RU" sz="2400" dirty="0" smtClean="0">
                <a:solidFill>
                  <a:srgbClr val="002060"/>
                </a:solidFill>
              </a:rPr>
              <a:t> в </a:t>
            </a:r>
            <a:r>
              <a:rPr lang="ru-RU" sz="2400" dirty="0" err="1" smtClean="0">
                <a:solidFill>
                  <a:srgbClr val="002060"/>
                </a:solidFill>
              </a:rPr>
              <a:t>медицині</a:t>
            </a:r>
            <a:r>
              <a:rPr lang="ru-RU" sz="2400" dirty="0" smtClean="0">
                <a:solidFill>
                  <a:srgbClr val="002060"/>
                </a:solidFill>
              </a:rPr>
              <a:t>? </a:t>
            </a:r>
            <a:r>
              <a:rPr lang="ru-RU" sz="2400" dirty="0" err="1" smtClean="0">
                <a:solidFill>
                  <a:srgbClr val="002060"/>
                </a:solidFill>
              </a:rPr>
              <a:t>Зварити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скажімо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зламану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кістку</a:t>
            </a:r>
            <a:r>
              <a:rPr lang="ru-RU" sz="2400" dirty="0" smtClean="0">
                <a:solidFill>
                  <a:srgbClr val="002060"/>
                </a:solidFill>
              </a:rPr>
              <a:t>, як </a:t>
            </a:r>
            <a:r>
              <a:rPr lang="ru-RU" sz="2400" dirty="0" err="1" smtClean="0">
                <a:solidFill>
                  <a:srgbClr val="002060"/>
                </a:solidFill>
              </a:rPr>
              <a:t>водопровідну</a:t>
            </a:r>
            <a:r>
              <a:rPr lang="ru-RU" sz="2400" dirty="0" smtClean="0">
                <a:solidFill>
                  <a:srgbClr val="002060"/>
                </a:solidFill>
              </a:rPr>
              <a:t> трубу, - </a:t>
            </a:r>
            <a:r>
              <a:rPr lang="ru-RU" sz="2400" dirty="0" err="1" smtClean="0">
                <a:solidFill>
                  <a:srgbClr val="002060"/>
                </a:solidFill>
              </a:rPr>
              <a:t>і</a:t>
            </a:r>
            <a:r>
              <a:rPr lang="ru-RU" sz="2400" dirty="0" smtClean="0">
                <a:solidFill>
                  <a:srgbClr val="002060"/>
                </a:solidFill>
              </a:rPr>
              <a:t> не </a:t>
            </a:r>
            <a:r>
              <a:rPr lang="ru-RU" sz="2400" dirty="0" err="1" smtClean="0">
                <a:solidFill>
                  <a:srgbClr val="002060"/>
                </a:solidFill>
              </a:rPr>
              <a:t>чекати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поки</a:t>
            </a:r>
            <a:r>
              <a:rPr lang="ru-RU" sz="2400" dirty="0" smtClean="0">
                <a:solidFill>
                  <a:srgbClr val="002060"/>
                </a:solidFill>
              </a:rPr>
              <a:t> вона </a:t>
            </a:r>
            <a:r>
              <a:rPr lang="ru-RU" sz="2400" dirty="0" err="1" smtClean="0">
                <a:solidFill>
                  <a:srgbClr val="002060"/>
                </a:solidFill>
              </a:rPr>
              <a:t>зростеться</a:t>
            </a:r>
            <a:r>
              <a:rPr lang="ru-RU" sz="2400" dirty="0" smtClean="0">
                <a:solidFill>
                  <a:srgbClr val="002060"/>
                </a:solidFill>
              </a:rPr>
              <a:t>. Зараз так</a:t>
            </a:r>
            <a:r>
              <a:rPr lang="uk-UA" sz="2400" dirty="0" smtClean="0">
                <a:solidFill>
                  <a:srgbClr val="002060"/>
                </a:solidFill>
              </a:rPr>
              <a:t>і операції проводять хірурги.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Картинки по запросу електрозварювання в медицин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780928"/>
            <a:ext cx="4572032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Електрозварювання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</a:rPr>
              <a:t>космосі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5842" name="Picture 2" descr="Картинки по запросу електрозварювання в космос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80728"/>
            <a:ext cx="5184576" cy="5229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072494" cy="995384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Електрозварювання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під</a:t>
            </a:r>
            <a:r>
              <a:rPr lang="ru-RU" b="1" dirty="0" smtClean="0">
                <a:solidFill>
                  <a:srgbClr val="002060"/>
                </a:solidFill>
              </a:rPr>
              <a:t> водою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6866" name="Picture 2" descr="Картинки по запросу електрозварювання під водо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285992"/>
            <a:ext cx="4786346" cy="4357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868" name="Picture 4" descr="Картинки по запросу електрозварювання під водо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0804" y="2285992"/>
            <a:ext cx="4133196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5791200" cy="533400"/>
          </a:xfrm>
        </p:spPr>
        <p:txBody>
          <a:bodyPr>
            <a:no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Висновок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0" y="1700808"/>
            <a:ext cx="3059832" cy="4248472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Ми розглянули  електричний струм у газах та його  широке практичне застосування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l="7854" t="3931" r="8692"/>
          <a:stretch>
            <a:fillRect/>
          </a:stretch>
        </p:blipFill>
        <p:spPr bwMode="auto">
          <a:xfrm>
            <a:off x="3023320" y="980728"/>
            <a:ext cx="6010174" cy="5184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uk-UA" dirty="0"/>
          </a:p>
        </p:txBody>
      </p:sp>
      <p:sp>
        <p:nvSpPr>
          <p:cNvPr id="9" name="Місце для вмісту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Повторити параграф 39,40</a:t>
            </a:r>
          </a:p>
          <a:p>
            <a:r>
              <a:rPr lang="uk-UA" dirty="0" smtClean="0"/>
              <a:t>Вправа 39 (1-3)</a:t>
            </a:r>
          </a:p>
          <a:p>
            <a:r>
              <a:rPr lang="uk-UA" dirty="0" smtClean="0"/>
              <a:t>Підготувати повідомлення про  газорозрядні трубки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40484746"/>
      </p:ext>
    </p:extLst>
  </p:cSld>
  <p:clrMapOvr>
    <a:masterClrMapping/>
  </p:clrMapOvr>
  <p:transition spd="slow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69422" y="751520"/>
            <a:ext cx="8229600" cy="1143000"/>
          </a:xfrm>
        </p:spPr>
        <p:txBody>
          <a:bodyPr>
            <a:noAutofit/>
          </a:bodyPr>
          <a:lstStyle/>
          <a:p>
            <a:r>
              <a:rPr lang="uk-UA" sz="6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Іскровий газовий розряд</a:t>
            </a:r>
            <a:endParaRPr lang="ru-RU" sz="6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7410" name="Picture 2" descr="https://fizmat.7mile.net/el10_files/image024.gif"/>
          <p:cNvPicPr>
            <a:picLocks noChangeAspect="1" noChangeArrowheads="1"/>
          </p:cNvPicPr>
          <p:nvPr/>
        </p:nvPicPr>
        <p:blipFill>
          <a:blip r:embed="rId3" cstate="print"/>
          <a:srcRect l="2315" t="3150" b="40151"/>
          <a:stretch>
            <a:fillRect/>
          </a:stretch>
        </p:blipFill>
        <p:spPr bwMode="auto">
          <a:xfrm>
            <a:off x="219980" y="3789040"/>
            <a:ext cx="8528484" cy="18193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Коронний розряд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Вогні святого </a:t>
            </a:r>
            <a:r>
              <a:rPr lang="uk-UA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Ельма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Содержимое 7" descr="4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38911" y="1210160"/>
            <a:ext cx="4112615" cy="5243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Содержимое 8" descr="ке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366336" y="1268760"/>
            <a:ext cx="4661750" cy="511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Тліючий розряд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Дуговий розряд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285728"/>
            <a:ext cx="84296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b="1" dirty="0" smtClean="0">
                <a:solidFill>
                  <a:srgbClr val="002060"/>
                </a:solidFill>
                <a:cs typeface="Aharoni" pitchFamily="2" charset="-79"/>
              </a:rPr>
              <a:t>Мико́ла Микола́йович Бена́рдос</a:t>
            </a:r>
            <a:r>
              <a:rPr lang="vi-VN" sz="2200" dirty="0" smtClean="0">
                <a:solidFill>
                  <a:srgbClr val="002060"/>
                </a:solidFill>
                <a:cs typeface="Aharoni" pitchFamily="2" charset="-79"/>
              </a:rPr>
              <a:t> </a:t>
            </a:r>
            <a:r>
              <a:rPr lang="ru-RU" sz="2200" dirty="0" smtClean="0">
                <a:solidFill>
                  <a:srgbClr val="002060"/>
                </a:solidFill>
                <a:cs typeface="Aharoni" pitchFamily="2" charset="-79"/>
              </a:rPr>
              <a:t>(</a:t>
            </a:r>
            <a:r>
              <a:rPr lang="vi-VN" sz="2200" dirty="0" smtClean="0">
                <a:solidFill>
                  <a:srgbClr val="002060"/>
                </a:solidFill>
                <a:cs typeface="Aharoni" pitchFamily="2" charset="-79"/>
              </a:rPr>
              <a:t>с. </a:t>
            </a:r>
            <a:r>
              <a:rPr lang="vi-VN" sz="2200" u="sng" dirty="0" smtClean="0">
                <a:solidFill>
                  <a:srgbClr val="002060"/>
                </a:solidFill>
                <a:cs typeface="Aharoni" pitchFamily="2" charset="-79"/>
                <a:hlinkClick r:id="rId2" tooltip="Мостове (Братський район)"/>
              </a:rPr>
              <a:t>Мостове</a:t>
            </a:r>
            <a:r>
              <a:rPr lang="vi-VN" sz="2200" u="sng" dirty="0" smtClean="0">
                <a:solidFill>
                  <a:srgbClr val="002060"/>
                </a:solidFill>
                <a:cs typeface="Aharoni" pitchFamily="2" charset="-79"/>
              </a:rPr>
              <a:t>,</a:t>
            </a:r>
            <a:r>
              <a:rPr lang="vi-VN" sz="2200" dirty="0" smtClean="0">
                <a:solidFill>
                  <a:srgbClr val="002060"/>
                </a:solidFill>
                <a:cs typeface="Aharoni" pitchFamily="2" charset="-79"/>
              </a:rPr>
              <a:t> </a:t>
            </a:r>
            <a:r>
              <a:rPr lang="vi-VN" sz="2200" dirty="0" smtClean="0">
                <a:solidFill>
                  <a:srgbClr val="002060"/>
                </a:solidFill>
                <a:cs typeface="Aharoni" pitchFamily="2" charset="-79"/>
                <a:hlinkClick r:id="rId3"/>
              </a:rPr>
              <a:t>Миколаївська область</a:t>
            </a:r>
            <a:r>
              <a:rPr lang="ru-RU" sz="2200" dirty="0" smtClean="0">
                <a:solidFill>
                  <a:srgbClr val="002060"/>
                </a:solidFill>
                <a:cs typeface="Aharoni" pitchFamily="2" charset="-79"/>
              </a:rPr>
              <a:t>) -</a:t>
            </a:r>
            <a:r>
              <a:rPr lang="vi-VN" sz="2200" dirty="0" smtClean="0">
                <a:solidFill>
                  <a:srgbClr val="002060"/>
                </a:solidFill>
                <a:cs typeface="Aharoni" pitchFamily="2" charset="-79"/>
              </a:rPr>
              <a:t> </a:t>
            </a:r>
            <a:r>
              <a:rPr lang="vi-VN" sz="2200" dirty="0" smtClean="0">
                <a:solidFill>
                  <a:srgbClr val="002060"/>
                </a:solidFill>
                <a:cs typeface="Aharoni" pitchFamily="2" charset="-79"/>
                <a:hlinkClick r:id="rId4" tooltip="Україна"/>
              </a:rPr>
              <a:t>український</a:t>
            </a:r>
            <a:r>
              <a:rPr lang="vi-VN" sz="2200" dirty="0" smtClean="0">
                <a:solidFill>
                  <a:srgbClr val="002060"/>
                </a:solidFill>
                <a:cs typeface="Aharoni" pitchFamily="2" charset="-79"/>
              </a:rPr>
              <a:t> винахідник , творець </a:t>
            </a:r>
            <a:r>
              <a:rPr lang="vi-VN" sz="2200" dirty="0" smtClean="0">
                <a:solidFill>
                  <a:srgbClr val="002060"/>
                </a:solidFill>
                <a:cs typeface="Aharoni" pitchFamily="2" charset="-79"/>
                <a:hlinkClick r:id="rId5" tooltip="Електродугове зварювання"/>
              </a:rPr>
              <a:t>дугового електрозварювання</a:t>
            </a:r>
            <a:r>
              <a:rPr lang="vi-VN" sz="2200" dirty="0" smtClean="0">
                <a:solidFill>
                  <a:srgbClr val="002060"/>
                </a:solidFill>
                <a:cs typeface="Aharoni" pitchFamily="2" charset="-79"/>
              </a:rPr>
              <a:t> (</a:t>
            </a:r>
            <a:r>
              <a:rPr lang="vi-VN" sz="2200" dirty="0" smtClean="0">
                <a:solidFill>
                  <a:srgbClr val="002060"/>
                </a:solidFill>
                <a:cs typeface="Aharoni" pitchFamily="2" charset="-79"/>
                <a:hlinkClick r:id="rId6" tooltip="1882"/>
              </a:rPr>
              <a:t>1882</a:t>
            </a:r>
            <a:r>
              <a:rPr lang="vi-VN" sz="2200" dirty="0" smtClean="0">
                <a:solidFill>
                  <a:srgbClr val="002060"/>
                </a:solidFill>
                <a:cs typeface="Aharoni" pitchFamily="2" charset="-79"/>
              </a:rPr>
              <a:t>).</a:t>
            </a:r>
            <a:endParaRPr lang="ru-RU" sz="2200" dirty="0">
              <a:solidFill>
                <a:srgbClr val="002060"/>
              </a:solidFill>
              <a:cs typeface="Aharoni" pitchFamily="2" charset="-79"/>
            </a:endParaRPr>
          </a:p>
        </p:txBody>
      </p:sp>
      <p:pic>
        <p:nvPicPr>
          <p:cNvPr id="1026" name="Picture 2" descr="Benardos N.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428735"/>
            <a:ext cx="3714744" cy="4883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714744" y="1500174"/>
            <a:ext cx="52497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rgbClr val="002060"/>
                </a:solidFill>
              </a:rPr>
              <a:t>Світову</a:t>
            </a:r>
            <a:r>
              <a:rPr lang="ru-RU" sz="2800" dirty="0" smtClean="0">
                <a:solidFill>
                  <a:srgbClr val="002060"/>
                </a:solidFill>
              </a:rPr>
              <a:t> славу </a:t>
            </a:r>
            <a:r>
              <a:rPr lang="ru-RU" sz="2800" dirty="0" err="1" smtClean="0">
                <a:solidFill>
                  <a:srgbClr val="002060"/>
                </a:solidFill>
              </a:rPr>
              <a:t>Бенардосу</a:t>
            </a:r>
            <a:r>
              <a:rPr lang="ru-RU" sz="2800" dirty="0" smtClean="0">
                <a:solidFill>
                  <a:srgbClr val="002060"/>
                </a:solidFill>
              </a:rPr>
              <a:t> принесло </a:t>
            </a:r>
            <a:r>
              <a:rPr lang="ru-RU" sz="2800" dirty="0" err="1" smtClean="0">
                <a:solidFill>
                  <a:srgbClr val="002060"/>
                </a:solidFill>
              </a:rPr>
              <a:t>винайдення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u="sng" dirty="0" smtClean="0">
                <a:solidFill>
                  <a:srgbClr val="002060"/>
                </a:solidFill>
              </a:rPr>
              <a:t> </a:t>
            </a:r>
            <a:r>
              <a:rPr lang="ru-RU" sz="2800" u="sng" dirty="0" err="1" smtClean="0">
                <a:solidFill>
                  <a:srgbClr val="002060"/>
                </a:solidFill>
                <a:hlinkClick r:id="rId5" tooltip="Електродугове зварювання"/>
              </a:rPr>
              <a:t>електричного</a:t>
            </a:r>
            <a:r>
              <a:rPr lang="ru-RU" sz="2800" u="sng" dirty="0" smtClean="0">
                <a:solidFill>
                  <a:srgbClr val="002060"/>
                </a:solidFill>
                <a:hlinkClick r:id="rId5" tooltip="Електродугове зварювання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hlinkClick r:id="rId5" tooltip="Електродугове зварювання"/>
              </a:rPr>
              <a:t>дугового </a:t>
            </a:r>
            <a:r>
              <a:rPr lang="ru-RU" sz="2800" dirty="0" err="1" smtClean="0">
                <a:solidFill>
                  <a:srgbClr val="002060"/>
                </a:solidFill>
                <a:hlinkClick r:id="rId5" tooltip="Електродугове зварювання"/>
              </a:rPr>
              <a:t>зварювання</a:t>
            </a:r>
            <a:r>
              <a:rPr lang="ru-RU" sz="2800" dirty="0" smtClean="0">
                <a:solidFill>
                  <a:srgbClr val="002060"/>
                </a:solidFill>
              </a:rPr>
              <a:t> </a:t>
            </a:r>
            <a:r>
              <a:rPr lang="ru-RU" sz="2800" dirty="0" err="1" smtClean="0">
                <a:solidFill>
                  <a:srgbClr val="002060"/>
                </a:solidFill>
              </a:rPr>
              <a:t>і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різання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металів</a:t>
            </a:r>
            <a:r>
              <a:rPr lang="ru-RU" sz="2800" dirty="0" smtClean="0">
                <a:solidFill>
                  <a:srgbClr val="002060"/>
                </a:solidFill>
              </a:rPr>
              <a:t> — одного </a:t>
            </a:r>
            <a:r>
              <a:rPr lang="ru-RU" sz="2800" dirty="0" err="1" smtClean="0">
                <a:solidFill>
                  <a:srgbClr val="002060"/>
                </a:solidFill>
              </a:rPr>
              <a:t>з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найважливіших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сучасних</a:t>
            </a:r>
            <a:r>
              <a:rPr lang="ru-RU" sz="2800" dirty="0" smtClean="0">
                <a:solidFill>
                  <a:srgbClr val="002060"/>
                </a:solidFill>
              </a:rPr>
              <a:t> </a:t>
            </a:r>
            <a:r>
              <a:rPr lang="ru-RU" sz="2800" dirty="0" err="1" smtClean="0">
                <a:solidFill>
                  <a:srgbClr val="002060"/>
                </a:solidFill>
                <a:hlinkClick r:id="rId8" tooltip="Технологічний процес"/>
              </a:rPr>
              <a:t>технологічних</a:t>
            </a:r>
            <a:r>
              <a:rPr lang="ru-RU" sz="2800" dirty="0" smtClean="0">
                <a:solidFill>
                  <a:srgbClr val="002060"/>
                </a:solidFill>
                <a:hlinkClick r:id="rId8" tooltip="Технологічний процес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hlinkClick r:id="rId8" tooltip="Технологічний процес"/>
              </a:rPr>
              <a:t>процесів</a:t>
            </a:r>
            <a:r>
              <a:rPr lang="ru-RU" sz="2800" dirty="0" smtClean="0">
                <a:solidFill>
                  <a:srgbClr val="002060"/>
                </a:solidFill>
              </a:rPr>
              <a:t>. </a:t>
            </a:r>
            <a:r>
              <a:rPr lang="ru-RU" sz="2800" dirty="0" err="1" smtClean="0">
                <a:solidFill>
                  <a:srgbClr val="002060"/>
                </a:solidFill>
              </a:rPr>
              <a:t>Бенардоса</a:t>
            </a:r>
            <a:r>
              <a:rPr lang="ru-RU" sz="2800" dirty="0" smtClean="0">
                <a:solidFill>
                  <a:srgbClr val="002060"/>
                </a:solidFill>
              </a:rPr>
              <a:t> справедливо </a:t>
            </a:r>
            <a:r>
              <a:rPr lang="ru-RU" sz="2800" dirty="0" err="1" smtClean="0">
                <a:solidFill>
                  <a:srgbClr val="002060"/>
                </a:solidFill>
              </a:rPr>
              <a:t>вважають</a:t>
            </a:r>
            <a:r>
              <a:rPr lang="ru-RU" sz="2800" dirty="0" smtClean="0">
                <a:solidFill>
                  <a:srgbClr val="002060"/>
                </a:solidFill>
              </a:rPr>
              <a:t> родоначальником дугового </a:t>
            </a:r>
            <a:r>
              <a:rPr lang="ru-RU" sz="2800" dirty="0" err="1" smtClean="0">
                <a:solidFill>
                  <a:srgbClr val="002060"/>
                </a:solidFill>
              </a:rPr>
              <a:t>електрозварювання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000"/>
              <a:t>   </a:t>
            </a:r>
            <a:br>
              <a:rPr lang="uk-UA" sz="2000"/>
            </a:br>
            <a:endParaRPr lang="ru-RU" sz="200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28596" y="4714884"/>
            <a:ext cx="8286808" cy="18669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err="1">
                <a:solidFill>
                  <a:srgbClr val="002060"/>
                </a:solidFill>
              </a:rPr>
              <a:t>Електрична</a:t>
            </a:r>
            <a:r>
              <a:rPr lang="ru-RU" sz="4000" dirty="0">
                <a:solidFill>
                  <a:srgbClr val="002060"/>
                </a:solidFill>
              </a:rPr>
              <a:t> дуга </a:t>
            </a:r>
            <a:r>
              <a:rPr lang="ru-RU" sz="4000" dirty="0" err="1">
                <a:solidFill>
                  <a:srgbClr val="002060"/>
                </a:solidFill>
              </a:rPr>
              <a:t>використовується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smtClean="0">
                <a:solidFill>
                  <a:srgbClr val="002060"/>
                </a:solidFill>
              </a:rPr>
              <a:t>для </a:t>
            </a:r>
            <a:r>
              <a:rPr lang="ru-RU" sz="4000" dirty="0" err="1">
                <a:solidFill>
                  <a:srgbClr val="002060"/>
                </a:solidFill>
              </a:rPr>
              <a:t>електрозварювання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металів</a:t>
            </a:r>
            <a:r>
              <a:rPr lang="ru-RU" sz="5400" dirty="0" smtClean="0"/>
              <a:t>.</a:t>
            </a:r>
            <a:endParaRPr lang="ru-RU" sz="5400" dirty="0"/>
          </a:p>
        </p:txBody>
      </p:sp>
      <p:pic>
        <p:nvPicPr>
          <p:cNvPr id="97287" name="Picture 7" descr="250px-Hombre_Soldand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19872" y="54190"/>
            <a:ext cx="4000528" cy="4660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285728"/>
            <a:ext cx="8286808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/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Лампи</a:t>
            </a:r>
            <a:r>
              <a:rPr lang="ru-RU" sz="2800" dirty="0" smtClean="0">
                <a:solidFill>
                  <a:srgbClr val="002060"/>
                </a:solidFill>
              </a:rPr>
              <a:t>  </a:t>
            </a:r>
            <a:r>
              <a:rPr lang="ru-RU" sz="2800" dirty="0" err="1" smtClean="0">
                <a:solidFill>
                  <a:srgbClr val="002060"/>
                </a:solidFill>
              </a:rPr>
              <a:t>із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дуговим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розрядом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застосовуються</a:t>
            </a:r>
            <a:r>
              <a:rPr lang="ru-RU" sz="2800" dirty="0" smtClean="0">
                <a:solidFill>
                  <a:srgbClr val="002060"/>
                </a:solidFill>
              </a:rPr>
              <a:t> в проекторах </a:t>
            </a:r>
            <a:r>
              <a:rPr lang="ru-RU" sz="2800" dirty="0" err="1" smtClean="0">
                <a:solidFill>
                  <a:srgbClr val="002060"/>
                </a:solidFill>
              </a:rPr>
              <a:t>і</a:t>
            </a:r>
            <a:r>
              <a:rPr lang="ru-RU" sz="2800" dirty="0" smtClean="0">
                <a:solidFill>
                  <a:srgbClr val="002060"/>
                </a:solidFill>
              </a:rPr>
              <a:t> в </a:t>
            </a:r>
            <a:r>
              <a:rPr lang="ru-RU" sz="2800" dirty="0" err="1" smtClean="0">
                <a:solidFill>
                  <a:srgbClr val="002060"/>
                </a:solidFill>
              </a:rPr>
              <a:t>сценічному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освітленні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бо</a:t>
            </a:r>
            <a:r>
              <a:rPr lang="ru-RU" sz="2800" dirty="0" smtClean="0">
                <a:solidFill>
                  <a:srgbClr val="002060"/>
                </a:solidFill>
              </a:rPr>
              <a:t>  </a:t>
            </a:r>
            <a:r>
              <a:rPr lang="ru-RU" sz="2800" dirty="0" err="1" smtClean="0">
                <a:solidFill>
                  <a:srgbClr val="002060"/>
                </a:solidFill>
              </a:rPr>
              <a:t>мають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дуже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гарну</a:t>
            </a:r>
            <a:r>
              <a:rPr lang="ru-RU" sz="2800" dirty="0" smtClean="0">
                <a:solidFill>
                  <a:srgbClr val="002060"/>
                </a:solidFill>
              </a:rPr>
              <a:t> передачу </a:t>
            </a:r>
            <a:r>
              <a:rPr lang="ru-RU" sz="2800" dirty="0" err="1" smtClean="0">
                <a:solidFill>
                  <a:srgbClr val="002060"/>
                </a:solidFill>
              </a:rPr>
              <a:t>кольору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2052" name="AutoShape 4" descr="Картинки по запросу проект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Картинки по запросу проекто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132856"/>
            <a:ext cx="7094011" cy="4007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2465</TotalTime>
  <Words>185</Words>
  <Application>Microsoft Office PowerPoint</Application>
  <PresentationFormat>Екран (4:3)</PresentationFormat>
  <Paragraphs>25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2" baseType="lpstr">
      <vt:lpstr>Aharoni</vt:lpstr>
      <vt:lpstr>Arial</vt:lpstr>
      <vt:lpstr>Calibri</vt:lpstr>
      <vt:lpstr>Times New Roman</vt:lpstr>
      <vt:lpstr>Тема Office</vt:lpstr>
      <vt:lpstr>Фізика 8 клас 06.05.2022р.</vt:lpstr>
      <vt:lpstr>Іскровий газовий розряд</vt:lpstr>
      <vt:lpstr>Коронний розряд</vt:lpstr>
      <vt:lpstr>Вогні святого Ельма</vt:lpstr>
      <vt:lpstr>Тліючий розряд</vt:lpstr>
      <vt:lpstr>Дуговий розряд</vt:lpstr>
      <vt:lpstr>Презентація PowerPoint</vt:lpstr>
      <vt:lpstr>    </vt:lpstr>
      <vt:lpstr>Презентація PowerPoint</vt:lpstr>
      <vt:lpstr>Презентація PowerPoint</vt:lpstr>
      <vt:lpstr>Пато́н Бори́с Євге́нович  український науковець у галузі зварювальних процесів,  металургії і                   технології металів, Президент НАН України перший нагороджений званням Герой України; директор  Інституту електрозварювання імені Євгена Патона</vt:lpstr>
      <vt:lpstr>Презентація PowerPoint</vt:lpstr>
      <vt:lpstr>Презентація PowerPoint</vt:lpstr>
      <vt:lpstr>Електрозварювання в космосі</vt:lpstr>
      <vt:lpstr>Електрозварювання під водою</vt:lpstr>
      <vt:lpstr>Висновок</vt:lpstr>
      <vt:lpstr>Домашнє завдання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ккк</dc:creator>
  <cp:lastModifiedBy>RePack by Diakov</cp:lastModifiedBy>
  <cp:revision>151</cp:revision>
  <dcterms:created xsi:type="dcterms:W3CDTF">2015-01-28T16:40:51Z</dcterms:created>
  <dcterms:modified xsi:type="dcterms:W3CDTF">2022-04-30T14:42:25Z</dcterms:modified>
</cp:coreProperties>
</file>