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87" r:id="rId2"/>
    <p:sldId id="289" r:id="rId3"/>
    <p:sldId id="273" r:id="rId4"/>
    <p:sldId id="277" r:id="rId5"/>
    <p:sldId id="297" r:id="rId6"/>
    <p:sldId id="299" r:id="rId7"/>
    <p:sldId id="280" r:id="rId8"/>
    <p:sldId id="300" r:id="rId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Berlin Sans FB Demi" panose="020E0802020502020306" pitchFamily="34" charset="0"/>
      <p:bold r:id="rId16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3EC2"/>
    <a:srgbClr val="9900FF"/>
    <a:srgbClr val="CC66FF"/>
    <a:srgbClr val="E4851C"/>
    <a:srgbClr val="990099"/>
    <a:srgbClr val="A4C1E0"/>
    <a:srgbClr val="C9671D"/>
    <a:srgbClr val="000000"/>
    <a:srgbClr val="DE8EDA"/>
    <a:srgbClr val="B36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6510" autoAdjust="0"/>
  </p:normalViewPr>
  <p:slideViewPr>
    <p:cSldViewPr>
      <p:cViewPr varScale="1">
        <p:scale>
          <a:sx n="82" d="100"/>
          <a:sy n="82" d="100"/>
        </p:scale>
        <p:origin x="10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93C754F-2BCE-4B96-9E89-2D0B62E90E4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033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CFF45-1559-4760-8DB9-D0702D26CF51}" type="datetimeFigureOut">
              <a:rPr lang="uk-UA" smtClean="0"/>
              <a:t>27.04.2022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BAE8-516E-4970-912D-E6B2B4B2A6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178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FBAE8-516E-4970-912D-E6B2B4B2A6A6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6916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FBAE8-516E-4970-912D-E6B2B4B2A6A6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728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10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15369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  <a:extLst/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C0E748F-BDC0-408D-98AF-48B5D06DBE0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A971F-A1EC-4450-A8B1-92B628C4FB9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C72B6-E3EC-4938-B2B6-69F01BAF2A5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BB352-EF20-447F-B9BD-DE3F108E0EA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49222-0A0E-409A-99C2-59D0581A08A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08C9A-00D2-41F3-8CF0-09E34A1E66B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FC809-09F0-42CC-AEC6-72D9DD7D01C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F1E4C-AB44-4CC5-AFA2-EFAFD979CA5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E248B-35C5-475C-B9FF-16CA4C11560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09C86-F4F3-4AB1-9D74-F7BC242A54D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2F44B-C843-4712-8F82-4C48455BF1C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1031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kumimoji="1" lang="uk-UA">
              <a:cs typeface="+mn-cs"/>
            </a:endParaRPr>
          </a:p>
        </p:txBody>
      </p:sp>
      <p:sp>
        <p:nvSpPr>
          <p:cNvPr id="14345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15A5F203-960C-46FA-9441-E5CAC8F9131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61" r:id="rId9"/>
    <p:sldLayoutId id="2147483660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1974" y="188640"/>
            <a:ext cx="7772400" cy="1143000"/>
          </a:xfrm>
        </p:spPr>
        <p:txBody>
          <a:bodyPr/>
          <a:lstStyle/>
          <a:p>
            <a:r>
              <a:rPr lang="uk-UA" sz="4000" b="1" dirty="0" smtClean="0">
                <a:solidFill>
                  <a:srgbClr val="1267CE"/>
                </a:solidFill>
              </a:rPr>
              <a:t>Фізика 8 клас 02.05.2022р.</a:t>
            </a:r>
            <a:endParaRPr lang="uk-UA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5391" y="1988840"/>
            <a:ext cx="8949779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5400" b="1" dirty="0" err="1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Види</a:t>
            </a:r>
            <a:r>
              <a:rPr lang="ru-RU" sz="5400" b="1" dirty="0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 </a:t>
            </a:r>
            <a:r>
              <a:rPr lang="ru-RU" sz="5400" b="1" dirty="0" err="1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самостійних</a:t>
            </a:r>
            <a:r>
              <a:rPr lang="ru-RU" sz="5400" b="1" dirty="0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 </a:t>
            </a:r>
            <a:r>
              <a:rPr lang="ru-RU" sz="5400" b="1" dirty="0" err="1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газових</a:t>
            </a:r>
            <a:r>
              <a:rPr lang="ru-RU" sz="5400" b="1" dirty="0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 </a:t>
            </a:r>
            <a:r>
              <a:rPr lang="ru-RU" sz="5400" b="1" dirty="0" err="1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розрядів</a:t>
            </a:r>
            <a:r>
              <a:rPr lang="ru-RU" sz="5400" dirty="0" smtClean="0">
                <a:ln>
                  <a:solidFill>
                    <a:srgbClr val="CB63BC"/>
                  </a:solidFill>
                </a:ln>
                <a:solidFill>
                  <a:srgbClr val="C23EC2"/>
                </a:solidFill>
                <a:effectLst>
                  <a:glow rad="228600">
                    <a:schemeClr val="tx1">
                      <a:lumMod val="10000"/>
                      <a:lumOff val="90000"/>
                    </a:schemeClr>
                  </a:glow>
                </a:effectLst>
              </a:rPr>
              <a:t> </a:t>
            </a:r>
            <a:endParaRPr lang="ru-RU" sz="5400" dirty="0">
              <a:ln>
                <a:solidFill>
                  <a:srgbClr val="CB63BC"/>
                </a:solidFill>
              </a:ln>
              <a:solidFill>
                <a:srgbClr val="C23EC2"/>
              </a:solidFill>
              <a:effectLst>
                <a:glow rad="228600">
                  <a:schemeClr val="tx1">
                    <a:lumMod val="10000"/>
                    <a:lumOff val="9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82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" y="5805264"/>
            <a:ext cx="9144000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2800" b="1" dirty="0" err="1" smtClean="0">
                <a:solidFill>
                  <a:srgbClr val="C23EC2"/>
                </a:solidFill>
              </a:rPr>
              <a:t>Розряд</a:t>
            </a:r>
            <a:r>
              <a:rPr lang="ru-RU" sz="2800" b="1" dirty="0" smtClean="0">
                <a:solidFill>
                  <a:srgbClr val="C23EC2"/>
                </a:solidFill>
              </a:rPr>
              <a:t>, </a:t>
            </a:r>
            <a:r>
              <a:rPr lang="ru-RU" sz="2800" b="1" dirty="0" err="1" smtClean="0">
                <a:solidFill>
                  <a:srgbClr val="C23EC2"/>
                </a:solidFill>
              </a:rPr>
              <a:t>який</a:t>
            </a:r>
            <a:r>
              <a:rPr lang="ru-RU" sz="2800" b="1" dirty="0" smtClean="0">
                <a:solidFill>
                  <a:srgbClr val="C23EC2"/>
                </a:solidFill>
              </a:rPr>
              <a:t> </a:t>
            </a:r>
            <a:r>
              <a:rPr lang="ru-RU" sz="2800" b="1" dirty="0" err="1" smtClean="0">
                <a:solidFill>
                  <a:srgbClr val="C23EC2"/>
                </a:solidFill>
              </a:rPr>
              <a:t>може</a:t>
            </a:r>
            <a:r>
              <a:rPr lang="ru-RU" sz="2800" b="1" dirty="0" smtClean="0">
                <a:solidFill>
                  <a:srgbClr val="C23EC2"/>
                </a:solidFill>
              </a:rPr>
              <a:t> </a:t>
            </a:r>
            <a:r>
              <a:rPr lang="ru-RU" sz="2800" b="1" dirty="0" err="1" smtClean="0">
                <a:solidFill>
                  <a:srgbClr val="C23EC2"/>
                </a:solidFill>
              </a:rPr>
              <a:t>відбуватися</a:t>
            </a:r>
            <a:r>
              <a:rPr lang="ru-RU" sz="2800" b="1" dirty="0" smtClean="0">
                <a:solidFill>
                  <a:srgbClr val="C23EC2"/>
                </a:solidFill>
              </a:rPr>
              <a:t> без </a:t>
            </a:r>
            <a:r>
              <a:rPr lang="ru-RU" sz="2800" b="1" dirty="0" err="1" smtClean="0">
                <a:solidFill>
                  <a:srgbClr val="C23EC2"/>
                </a:solidFill>
              </a:rPr>
              <a:t>дії</a:t>
            </a:r>
            <a:r>
              <a:rPr lang="ru-RU" sz="2800" b="1" dirty="0" smtClean="0">
                <a:solidFill>
                  <a:srgbClr val="C23EC2"/>
                </a:solidFill>
              </a:rPr>
              <a:t> </a:t>
            </a:r>
            <a:r>
              <a:rPr lang="ru-RU" sz="2800" b="1" dirty="0" err="1" smtClean="0">
                <a:solidFill>
                  <a:srgbClr val="C23EC2"/>
                </a:solidFill>
              </a:rPr>
              <a:t>зовнішнього</a:t>
            </a:r>
            <a:r>
              <a:rPr lang="ru-RU" sz="2800" b="1" dirty="0" smtClean="0">
                <a:solidFill>
                  <a:srgbClr val="C23EC2"/>
                </a:solidFill>
              </a:rPr>
              <a:t> </a:t>
            </a:r>
            <a:r>
              <a:rPr lang="ru-RU" sz="2800" b="1" dirty="0" err="1" smtClean="0">
                <a:solidFill>
                  <a:srgbClr val="C23EC2"/>
                </a:solidFill>
              </a:rPr>
              <a:t>іонізатора</a:t>
            </a:r>
            <a:r>
              <a:rPr lang="ru-RU" sz="2800" b="1" dirty="0" smtClean="0">
                <a:solidFill>
                  <a:srgbClr val="C23EC2"/>
                </a:solidFill>
              </a:rPr>
              <a:t> </a:t>
            </a:r>
            <a:r>
              <a:rPr lang="ru-RU" sz="2800" b="1" dirty="0" err="1" smtClean="0">
                <a:solidFill>
                  <a:srgbClr val="C23EC2"/>
                </a:solidFill>
              </a:rPr>
              <a:t>називають</a:t>
            </a:r>
            <a:r>
              <a:rPr lang="ru-RU" sz="2800" b="1" dirty="0" smtClean="0">
                <a:solidFill>
                  <a:srgbClr val="C23EC2"/>
                </a:solidFill>
              </a:rPr>
              <a:t> </a:t>
            </a:r>
            <a:r>
              <a:rPr lang="ru-RU" sz="2800" b="1" i="1" dirty="0" err="1" smtClean="0">
                <a:solidFill>
                  <a:srgbClr val="C23EC2"/>
                </a:solidFill>
              </a:rPr>
              <a:t>самостійним</a:t>
            </a:r>
            <a:r>
              <a:rPr lang="ru-RU" sz="2800" b="1" i="1" dirty="0" smtClean="0">
                <a:solidFill>
                  <a:srgbClr val="C23EC2"/>
                </a:solidFill>
              </a:rPr>
              <a:t> </a:t>
            </a:r>
            <a:r>
              <a:rPr lang="ru-RU" sz="2800" b="1" i="1" dirty="0" err="1" smtClean="0">
                <a:solidFill>
                  <a:srgbClr val="C23EC2"/>
                </a:solidFill>
              </a:rPr>
              <a:t>розрядом</a:t>
            </a:r>
            <a:r>
              <a:rPr lang="ru-RU" sz="2800" dirty="0" smtClean="0">
                <a:solidFill>
                  <a:srgbClr val="C23EC2"/>
                </a:solidFill>
              </a:rPr>
              <a:t> </a:t>
            </a:r>
            <a:endParaRPr lang="ru-RU" sz="2800" dirty="0">
              <a:solidFill>
                <a:srgbClr val="C23EC2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-26885" y="2636912"/>
            <a:ext cx="6336704" cy="3240360"/>
            <a:chOff x="554433" y="2276872"/>
            <a:chExt cx="6336704" cy="324036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888394" y="3572020"/>
              <a:ext cx="748923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800" b="1" cap="none" spc="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ru-RU" sz="88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18" name="Line 3"/>
            <p:cNvSpPr>
              <a:spLocks noChangeShapeType="1"/>
            </p:cNvSpPr>
            <p:nvPr/>
          </p:nvSpPr>
          <p:spPr bwMode="auto">
            <a:xfrm flipV="1">
              <a:off x="1164033" y="2475696"/>
              <a:ext cx="0" cy="2956951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19" name="Freeform 4"/>
            <p:cNvSpPr>
              <a:spLocks/>
            </p:cNvSpPr>
            <p:nvPr/>
          </p:nvSpPr>
          <p:spPr bwMode="auto">
            <a:xfrm flipV="1">
              <a:off x="554433" y="4763977"/>
              <a:ext cx="6336704" cy="249199"/>
            </a:xfrm>
            <a:custGeom>
              <a:avLst/>
              <a:gdLst>
                <a:gd name="T0" fmla="*/ 0 w 4980"/>
                <a:gd name="T1" fmla="*/ 0 h 1"/>
                <a:gd name="T2" fmla="*/ 2147483647 w 498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980" h="1">
                  <a:moveTo>
                    <a:pt x="0" y="0"/>
                  </a:moveTo>
                  <a:lnTo>
                    <a:pt x="4980" y="0"/>
                  </a:lnTo>
                </a:path>
              </a:pathLst>
            </a:custGeom>
            <a:noFill/>
            <a:ln w="38100" cmpd="sng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6357737" y="5060032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uk-UA" sz="2400" b="1" i="1" dirty="0"/>
                <a:t>U</a:t>
              </a:r>
              <a:endParaRPr lang="ru-RU" altLang="uk-UA" sz="2400" b="1" i="1" dirty="0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885129" y="2276872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uk-UA" sz="2400" b="1" i="1" dirty="0"/>
                <a:t>I</a:t>
              </a:r>
              <a:endParaRPr lang="ru-RU" altLang="uk-UA" sz="2400" b="1" i="1" dirty="0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164033" y="3039221"/>
              <a:ext cx="3782888" cy="1973955"/>
            </a:xfrm>
            <a:custGeom>
              <a:avLst/>
              <a:gdLst>
                <a:gd name="T0" fmla="*/ 0 w 2880"/>
                <a:gd name="T1" fmla="*/ 2147483647 h 1824"/>
                <a:gd name="T2" fmla="*/ 2147483647 w 2880"/>
                <a:gd name="T3" fmla="*/ 2147483647 h 1824"/>
                <a:gd name="T4" fmla="*/ 2147483647 w 2880"/>
                <a:gd name="T5" fmla="*/ 2147483647 h 1824"/>
                <a:gd name="T6" fmla="*/ 2147483647 w 2880"/>
                <a:gd name="T7" fmla="*/ 2147483647 h 1824"/>
                <a:gd name="T8" fmla="*/ 0 60000 65536"/>
                <a:gd name="T9" fmla="*/ 0 60000 65536"/>
                <a:gd name="T10" fmla="*/ 0 60000 65536"/>
                <a:gd name="T11" fmla="*/ 0 60000 65536"/>
                <a:gd name="connsiteX0" fmla="*/ 0 w 10000"/>
                <a:gd name="connsiteY0" fmla="*/ 9737 h 9737"/>
                <a:gd name="connsiteX1" fmla="*/ 1672 w 10000"/>
                <a:gd name="connsiteY1" fmla="*/ 7169 h 9737"/>
                <a:gd name="connsiteX2" fmla="*/ 3667 w 10000"/>
                <a:gd name="connsiteY2" fmla="*/ 1053 h 9737"/>
                <a:gd name="connsiteX3" fmla="*/ 10000 w 10000"/>
                <a:gd name="connsiteY3" fmla="*/ 0 h 9737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667 w 10000"/>
                <a:gd name="connsiteY2" fmla="*/ 1081 h 10000"/>
                <a:gd name="connsiteX3" fmla="*/ 10000 w 10000"/>
                <a:gd name="connsiteY3" fmla="*/ 0 h 10000"/>
                <a:gd name="connsiteX0" fmla="*/ 0 w 10000"/>
                <a:gd name="connsiteY0" fmla="*/ 10065 h 10065"/>
                <a:gd name="connsiteX1" fmla="*/ 1672 w 10000"/>
                <a:gd name="connsiteY1" fmla="*/ 7428 h 10065"/>
                <a:gd name="connsiteX2" fmla="*/ 3745 w 10000"/>
                <a:gd name="connsiteY2" fmla="*/ 847 h 10065"/>
                <a:gd name="connsiteX3" fmla="*/ 10000 w 10000"/>
                <a:gd name="connsiteY3" fmla="*/ 65 h 10065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45 w 10000"/>
                <a:gd name="connsiteY2" fmla="*/ 782 h 10000"/>
                <a:gd name="connsiteX3" fmla="*/ 10000 w 10000"/>
                <a:gd name="connsiteY3" fmla="*/ 0 h 10000"/>
                <a:gd name="connsiteX0" fmla="*/ 0 w 10000"/>
                <a:gd name="connsiteY0" fmla="*/ 10009 h 10009"/>
                <a:gd name="connsiteX1" fmla="*/ 1672 w 10000"/>
                <a:gd name="connsiteY1" fmla="*/ 7372 h 10009"/>
                <a:gd name="connsiteX2" fmla="*/ 3706 w 10000"/>
                <a:gd name="connsiteY2" fmla="*/ 343 h 10009"/>
                <a:gd name="connsiteX3" fmla="*/ 10000 w 10000"/>
                <a:gd name="connsiteY3" fmla="*/ 9 h 10009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06 w 10000"/>
                <a:gd name="connsiteY2" fmla="*/ 334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06 w 10000"/>
                <a:gd name="connsiteY2" fmla="*/ 334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06 w 10000"/>
                <a:gd name="connsiteY2" fmla="*/ 334 h 10000"/>
                <a:gd name="connsiteX3" fmla="*/ 10000 w 10000"/>
                <a:gd name="connsiteY3" fmla="*/ 0 h 10000"/>
                <a:gd name="connsiteX0" fmla="*/ 0 w 10000"/>
                <a:gd name="connsiteY0" fmla="*/ 10116 h 10116"/>
                <a:gd name="connsiteX1" fmla="*/ 1672 w 10000"/>
                <a:gd name="connsiteY1" fmla="*/ 7479 h 10116"/>
                <a:gd name="connsiteX2" fmla="*/ 3706 w 10000"/>
                <a:gd name="connsiteY2" fmla="*/ 450 h 10116"/>
                <a:gd name="connsiteX3" fmla="*/ 10000 w 10000"/>
                <a:gd name="connsiteY3" fmla="*/ 116 h 10116"/>
                <a:gd name="connsiteX0" fmla="*/ 0 w 10000"/>
                <a:gd name="connsiteY0" fmla="*/ 10039 h 10039"/>
                <a:gd name="connsiteX1" fmla="*/ 1672 w 10000"/>
                <a:gd name="connsiteY1" fmla="*/ 7402 h 10039"/>
                <a:gd name="connsiteX2" fmla="*/ 3706 w 10000"/>
                <a:gd name="connsiteY2" fmla="*/ 373 h 10039"/>
                <a:gd name="connsiteX3" fmla="*/ 10000 w 10000"/>
                <a:gd name="connsiteY3" fmla="*/ 39 h 10039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25 w 10000"/>
                <a:gd name="connsiteY2" fmla="*/ 445 h 10000"/>
                <a:gd name="connsiteX3" fmla="*/ 10000 w 10000"/>
                <a:gd name="connsiteY3" fmla="*/ 0 h 10000"/>
                <a:gd name="connsiteX0" fmla="*/ 0 w 10000"/>
                <a:gd name="connsiteY0" fmla="*/ 10095 h 10095"/>
                <a:gd name="connsiteX1" fmla="*/ 1672 w 10000"/>
                <a:gd name="connsiteY1" fmla="*/ 7458 h 10095"/>
                <a:gd name="connsiteX2" fmla="*/ 3725 w 10000"/>
                <a:gd name="connsiteY2" fmla="*/ 540 h 10095"/>
                <a:gd name="connsiteX3" fmla="*/ 10000 w 10000"/>
                <a:gd name="connsiteY3" fmla="*/ 95 h 10095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25 w 10000"/>
                <a:gd name="connsiteY2" fmla="*/ 445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672 w 10000"/>
                <a:gd name="connsiteY1" fmla="*/ 7363 h 10000"/>
                <a:gd name="connsiteX2" fmla="*/ 3725 w 10000"/>
                <a:gd name="connsiteY2" fmla="*/ 445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438 w 10000"/>
                <a:gd name="connsiteY1" fmla="*/ 7139 h 10000"/>
                <a:gd name="connsiteX2" fmla="*/ 3725 w 10000"/>
                <a:gd name="connsiteY2" fmla="*/ 445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438 w 10000"/>
                <a:gd name="connsiteY1" fmla="*/ 7139 h 10000"/>
                <a:gd name="connsiteX2" fmla="*/ 3725 w 10000"/>
                <a:gd name="connsiteY2" fmla="*/ 445 h 10000"/>
                <a:gd name="connsiteX3" fmla="*/ 10000 w 10000"/>
                <a:gd name="connsiteY3" fmla="*/ 0 h 10000"/>
                <a:gd name="connsiteX0" fmla="*/ 0 w 10000"/>
                <a:gd name="connsiteY0" fmla="*/ 10000 h 10000"/>
                <a:gd name="connsiteX1" fmla="*/ 1438 w 10000"/>
                <a:gd name="connsiteY1" fmla="*/ 7139 h 10000"/>
                <a:gd name="connsiteX2" fmla="*/ 3842 w 10000"/>
                <a:gd name="connsiteY2" fmla="*/ 445 h 10000"/>
                <a:gd name="connsiteX3" fmla="*/ 10000 w 10000"/>
                <a:gd name="connsiteY3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611" y="9798"/>
                    <a:pt x="798" y="8732"/>
                    <a:pt x="1438" y="7139"/>
                  </a:cubicBezTo>
                  <a:cubicBezTo>
                    <a:pt x="2078" y="5547"/>
                    <a:pt x="2678" y="1878"/>
                    <a:pt x="3842" y="445"/>
                  </a:cubicBezTo>
                  <a:cubicBezTo>
                    <a:pt x="5554" y="-267"/>
                    <a:pt x="8972" y="136"/>
                    <a:pt x="10000" y="0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H="1">
              <a:off x="1164033" y="3038158"/>
              <a:ext cx="1802668" cy="1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736921" y="2782548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uk-UA" sz="2400" b="1" i="1" dirty="0"/>
                <a:t>I</a:t>
              </a:r>
              <a:r>
                <a:rPr lang="uk-UA" altLang="uk-UA" sz="1200" b="1" i="1" dirty="0"/>
                <a:t>н</a:t>
              </a:r>
              <a:endParaRPr lang="ru-RU" altLang="uk-UA" sz="2400" b="1" i="1" dirty="0"/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2973873" y="3038158"/>
              <a:ext cx="0" cy="18995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k-UA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744273" y="3587336"/>
              <a:ext cx="748924" cy="14465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800" b="1" cap="none" spc="0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  <a:effectLst/>
                </a:rPr>
                <a:t>2</a:t>
              </a:r>
              <a:endParaRPr lang="ru-RU" sz="88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13" name="Полилиния 12"/>
          <p:cNvSpPr/>
          <p:nvPr/>
        </p:nvSpPr>
        <p:spPr>
          <a:xfrm>
            <a:off x="4350774" y="2492896"/>
            <a:ext cx="324465" cy="905312"/>
          </a:xfrm>
          <a:custGeom>
            <a:avLst/>
            <a:gdLst>
              <a:gd name="connsiteX0" fmla="*/ 0 w 324465"/>
              <a:gd name="connsiteY0" fmla="*/ 1283110 h 1283110"/>
              <a:gd name="connsiteX1" fmla="*/ 324465 w 324465"/>
              <a:gd name="connsiteY1" fmla="*/ 0 h 1283110"/>
              <a:gd name="connsiteX2" fmla="*/ 324465 w 324465"/>
              <a:gd name="connsiteY2" fmla="*/ 0 h 1283110"/>
              <a:gd name="connsiteX0" fmla="*/ 0 w 324465"/>
              <a:gd name="connsiteY0" fmla="*/ 1283110 h 1283110"/>
              <a:gd name="connsiteX1" fmla="*/ 162232 w 324465"/>
              <a:gd name="connsiteY1" fmla="*/ 943897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162232 w 324465"/>
              <a:gd name="connsiteY1" fmla="*/ 943897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35974 w 324465"/>
              <a:gd name="connsiteY1" fmla="*/ 943897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884904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  <a:gd name="connsiteX0" fmla="*/ 0 w 324465"/>
              <a:gd name="connsiteY0" fmla="*/ 1283110 h 1283110"/>
              <a:gd name="connsiteX1" fmla="*/ 265471 w 324465"/>
              <a:gd name="connsiteY1" fmla="*/ 699009 h 1283110"/>
              <a:gd name="connsiteX2" fmla="*/ 324465 w 324465"/>
              <a:gd name="connsiteY2" fmla="*/ 0 h 1283110"/>
              <a:gd name="connsiteX3" fmla="*/ 324465 w 324465"/>
              <a:gd name="connsiteY3" fmla="*/ 0 h 128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465" h="1283110">
                <a:moveTo>
                  <a:pt x="0" y="1283110"/>
                </a:moveTo>
                <a:cubicBezTo>
                  <a:pt x="167148" y="1145458"/>
                  <a:pt x="260373" y="832046"/>
                  <a:pt x="265471" y="699009"/>
                </a:cubicBezTo>
                <a:cubicBezTo>
                  <a:pt x="285136" y="561116"/>
                  <a:pt x="314633" y="116501"/>
                  <a:pt x="324465" y="0"/>
                </a:cubicBezTo>
                <a:lnTo>
                  <a:pt x="324465" y="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Line 11"/>
          <p:cNvSpPr>
            <a:spLocks noChangeShapeType="1"/>
          </p:cNvSpPr>
          <p:nvPr/>
        </p:nvSpPr>
        <p:spPr bwMode="auto">
          <a:xfrm>
            <a:off x="4350774" y="3398198"/>
            <a:ext cx="0" cy="2043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uk-UA"/>
          </a:p>
        </p:txBody>
      </p:sp>
      <p:sp>
        <p:nvSpPr>
          <p:cNvPr id="39" name="TextBox 38"/>
          <p:cNvSpPr txBox="1"/>
          <p:nvPr/>
        </p:nvSpPr>
        <p:spPr>
          <a:xfrm>
            <a:off x="4788024" y="2263115"/>
            <a:ext cx="4253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/>
            <a:r>
              <a:rPr lang="uk-UA" dirty="0" smtClean="0"/>
              <a:t>3</a:t>
            </a:r>
            <a:r>
              <a:rPr lang="en-US" dirty="0" smtClean="0"/>
              <a:t> – </a:t>
            </a:r>
            <a:r>
              <a:rPr lang="uk-UA" dirty="0" smtClean="0"/>
              <a:t>струм різко зростає внаслідок ударної іонізації</a:t>
            </a:r>
            <a:endParaRPr lang="uk-UA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990846" y="3926666"/>
            <a:ext cx="74892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3</a:t>
            </a:r>
            <a:endParaRPr lang="ru-RU" sz="8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23EC2"/>
                </a:solidFill>
              </a:rPr>
              <a:t>Самостійний розряд</a:t>
            </a:r>
            <a:endParaRPr lang="uk-UA" dirty="0">
              <a:solidFill>
                <a:srgbClr val="C23E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50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37" grpId="0" animBg="1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89388"/>
            <a:ext cx="61405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Виникає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 атмосферного тиску п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ри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великій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напрузі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між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електродами</a:t>
            </a:r>
            <a:r>
              <a:rPr lang="uk-UA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uk-UA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uk-UA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Він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має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вигляд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пучка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яскравих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зигзагоподібних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смужок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які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розгалужуються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тонкого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каналу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r>
              <a:rPr lang="en-US" sz="2800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uk-UA" sz="2800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23EC2"/>
                </a:solidFill>
              </a:rPr>
              <a:t>Іскровий газовий розряд</a:t>
            </a:r>
            <a:endParaRPr lang="uk-UA" dirty="0">
              <a:solidFill>
                <a:srgbClr val="C23EC2"/>
              </a:solidFill>
            </a:endParaRPr>
          </a:p>
        </p:txBody>
      </p:sp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107504" y="2060848"/>
            <a:ext cx="8348464" cy="4493755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556792"/>
            <a:ext cx="6140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Тліючий газовий розряд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uk-UA" sz="36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6965" y="2708920"/>
            <a:ext cx="59671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Виникає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 низького атмосферного тиску п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ри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великій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напрузі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між</a:t>
            </a:r>
            <a:r>
              <a:rPr lang="en-US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електродами</a:t>
            </a:r>
            <a:r>
              <a:rPr lang="uk-UA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uk-UA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Майже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вся трубка, за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винятком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невеликої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частини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біля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катода,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заповнена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однорідним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світінням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називається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додатним</a:t>
            </a:r>
            <a:r>
              <a:rPr lang="ru-RU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стовпом</a:t>
            </a:r>
            <a:r>
              <a:rPr lang="ru-RU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</a:t>
            </a:r>
            <a:endParaRPr lang="uk-UA" sz="2800" b="1" dirty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21974" y="18864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  <a:t>Газові розряди </a:t>
            </a:r>
            <a:b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</a:br>
            <a: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  <a:t>в природі та техніці</a:t>
            </a:r>
            <a:endParaRPr lang="uk-UA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556792"/>
            <a:ext cx="6140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Дуговий газовий розряд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uk-UA" sz="36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5" y="2780928"/>
            <a:ext cx="46085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Виникає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 високої температури і майже за будь-якого тиску</a:t>
            </a:r>
            <a:r>
              <a:rPr lang="uk-UA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uk-UA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Являє</a:t>
            </a:r>
            <a:r>
              <a:rPr lang="ru-RU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собою яскраве дугоподібне полум'я.</a:t>
            </a:r>
            <a:r>
              <a:rPr lang="ru-RU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</a:t>
            </a:r>
            <a:endParaRPr lang="uk-UA" sz="2800" b="1" dirty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263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21974" y="18864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  <a:t>Газові розряди </a:t>
            </a:r>
            <a:b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</a:br>
            <a: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  <a:t>в природі та техніці</a:t>
            </a:r>
            <a:endParaRPr lang="uk-UA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5" y="1556792"/>
            <a:ext cx="6140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Коронний газовий розряд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uk-UA" sz="36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203123"/>
            <a:ext cx="61561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Виникає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при атмосферному тиску в сильному, різко неоднорідному, електричному полі.</a:t>
            </a:r>
            <a:r>
              <a:rPr lang="uk-UA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Такі поля формуються біля електродів з великою кривизною поверхні (вістря, тонкий дріт тощо).</a:t>
            </a:r>
            <a:endParaRPr lang="en-US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uk-UA" sz="2800" b="1" i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Являє</a:t>
            </a:r>
            <a:r>
              <a:rPr lang="ru-RU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собою слабке фіолетове світіння у вигляді пучків, що нагадують корону.</a:t>
            </a:r>
            <a:r>
              <a:rPr lang="ru-RU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</a:t>
            </a:r>
            <a:endParaRPr lang="uk-UA" sz="2800" b="1" dirty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231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21974" y="18864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  <a:t>Газові розряди </a:t>
            </a:r>
            <a:b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</a:br>
            <a:r>
              <a:rPr lang="uk-UA" altLang="uk-UA" sz="4000" b="1" dirty="0" smtClean="0">
                <a:solidFill>
                  <a:srgbClr val="1267CE"/>
                </a:solidFill>
                <a:latin typeface="Berlin Sans FB Demi" pitchFamily="34" charset="0"/>
              </a:rPr>
              <a:t>в природі та техніці</a:t>
            </a:r>
            <a:endParaRPr lang="uk-UA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21974" y="1556792"/>
            <a:ext cx="4248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Кульова блискавка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uk-UA" sz="36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36512" y="2373401"/>
            <a:ext cx="69127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Кульова блискавка</a:t>
            </a:r>
            <a:r>
              <a:rPr lang="vi-VN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 — рідкісне природне явище, що має вигляд рухомого згустка плазми розміром </a:t>
            </a:r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від кількох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сантиметрів </a:t>
            </a:r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до кільк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ох </a:t>
            </a:r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десят</a:t>
            </a:r>
            <a:r>
              <a:rPr lang="uk-UA" sz="2800" b="1" dirty="0" err="1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ків</a:t>
            </a:r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сантиметрів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І</a:t>
            </a:r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ноді </a:t>
            </a:r>
            <a:r>
              <a:rPr lang="vi-VN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видає звук, </a:t>
            </a:r>
            <a:endParaRPr lang="uk-UA" sz="28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подібний </a:t>
            </a:r>
            <a:r>
              <a:rPr lang="vi-VN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до шипіння. </a:t>
            </a:r>
            <a:endParaRPr lang="uk-UA" sz="28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Щодо </a:t>
            </a:r>
            <a:r>
              <a:rPr lang="vi-VN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природи цього явища досі не </a:t>
            </a:r>
            <a:endParaRPr lang="uk-UA" sz="28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існує </a:t>
            </a:r>
            <a:r>
              <a:rPr lang="vi-VN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єдиної думки, втім, беззаперечно </a:t>
            </a:r>
            <a:endParaRPr lang="uk-UA" sz="2800" b="1" dirty="0" smtClean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те</a:t>
            </a:r>
            <a:r>
              <a:rPr lang="vi-VN" sz="2800" b="1" dirty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що кульова блискавка є однією з форм електричного розряду</a:t>
            </a:r>
            <a:r>
              <a:rPr lang="uk-UA" sz="2800" b="1" dirty="0" smtClean="0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b="1" dirty="0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Завдання на урок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Доповніть вивчене по презентації матеріалом підручника , це параграф 40</a:t>
            </a:r>
          </a:p>
          <a:p>
            <a:r>
              <a:rPr lang="uk-UA" dirty="0" smtClean="0"/>
              <a:t>Зверніть увагу на правила , яких треба</a:t>
            </a:r>
          </a:p>
          <a:p>
            <a:pPr marL="0" indent="0">
              <a:buNone/>
            </a:pPr>
            <a:r>
              <a:rPr lang="uk-UA" dirty="0" smtClean="0"/>
              <a:t> дотримуватись , щоб не стати жертвою    удару блискавки</a:t>
            </a:r>
          </a:p>
          <a:p>
            <a:pPr marL="0" indent="0">
              <a:buNone/>
            </a:pPr>
            <a:r>
              <a:rPr lang="uk-UA" dirty="0" smtClean="0"/>
              <a:t>Дайте відповідь на контрольні запитання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0192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Рисовая бумага">
  <a:themeElements>
    <a:clrScheme name="Рисовая бумага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Рисовая бумаг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Рисовая бумага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исовая бумага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исовая бумага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исовая бумага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исовая бумага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Designs\Рисовая бумага.pot</Template>
  <TotalTime>2972</TotalTime>
  <Words>213</Words>
  <Application>Microsoft Office PowerPoint</Application>
  <PresentationFormat>Екран (4:3)</PresentationFormat>
  <Paragraphs>44</Paragraphs>
  <Slides>8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Calibri</vt:lpstr>
      <vt:lpstr>Times New Roman</vt:lpstr>
      <vt:lpstr>Wingdings</vt:lpstr>
      <vt:lpstr>Arial</vt:lpstr>
      <vt:lpstr>Berlin Sans FB Demi</vt:lpstr>
      <vt:lpstr>Рисовая бумага</vt:lpstr>
      <vt:lpstr>Фізика 8 клас 02.05.2022р.</vt:lpstr>
      <vt:lpstr>Самостійний розряд</vt:lpstr>
      <vt:lpstr>Іскровий газовий розряд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 на урок</vt:lpstr>
    </vt:vector>
  </TitlesOfParts>
  <Company>БАТI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у газах</dc:title>
  <dc:creator>Ухман Р.В.</dc:creator>
  <cp:lastModifiedBy>RePack by Diakov</cp:lastModifiedBy>
  <cp:revision>242</cp:revision>
  <dcterms:created xsi:type="dcterms:W3CDTF">2001-06-22T06:12:57Z</dcterms:created>
  <dcterms:modified xsi:type="dcterms:W3CDTF">2022-04-27T18:29:07Z</dcterms:modified>
</cp:coreProperties>
</file>