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71" r:id="rId4"/>
    <p:sldId id="275" r:id="rId5"/>
    <p:sldId id="282" r:id="rId6"/>
    <p:sldId id="285" r:id="rId7"/>
    <p:sldId id="292" r:id="rId8"/>
    <p:sldId id="294" r:id="rId9"/>
    <p:sldId id="298" r:id="rId10"/>
    <p:sldId id="303" r:id="rId11"/>
    <p:sldId id="305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81" d="100"/>
          <a:sy n="81" d="100"/>
        </p:scale>
        <p:origin x="31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8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D5527-0C0D-4339-95F2-1D277314C8FB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1DDCA43-EC93-4682-88C0-112EB98461E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4110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D5527-0C0D-4339-95F2-1D277314C8FB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1DDCA43-EC93-4682-88C0-112EB98461E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0525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D5527-0C0D-4339-95F2-1D277314C8FB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1DDCA43-EC93-4682-88C0-112EB98461E8}" type="slidenum">
              <a:rPr lang="ru-RU" smtClean="0"/>
              <a:t>‹№›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670655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D5527-0C0D-4339-95F2-1D277314C8FB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1DDCA43-EC93-4682-88C0-112EB98461E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27814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D5527-0C0D-4339-95F2-1D277314C8FB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1DDCA43-EC93-4682-88C0-112EB98461E8}" type="slidenum">
              <a:rPr lang="ru-RU" smtClean="0"/>
              <a:t>‹№›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753409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D5527-0C0D-4339-95F2-1D277314C8FB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1DDCA43-EC93-4682-88C0-112EB98461E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16648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D5527-0C0D-4339-95F2-1D277314C8FB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DCA43-EC93-4682-88C0-112EB98461E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1003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D5527-0C0D-4339-95F2-1D277314C8FB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DCA43-EC93-4682-88C0-112EB98461E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5917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D5527-0C0D-4339-95F2-1D277314C8FB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DCA43-EC93-4682-88C0-112EB98461E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9066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D5527-0C0D-4339-95F2-1D277314C8FB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1DDCA43-EC93-4682-88C0-112EB98461E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2199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D5527-0C0D-4339-95F2-1D277314C8FB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1DDCA43-EC93-4682-88C0-112EB98461E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6483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D5527-0C0D-4339-95F2-1D277314C8FB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1DDCA43-EC93-4682-88C0-112EB98461E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9172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D5527-0C0D-4339-95F2-1D277314C8FB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DCA43-EC93-4682-88C0-112EB98461E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9446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D5527-0C0D-4339-95F2-1D277314C8FB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DCA43-EC93-4682-88C0-112EB98461E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3792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D5527-0C0D-4339-95F2-1D277314C8FB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DCA43-EC93-4682-88C0-112EB98461E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9512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D5527-0C0D-4339-95F2-1D277314C8FB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1DDCA43-EC93-4682-88C0-112EB98461E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1930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0D5527-0C0D-4339-95F2-1D277314C8FB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1DDCA43-EC93-4682-88C0-112EB98461E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4908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91821" y="668740"/>
            <a:ext cx="10358651" cy="2552132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5400" spc="50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/>
            </a:r>
            <a:br>
              <a:rPr lang="uk-UA" sz="5400" spc="50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</a:br>
            <a:r>
              <a:rPr lang="uk-UA" spc="50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/>
            </a:r>
            <a:br>
              <a:rPr lang="uk-UA" spc="50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</a:br>
            <a:r>
              <a:rPr lang="uk-UA" spc="50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/>
            </a:r>
            <a:br>
              <a:rPr lang="uk-UA" spc="50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</a:br>
            <a:r>
              <a:rPr lang="uk-UA" sz="2800" spc="50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/>
            </a:r>
            <a:br>
              <a:rPr lang="uk-UA" sz="2800" spc="50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</a:br>
            <a:r>
              <a:rPr lang="uk-UA" sz="2800" spc="50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/>
            </a:r>
            <a:br>
              <a:rPr lang="uk-UA" sz="2800" spc="50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</a:br>
            <a:r>
              <a:rPr lang="uk-UA" sz="2800" spc="50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/>
            </a:r>
            <a:br>
              <a:rPr lang="uk-UA" sz="2800" spc="50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</a:br>
            <a:r>
              <a:rPr lang="uk-UA" sz="2800" spc="50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/>
            </a:r>
            <a:br>
              <a:rPr lang="uk-UA" sz="2800" spc="50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</a:br>
            <a:r>
              <a:rPr lang="uk-UA" sz="5400" spc="50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/>
            </a:r>
            <a:br>
              <a:rPr lang="uk-UA" sz="5400" spc="50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</a:br>
            <a:r>
              <a:rPr lang="uk-UA" spc="50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/>
            </a:r>
            <a:br>
              <a:rPr lang="uk-UA" spc="50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</a:br>
            <a:r>
              <a:rPr lang="uk-UA" spc="50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РОБОТА  І  ПОТУЖНІСТЬ ЕЛЕКТРИЧНОГО СТРУМУ</a:t>
            </a:r>
            <a:br>
              <a:rPr lang="uk-UA" spc="50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</a:br>
            <a:endParaRPr lang="ru-RU" sz="5400" spc="50" dirty="0">
              <a:ln w="11430"/>
              <a:solidFill>
                <a:schemeClr val="accent2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93158" y="5369341"/>
            <a:ext cx="89893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 smtClean="0">
                <a:solidFill>
                  <a:schemeClr val="accent2">
                    <a:lumMod val="50000"/>
                  </a:schemeClr>
                </a:solidFill>
              </a:rPr>
              <a:t>Фізика 8 клас 01.04.2022р.</a:t>
            </a:r>
            <a:endParaRPr lang="ru-RU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6423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chemeClr val="accent2">
                    <a:lumMod val="50000"/>
                  </a:schemeClr>
                </a:solidFill>
              </a:rPr>
              <a:t>Розв’язування задач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10185" y="1351128"/>
            <a:ext cx="10699845" cy="4585648"/>
          </a:xfrm>
        </p:spPr>
        <p:txBody>
          <a:bodyPr>
            <a:normAutofit lnSpcReduction="10000"/>
          </a:bodyPr>
          <a:lstStyle/>
          <a:p>
            <a:r>
              <a:rPr lang="uk-UA" sz="2400" b="1" dirty="0" smtClean="0">
                <a:solidFill>
                  <a:srgbClr val="FF0000"/>
                </a:solidFill>
              </a:rPr>
              <a:t>Задача 1.</a:t>
            </a:r>
            <a:r>
              <a:rPr lang="uk-UA" sz="2400" b="1" dirty="0" smtClean="0">
                <a:solidFill>
                  <a:schemeClr val="accent1">
                    <a:lumMod val="75000"/>
                  </a:schemeClr>
                </a:solidFill>
              </a:rPr>
              <a:t> За який час струм силою 200 </a:t>
            </a:r>
            <a:r>
              <a:rPr lang="uk-UA" sz="2400" b="1" dirty="0" err="1" smtClean="0">
                <a:solidFill>
                  <a:schemeClr val="accent1">
                    <a:lumMod val="75000"/>
                  </a:schemeClr>
                </a:solidFill>
              </a:rPr>
              <a:t>мА</a:t>
            </a:r>
            <a:r>
              <a:rPr lang="uk-UA" sz="2400" b="1" dirty="0" smtClean="0">
                <a:solidFill>
                  <a:schemeClr val="accent1">
                    <a:lumMod val="75000"/>
                  </a:schemeClr>
                </a:solidFill>
              </a:rPr>
              <a:t> при напрузі 6 В виконає роботу 200 </a:t>
            </a:r>
            <a:r>
              <a:rPr lang="uk-UA" sz="2400" b="1" dirty="0" err="1" smtClean="0">
                <a:solidFill>
                  <a:schemeClr val="accent1">
                    <a:lumMod val="75000"/>
                  </a:schemeClr>
                </a:solidFill>
              </a:rPr>
              <a:t>Дж</a:t>
            </a:r>
            <a:r>
              <a:rPr lang="uk-UA" sz="2400" b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marL="0" indent="0">
              <a:buNone/>
            </a:pPr>
            <a:r>
              <a:rPr lang="uk-UA" sz="2400" b="1" dirty="0" smtClean="0">
                <a:solidFill>
                  <a:schemeClr val="accent1">
                    <a:lumMod val="75000"/>
                  </a:schemeClr>
                </a:solidFill>
              </a:rPr>
              <a:t>Дано: 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                    </a:t>
            </a:r>
            <a:r>
              <a:rPr lang="uk-UA" sz="2400" b="1" dirty="0" smtClean="0">
                <a:solidFill>
                  <a:schemeClr val="accent1">
                    <a:lumMod val="75000"/>
                  </a:schemeClr>
                </a:solidFill>
              </a:rPr>
              <a:t>           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uk-UA" sz="2400" b="1" dirty="0" smtClean="0">
                <a:solidFill>
                  <a:schemeClr val="accent1">
                    <a:lumMod val="75000"/>
                  </a:schemeClr>
                </a:solidFill>
              </a:rPr>
              <a:t>Розв’язання: 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                 </a:t>
            </a:r>
            <a:endParaRPr lang="uk-UA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uk-UA" sz="2400" b="1" dirty="0" smtClean="0">
                <a:solidFill>
                  <a:schemeClr val="accent1">
                    <a:lumMod val="75000"/>
                  </a:schemeClr>
                </a:solidFill>
              </a:rPr>
              <a:t>І = 200 </a:t>
            </a:r>
            <a:r>
              <a:rPr lang="uk-UA" sz="2400" b="1" dirty="0" err="1" smtClean="0">
                <a:solidFill>
                  <a:schemeClr val="accent1">
                    <a:lumMod val="75000"/>
                  </a:schemeClr>
                </a:solidFill>
              </a:rPr>
              <a:t>мА</a:t>
            </a:r>
            <a:r>
              <a:rPr lang="uk-UA" sz="2400" b="1" dirty="0" smtClean="0">
                <a:solidFill>
                  <a:schemeClr val="accent1">
                    <a:lumMod val="75000"/>
                  </a:schemeClr>
                </a:solidFill>
              </a:rPr>
              <a:t> =0,2 А            З формули роботи електричного струму</a:t>
            </a:r>
          </a:p>
          <a:p>
            <a:pPr marL="0" indent="0">
              <a:buNone/>
            </a:pP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U = </a:t>
            </a:r>
            <a:r>
              <a:rPr lang="uk-UA" sz="2400" b="1" dirty="0" smtClean="0">
                <a:solidFill>
                  <a:schemeClr val="accent1">
                    <a:lumMod val="75000"/>
                  </a:schemeClr>
                </a:solidFill>
              </a:rPr>
              <a:t>6В                                                    </a:t>
            </a:r>
            <a:r>
              <a:rPr lang="uk-UA" sz="2400" b="1" i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А = </a:t>
            </a:r>
            <a:r>
              <a:rPr lang="en-US" sz="2400" b="1" i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U</a:t>
            </a:r>
            <a:r>
              <a:rPr lang="uk-UA" sz="2400" b="1" i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en-US" sz="2400" b="1" i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I</a:t>
            </a:r>
            <a:r>
              <a:rPr lang="uk-UA" sz="2400" b="1" i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en-US" sz="24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t</a:t>
            </a:r>
            <a:r>
              <a:rPr lang="uk-UA" sz="24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 </a:t>
            </a:r>
            <a:endParaRPr lang="ru-RU" sz="24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50000"/>
                </a:schemeClr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uk-UA" sz="2400" b="1" dirty="0" smtClean="0">
                <a:solidFill>
                  <a:schemeClr val="accent1">
                    <a:lumMod val="75000"/>
                  </a:schemeClr>
                </a:solidFill>
              </a:rPr>
              <a:t>А = 200 </a:t>
            </a:r>
            <a:r>
              <a:rPr lang="uk-UA" sz="2400" b="1" dirty="0" err="1" smtClean="0">
                <a:solidFill>
                  <a:schemeClr val="accent1">
                    <a:lumMod val="75000"/>
                  </a:schemeClr>
                </a:solidFill>
              </a:rPr>
              <a:t>Дж</a:t>
            </a:r>
            <a:r>
              <a:rPr lang="uk-UA" sz="2400" b="1" dirty="0" smtClean="0">
                <a:solidFill>
                  <a:schemeClr val="accent1">
                    <a:lumMod val="75000"/>
                  </a:schemeClr>
                </a:solidFill>
              </a:rPr>
              <a:t>                            маємо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t</a:t>
            </a:r>
            <a:r>
              <a:rPr lang="uk-UA" sz="2400" b="1" dirty="0" smtClean="0">
                <a:solidFill>
                  <a:schemeClr val="accent1">
                    <a:lumMod val="75000"/>
                  </a:schemeClr>
                </a:solidFill>
              </a:rPr>
              <a:t> = А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/(UI)</a:t>
            </a:r>
            <a:endParaRPr lang="uk-UA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uk-UA" sz="2400" b="1" dirty="0" smtClean="0">
                <a:solidFill>
                  <a:schemeClr val="accent1">
                    <a:lumMod val="75000"/>
                  </a:schemeClr>
                </a:solidFill>
              </a:rPr>
              <a:t>Знайти: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t -?                      </a:t>
            </a:r>
            <a:r>
              <a:rPr lang="uk-UA" sz="2400" b="1" dirty="0" smtClean="0">
                <a:solidFill>
                  <a:schemeClr val="accent1">
                    <a:lumMod val="75000"/>
                  </a:schemeClr>
                </a:solidFill>
              </a:rPr>
              <a:t>Виконаємо обчислення: </a:t>
            </a:r>
          </a:p>
          <a:p>
            <a:pPr marL="0" indent="0">
              <a:buNone/>
            </a:pPr>
            <a:r>
              <a:rPr lang="uk-UA" sz="24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uk-UA" sz="2400" b="1" dirty="0" smtClean="0">
                <a:solidFill>
                  <a:schemeClr val="accent1">
                    <a:lumMod val="75000"/>
                  </a:schemeClr>
                </a:solidFill>
              </a:rPr>
              <a:t>                                             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t</a:t>
            </a:r>
            <a:r>
              <a:rPr lang="uk-UA" sz="2400" b="1" dirty="0" smtClean="0">
                <a:solidFill>
                  <a:schemeClr val="accent1">
                    <a:lumMod val="75000"/>
                  </a:schemeClr>
                </a:solidFill>
              </a:rPr>
              <a:t> = 200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/</a:t>
            </a:r>
            <a:r>
              <a:rPr lang="uk-UA" sz="2400" b="1" dirty="0" smtClean="0">
                <a:solidFill>
                  <a:schemeClr val="accent1">
                    <a:lumMod val="75000"/>
                  </a:schemeClr>
                </a:solidFill>
              </a:rPr>
              <a:t>(6· 0,2) ≈ 167 (с)</a:t>
            </a:r>
          </a:p>
          <a:p>
            <a:pPr marL="0" indent="0">
              <a:buNone/>
            </a:pPr>
            <a:r>
              <a:rPr lang="uk-UA" sz="2400" b="1" dirty="0" smtClean="0">
                <a:solidFill>
                  <a:schemeClr val="accent1">
                    <a:lumMod val="75000"/>
                  </a:schemeClr>
                </a:solidFill>
              </a:rPr>
              <a:t>                                               167 с = 2 хв 47 с</a:t>
            </a:r>
          </a:p>
          <a:p>
            <a:pPr marL="0" indent="0">
              <a:buNone/>
            </a:pPr>
            <a:r>
              <a:rPr lang="uk-UA" sz="2400" b="1" dirty="0">
                <a:solidFill>
                  <a:schemeClr val="accent1">
                    <a:lumMod val="75000"/>
                  </a:schemeClr>
                </a:solidFill>
              </a:rPr>
              <a:t>Відповідь</a:t>
            </a:r>
            <a:r>
              <a:rPr lang="uk-UA" sz="2400" b="1" dirty="0" smtClean="0">
                <a:solidFill>
                  <a:schemeClr val="accent1">
                    <a:lumMod val="75000"/>
                  </a:schemeClr>
                </a:solidFill>
              </a:rPr>
              <a:t>:  </a:t>
            </a:r>
            <a:r>
              <a:rPr lang="uk-UA" sz="2400" b="1" dirty="0">
                <a:solidFill>
                  <a:schemeClr val="accent1">
                    <a:lumMod val="75000"/>
                  </a:schemeClr>
                </a:solidFill>
              </a:rPr>
              <a:t>167 с </a:t>
            </a:r>
            <a:r>
              <a:rPr lang="uk-UA" sz="2400" b="1" dirty="0" smtClean="0">
                <a:solidFill>
                  <a:schemeClr val="accent1">
                    <a:lumMod val="75000"/>
                  </a:schemeClr>
                </a:solidFill>
              </a:rPr>
              <a:t>або </a:t>
            </a:r>
            <a:r>
              <a:rPr lang="uk-UA" sz="2400" b="1" dirty="0">
                <a:solidFill>
                  <a:schemeClr val="accent1">
                    <a:lumMod val="75000"/>
                  </a:schemeClr>
                </a:solidFill>
              </a:rPr>
              <a:t>2 хв 47 с</a:t>
            </a:r>
          </a:p>
          <a:p>
            <a:pPr marL="0" indent="0">
              <a:buNone/>
            </a:pPr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43979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chemeClr val="accent2">
                    <a:lumMod val="75000"/>
                  </a:schemeClr>
                </a:solidFill>
              </a:rPr>
              <a:t>Домашнє завдання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68991" y="2133600"/>
            <a:ext cx="10535621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400" b="1" dirty="0" smtClean="0">
                <a:solidFill>
                  <a:schemeClr val="accent2">
                    <a:lumMod val="75000"/>
                  </a:schemeClr>
                </a:solidFill>
              </a:rPr>
              <a:t>      Опрацювати § 33</a:t>
            </a:r>
            <a:r>
              <a:rPr lang="uk-UA" sz="2400" b="1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 marL="0" indent="0">
              <a:buNone/>
            </a:pPr>
            <a:r>
              <a:rPr lang="uk-UA" sz="2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uk-UA" sz="2400" b="1" dirty="0" smtClean="0">
                <a:solidFill>
                  <a:schemeClr val="accent2">
                    <a:lumMod val="75000"/>
                  </a:schemeClr>
                </a:solidFill>
              </a:rPr>
              <a:t>      Відповіді на контрольні запитання</a:t>
            </a:r>
            <a:endParaRPr lang="uk-UA" sz="2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uk-UA" sz="2400" b="1" dirty="0" smtClean="0">
                <a:solidFill>
                  <a:schemeClr val="accent2">
                    <a:lumMod val="75000"/>
                  </a:schemeClr>
                </a:solidFill>
              </a:rPr>
              <a:t>      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uk-UA" sz="2400" b="1" dirty="0" smtClean="0">
                <a:solidFill>
                  <a:schemeClr val="accent2">
                    <a:lumMod val="75000"/>
                  </a:schemeClr>
                </a:solidFill>
              </a:rPr>
              <a:t>   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673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0"/>
            <a:ext cx="9144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b="1" i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CC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Робота електричного струму </a:t>
            </a:r>
            <a:r>
              <a:rPr lang="uk-UA" sz="3600" b="1" i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–</a:t>
            </a:r>
          </a:p>
          <a:p>
            <a:pPr algn="ctr"/>
            <a:r>
              <a:rPr lang="uk-UA" sz="3600" b="1" i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фізична величина,</a:t>
            </a:r>
          </a:p>
          <a:p>
            <a:pPr algn="ctr"/>
            <a:r>
              <a:rPr lang="uk-UA" sz="3600" b="1" i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що характеризує перетворення </a:t>
            </a:r>
          </a:p>
          <a:p>
            <a:pPr algn="ctr"/>
            <a:r>
              <a:rPr lang="uk-UA" sz="3600" b="1" i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електричної енергії</a:t>
            </a:r>
          </a:p>
          <a:p>
            <a:pPr algn="ctr"/>
            <a:r>
              <a:rPr lang="uk-UA" sz="3600" b="1" i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в інші види енергії</a:t>
            </a:r>
            <a:endParaRPr lang="ru-RU" sz="36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50000"/>
                </a:schemeClr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536160" y="2737420"/>
            <a:ext cx="26642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7200" b="1" i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А=</a:t>
            </a:r>
            <a:r>
              <a:rPr lang="en-US" sz="7200" b="1" i="1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UIt</a:t>
            </a:r>
            <a:endParaRPr lang="ru-RU" sz="72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895617" y="3995678"/>
            <a:ext cx="727280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b="1" i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А – робота </a:t>
            </a:r>
          </a:p>
          <a:p>
            <a:r>
              <a:rPr lang="en-US" sz="3600" b="1" i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U</a:t>
            </a:r>
            <a:r>
              <a:rPr lang="uk-UA" sz="3600" b="1" i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– електрична напруга</a:t>
            </a:r>
          </a:p>
          <a:p>
            <a:r>
              <a:rPr lang="en-US" sz="3600" b="1" i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I</a:t>
            </a:r>
            <a:r>
              <a:rPr lang="uk-UA" sz="3600" b="1" i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– сила струму</a:t>
            </a:r>
          </a:p>
          <a:p>
            <a:r>
              <a:rPr lang="en-US" sz="3600" b="1" i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t</a:t>
            </a:r>
            <a:r>
              <a:rPr lang="uk-UA" sz="3600" b="1" i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– час проходження струму</a:t>
            </a:r>
          </a:p>
          <a:p>
            <a:endParaRPr lang="ru-RU" sz="36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50000"/>
                </a:schemeClr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33836" y="2737419"/>
            <a:ext cx="43924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200" b="1" i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U=A/q</a:t>
            </a:r>
            <a:endParaRPr lang="ru-RU" sz="72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8288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6603" y="357167"/>
            <a:ext cx="1147776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54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Одиниці вимірювання</a:t>
            </a:r>
            <a:endParaRPr lang="uk-UA" sz="5400" b="1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  <a:p>
            <a:pPr algn="ctr"/>
            <a:r>
              <a:rPr lang="uk-UA" sz="5400" b="1" spc="1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р</a:t>
            </a:r>
            <a:r>
              <a:rPr lang="uk-UA" sz="54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оботи електричного струму</a:t>
            </a:r>
            <a:endParaRPr lang="ru-RU" sz="5400" b="1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378425" y="3244334"/>
            <a:ext cx="885508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1А·1В·1с </a:t>
            </a:r>
            <a:r>
              <a:rPr lang="ru-RU" sz="4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= </a:t>
            </a:r>
            <a:r>
              <a:rPr lang="uk-UA" sz="4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1Дж</a:t>
            </a:r>
            <a:endParaRPr lang="ru-RU" sz="44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50000"/>
                </a:schemeClr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03564" y="2308581"/>
            <a:ext cx="519725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[</a:t>
            </a:r>
            <a:r>
              <a:rPr lang="en-US" sz="4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A</a:t>
            </a:r>
            <a:r>
              <a:rPr lang="ru-RU" sz="4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]</a:t>
            </a:r>
            <a:r>
              <a:rPr lang="uk-UA" sz="4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= </a:t>
            </a:r>
            <a:r>
              <a:rPr lang="uk-UA" sz="44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Дж</a:t>
            </a:r>
            <a:r>
              <a:rPr lang="uk-UA" sz="4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 (джоуль)</a:t>
            </a:r>
            <a:endParaRPr lang="ru-RU" sz="44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50000"/>
                </a:schemeClr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492621" y="3244334"/>
            <a:ext cx="387596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4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А = </a:t>
            </a:r>
            <a:r>
              <a:rPr lang="en-US" sz="44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U</a:t>
            </a:r>
            <a:r>
              <a:rPr lang="uk-UA" sz="44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en-US" sz="44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I</a:t>
            </a:r>
            <a:r>
              <a:rPr lang="uk-UA" sz="44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en-US" sz="44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t</a:t>
            </a:r>
            <a:endParaRPr lang="ru-RU" sz="44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06422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777604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4149" y="2309772"/>
            <a:ext cx="3482413" cy="485991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" name="Рисунок 2" descr="Czech-multitariff-met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68060" y="2145998"/>
            <a:ext cx="3423065" cy="456408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72513" y="2309772"/>
            <a:ext cx="3219596" cy="7698711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846161" y="521788"/>
            <a:ext cx="1082267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Лічильники  електроенергії</a:t>
            </a:r>
            <a:endParaRPr lang="ru-RU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accent2">
                  <a:lumMod val="50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67115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2137" y="1"/>
            <a:ext cx="1158695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Потужність електричного</a:t>
            </a:r>
            <a:endParaRPr lang="uk-UA" sz="3600" b="1" i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  <a:p>
            <a:pPr algn="ctr"/>
            <a:r>
              <a:rPr lang="uk-UA" sz="3600" b="1" i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струму </a:t>
            </a:r>
            <a:r>
              <a:rPr lang="uk-UA" sz="36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– </a:t>
            </a:r>
            <a:r>
              <a:rPr lang="uk-UA" sz="36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фізична </a:t>
            </a:r>
            <a:r>
              <a:rPr lang="uk-UA" sz="3600" b="1" i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величина,</a:t>
            </a:r>
          </a:p>
          <a:p>
            <a:pPr algn="ctr"/>
            <a:r>
              <a:rPr lang="uk-UA" sz="3600" b="1" i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що </a:t>
            </a:r>
            <a:r>
              <a:rPr lang="uk-UA" sz="36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характеризує здатність електричного  струму виконувати </a:t>
            </a:r>
            <a:r>
              <a:rPr lang="uk-UA" sz="3600" b="1" i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певну роботу</a:t>
            </a:r>
          </a:p>
          <a:p>
            <a:pPr algn="ctr"/>
            <a:r>
              <a:rPr lang="uk-UA" sz="3600" b="1" i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за одиницю </a:t>
            </a:r>
            <a:r>
              <a:rPr lang="uk-UA" sz="36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часу</a:t>
            </a:r>
          </a:p>
          <a:p>
            <a:pPr algn="ctr"/>
            <a:endParaRPr lang="uk-UA" sz="3600" b="1" i="1" dirty="0" smtClean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50000"/>
                </a:schemeClr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  <a:p>
            <a:pPr algn="ctr"/>
            <a:r>
              <a:rPr lang="uk-UA" sz="28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                        Потужність – швидкість виконання роботи</a:t>
            </a:r>
            <a:endParaRPr lang="ru-RU" sz="28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50000"/>
                </a:schemeClr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36696" y="2864570"/>
            <a:ext cx="2642069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72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CC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P</a:t>
            </a:r>
            <a:r>
              <a:rPr lang="ru-RU" sz="72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CC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=</a:t>
            </a:r>
            <a:r>
              <a:rPr lang="en-US" sz="72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CC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A</a:t>
            </a:r>
            <a:r>
              <a:rPr lang="ru-RU" sz="72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CC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/</a:t>
            </a:r>
            <a:r>
              <a:rPr lang="en-US" sz="72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CC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t</a:t>
            </a:r>
            <a:endParaRPr lang="ru-RU" sz="72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CC000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91320" y="4064899"/>
            <a:ext cx="1129048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Враховуючи, що А </a:t>
            </a:r>
            <a:r>
              <a:rPr lang="uk-UA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= </a:t>
            </a:r>
            <a:r>
              <a:rPr lang="en-US" sz="36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U</a:t>
            </a:r>
            <a:r>
              <a:rPr lang="uk-UA" sz="36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en-US" sz="36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l</a:t>
            </a:r>
            <a:r>
              <a:rPr lang="uk-UA" sz="36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en-US" sz="36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t</a:t>
            </a:r>
            <a:r>
              <a:rPr lang="uk-UA" sz="36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,  маємо  </a:t>
            </a:r>
          </a:p>
          <a:p>
            <a:endParaRPr lang="ru-RU" sz="36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570795" y="4064899"/>
            <a:ext cx="33982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P</a:t>
            </a:r>
            <a:r>
              <a:rPr lang="uk-UA" sz="36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ru-RU" sz="36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=</a:t>
            </a:r>
            <a:r>
              <a:rPr lang="en-US" sz="36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en-US" sz="3600" b="1" i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Ult</a:t>
            </a:r>
            <a:r>
              <a:rPr lang="uk-UA" sz="36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ru-RU" sz="36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/ </a:t>
            </a:r>
            <a:r>
              <a:rPr lang="en-US" sz="36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t</a:t>
            </a:r>
            <a:r>
              <a:rPr lang="uk-UA" sz="36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= </a:t>
            </a:r>
            <a:r>
              <a:rPr lang="en-US" sz="3600" b="1" i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Ul</a:t>
            </a:r>
            <a:endParaRPr lang="ru-RU" sz="36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75000"/>
                </a:schemeClr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136014" y="4889158"/>
            <a:ext cx="2746265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6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CC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P</a:t>
            </a:r>
            <a:r>
              <a:rPr lang="ru-RU" sz="96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CC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=</a:t>
            </a:r>
            <a:r>
              <a:rPr lang="en-US" sz="96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CC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UI</a:t>
            </a:r>
            <a:endParaRPr lang="ru-RU" sz="96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CC000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705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91319" y="357167"/>
            <a:ext cx="1136858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54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Одиниці вимірювання</a:t>
            </a:r>
            <a:endParaRPr lang="uk-UA" sz="5400" b="1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  <a:p>
            <a:pPr algn="ctr"/>
            <a:r>
              <a:rPr lang="uk-UA" sz="5400" b="1" spc="1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п</a:t>
            </a:r>
            <a:r>
              <a:rPr lang="uk-UA" sz="54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отужності  електричного</a:t>
            </a:r>
            <a:endParaRPr lang="uk-UA" sz="5400" b="1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  <a:p>
            <a:pPr algn="ctr"/>
            <a:r>
              <a:rPr lang="uk-UA" sz="5400" b="1" spc="1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струму</a:t>
            </a:r>
            <a:endParaRPr lang="ru-RU" sz="5400" b="1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555845" y="3244334"/>
            <a:ext cx="511791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CC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[</a:t>
            </a:r>
            <a:r>
              <a:rPr lang="en-US" sz="60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CC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P</a:t>
            </a:r>
            <a:r>
              <a:rPr lang="ru-RU" sz="60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CC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]</a:t>
            </a:r>
            <a:r>
              <a:rPr lang="uk-UA" sz="60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CC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=Вт  (ват)</a:t>
            </a:r>
            <a:endParaRPr lang="ru-RU" sz="60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CC000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392073" y="5032191"/>
            <a:ext cx="410797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60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CC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1В·1А=1Вт</a:t>
            </a:r>
            <a:endParaRPr lang="ru-RU" sz="60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CC000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138729" y="5032190"/>
            <a:ext cx="1784463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CC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P</a:t>
            </a:r>
            <a:r>
              <a:rPr lang="ru-RU" sz="60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CC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=</a:t>
            </a:r>
            <a:r>
              <a:rPr lang="en-US" sz="60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CC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UI</a:t>
            </a:r>
            <a:endParaRPr lang="ru-RU" sz="60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CC000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0460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71638" y="370813"/>
            <a:ext cx="1099273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54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Позасистемна  одиниця</a:t>
            </a:r>
            <a:endParaRPr lang="uk-UA" sz="5400" b="1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  <a:p>
            <a:pPr algn="ctr"/>
            <a:r>
              <a:rPr lang="uk-UA" sz="5400" b="1" spc="1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в</a:t>
            </a:r>
            <a:r>
              <a:rPr lang="uk-UA" sz="54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имірювання   роботи струму</a:t>
            </a:r>
            <a:endParaRPr lang="ru-RU" sz="5400" b="1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42068" y="2842880"/>
            <a:ext cx="962230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0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1кВт· год = 1000Вт· 3600с = </a:t>
            </a:r>
          </a:p>
          <a:p>
            <a:r>
              <a:rPr lang="uk-UA" sz="40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= 3600000 Вт· с = 3,6·10</a:t>
            </a:r>
            <a:r>
              <a:rPr lang="uk-UA" sz="4000" b="1" baseline="3000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6 </a:t>
            </a:r>
            <a:r>
              <a:rPr lang="uk-UA" sz="40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Дж</a:t>
            </a:r>
            <a:endParaRPr lang="ru-RU" sz="40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accent3">
                  <a:lumMod val="50000"/>
                </a:schemeClr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26470" y="4658692"/>
            <a:ext cx="699582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54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1кВт· год = 3,6 </a:t>
            </a:r>
            <a:r>
              <a:rPr lang="uk-UA" sz="5400" b="1" dirty="0" err="1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МДж</a:t>
            </a:r>
            <a:endParaRPr lang="ru-RU" sz="54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01120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87899" y="-17022"/>
            <a:ext cx="11327642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Робота і потужність</a:t>
            </a:r>
          </a:p>
          <a:p>
            <a:pPr algn="ctr"/>
            <a:r>
              <a:rPr lang="uk-UA" sz="4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електричного струму</a:t>
            </a:r>
          </a:p>
          <a:p>
            <a:pPr algn="ctr"/>
            <a:r>
              <a:rPr lang="uk-UA" sz="4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п</a:t>
            </a:r>
            <a:r>
              <a:rPr lang="uk-UA" sz="4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ри послідовному </a:t>
            </a:r>
            <a:r>
              <a:rPr lang="ru-RU" sz="4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з</a:t>
            </a:r>
            <a:r>
              <a:rPr lang="en-US" sz="4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’</a:t>
            </a:r>
            <a:r>
              <a:rPr lang="ru-RU" sz="44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єднанні</a:t>
            </a:r>
            <a:r>
              <a:rPr lang="ru-RU" sz="4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 </a:t>
            </a:r>
            <a:r>
              <a:rPr lang="ru-RU" sz="44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елементів</a:t>
            </a:r>
            <a:r>
              <a:rPr lang="ru-RU" sz="4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ru-RU" sz="4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ділянки кола</a:t>
            </a:r>
          </a:p>
          <a:p>
            <a:endParaRPr lang="ru-RU" sz="3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03935" y="2785420"/>
            <a:ext cx="33858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I=I</a:t>
            </a:r>
            <a:r>
              <a:rPr lang="en-US" sz="3600" b="1" baseline="-2500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1</a:t>
            </a:r>
            <a:r>
              <a:rPr lang="en-US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=I</a:t>
            </a:r>
            <a:r>
              <a:rPr lang="en-US" sz="3600" b="1" baseline="-2500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2</a:t>
            </a:r>
            <a:r>
              <a:rPr lang="en-US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=I</a:t>
            </a:r>
            <a:r>
              <a:rPr lang="en-US" sz="3600" b="1" baseline="-2500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3</a:t>
            </a:r>
            <a:r>
              <a:rPr lang="en-US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=…=I</a:t>
            </a:r>
            <a:r>
              <a:rPr lang="en-US" sz="3600" b="1" baseline="-2500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n</a:t>
            </a:r>
            <a:endParaRPr lang="ru-RU" sz="36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50000"/>
                </a:schemeClr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494816" y="2763223"/>
            <a:ext cx="45848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</a:rPr>
              <a:t>U=U</a:t>
            </a:r>
            <a:r>
              <a:rPr lang="en-US" sz="3600" b="1" baseline="-2500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</a:rPr>
              <a:t>1</a:t>
            </a:r>
            <a:r>
              <a:rPr lang="en-US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</a:rPr>
              <a:t>+U</a:t>
            </a:r>
            <a:r>
              <a:rPr lang="en-US" sz="3600" b="1" baseline="-2500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</a:rPr>
              <a:t>2</a:t>
            </a:r>
            <a:r>
              <a:rPr lang="en-US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</a:rPr>
              <a:t>+U</a:t>
            </a:r>
            <a:r>
              <a:rPr lang="en-US" sz="3600" b="1" baseline="-2500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</a:rPr>
              <a:t>3</a:t>
            </a:r>
            <a:r>
              <a:rPr lang="en-US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+…+U</a:t>
            </a:r>
            <a:r>
              <a:rPr lang="en-US" sz="3600" b="1" baseline="-2500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n</a:t>
            </a:r>
            <a:endParaRPr lang="ru-RU" sz="36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50000"/>
                </a:schemeClr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154176" y="3510104"/>
            <a:ext cx="420499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</a:rPr>
              <a:t>R=R</a:t>
            </a:r>
            <a:r>
              <a:rPr lang="en-US" sz="3600" b="1" baseline="-2500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</a:rPr>
              <a:t>1</a:t>
            </a:r>
            <a:r>
              <a:rPr lang="en-US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</a:rPr>
              <a:t>+R</a:t>
            </a:r>
            <a:r>
              <a:rPr lang="en-US" sz="3600" b="1" baseline="-2500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</a:rPr>
              <a:t>2</a:t>
            </a:r>
            <a:r>
              <a:rPr lang="en-US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</a:rPr>
              <a:t>+R</a:t>
            </a:r>
            <a:r>
              <a:rPr lang="en-US" sz="3600" b="1" baseline="-2500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</a:rPr>
              <a:t>3</a:t>
            </a:r>
            <a:r>
              <a:rPr lang="en-US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+…</a:t>
            </a:r>
            <a:r>
              <a:rPr lang="uk-UA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+</a:t>
            </a:r>
            <a:r>
              <a:rPr lang="en-US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R</a:t>
            </a:r>
            <a:r>
              <a:rPr lang="uk-UA" sz="3600" b="1" baseline="-2500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n</a:t>
            </a:r>
            <a:endParaRPr lang="ru-RU" sz="36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50000"/>
                </a:schemeClr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92558" y="4317959"/>
            <a:ext cx="14141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U = IR</a:t>
            </a:r>
            <a:endParaRPr lang="ru-RU" sz="36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782553" y="4320484"/>
            <a:ext cx="357662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P</a:t>
            </a:r>
            <a:r>
              <a:rPr lang="uk-UA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ru-RU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= </a:t>
            </a:r>
            <a:r>
              <a:rPr lang="en-US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UI</a:t>
            </a:r>
            <a:r>
              <a:rPr lang="uk-UA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ru-RU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= </a:t>
            </a:r>
            <a:r>
              <a:rPr lang="en-US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IRI</a:t>
            </a:r>
            <a:r>
              <a:rPr lang="uk-UA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ru-RU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= </a:t>
            </a:r>
            <a:r>
              <a:rPr lang="en-US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I</a:t>
            </a:r>
            <a:r>
              <a:rPr lang="ru-RU" sz="3600" b="1" baseline="3000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2</a:t>
            </a:r>
            <a:r>
              <a:rPr lang="en-US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R</a:t>
            </a:r>
            <a:endParaRPr lang="ru-RU" sz="36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265820" y="4317959"/>
            <a:ext cx="270458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A</a:t>
            </a:r>
            <a:r>
              <a:rPr lang="uk-UA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ru-RU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= </a:t>
            </a:r>
            <a:r>
              <a:rPr lang="en-US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Pt</a:t>
            </a:r>
            <a:r>
              <a:rPr lang="uk-UA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ru-RU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= </a:t>
            </a:r>
            <a:r>
              <a:rPr lang="en-US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I</a:t>
            </a:r>
            <a:r>
              <a:rPr lang="ru-RU" sz="3600" b="1" baseline="3000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2</a:t>
            </a:r>
            <a:r>
              <a:rPr lang="en-US" sz="36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Rt</a:t>
            </a:r>
            <a:endParaRPr lang="ru-RU" sz="36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098998" y="4964290"/>
            <a:ext cx="3132589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6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P=I</a:t>
            </a:r>
            <a:r>
              <a:rPr lang="en-US" sz="9600" b="1" i="1" baseline="3000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2</a:t>
            </a:r>
            <a:r>
              <a:rPr lang="en-US" sz="96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R</a:t>
            </a:r>
            <a:endParaRPr lang="ru-RU" sz="9600" b="1" i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accent1">
                  <a:lumMod val="75000"/>
                </a:schemeClr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251720" y="4964290"/>
            <a:ext cx="3722494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6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A=I</a:t>
            </a:r>
            <a:r>
              <a:rPr lang="en-US" sz="9600" b="1" i="1" baseline="3000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2</a:t>
            </a:r>
            <a:r>
              <a:rPr lang="en-US" sz="96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Rt</a:t>
            </a:r>
            <a:endParaRPr lang="ru-RU" sz="96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accent1">
                  <a:lumMod val="75000"/>
                </a:schemeClr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16219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5911" y="81907"/>
            <a:ext cx="11546005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Робота і потужність</a:t>
            </a:r>
          </a:p>
          <a:p>
            <a:pPr algn="ctr"/>
            <a:r>
              <a:rPr lang="uk-UA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електричного струму</a:t>
            </a:r>
          </a:p>
          <a:p>
            <a:pPr algn="ctr"/>
            <a:r>
              <a:rPr lang="uk-UA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при паралельному </a:t>
            </a:r>
            <a:r>
              <a:rPr lang="ru-RU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з</a:t>
            </a:r>
            <a:r>
              <a:rPr lang="en-US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’</a:t>
            </a:r>
            <a:r>
              <a:rPr lang="ru-RU" sz="40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єднанні</a:t>
            </a:r>
            <a:endParaRPr lang="ru-RU" sz="4000" b="1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50000"/>
                </a:schemeClr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  <a:p>
            <a:pPr algn="ctr"/>
            <a:r>
              <a:rPr lang="ru-RU" sz="40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елементів</a:t>
            </a:r>
            <a:r>
              <a:rPr lang="ru-RU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ru-RU" sz="40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ділянки</a:t>
            </a:r>
            <a:r>
              <a:rPr lang="ru-RU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кола</a:t>
            </a:r>
          </a:p>
          <a:p>
            <a:endParaRPr lang="ru-RU" sz="3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24893" y="2827008"/>
            <a:ext cx="42796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I</a:t>
            </a:r>
            <a:r>
              <a:rPr lang="uk-UA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en-US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=</a:t>
            </a:r>
            <a:r>
              <a:rPr lang="uk-UA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en-US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I</a:t>
            </a:r>
            <a:r>
              <a:rPr lang="en-US" sz="3600" b="1" baseline="-2500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1</a:t>
            </a:r>
            <a:r>
              <a:rPr lang="en-US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+I</a:t>
            </a:r>
            <a:r>
              <a:rPr lang="en-US" sz="3600" b="1" baseline="-2500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2</a:t>
            </a:r>
            <a:r>
              <a:rPr lang="en-US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+I</a:t>
            </a:r>
            <a:r>
              <a:rPr lang="en-US" sz="3600" b="1" baseline="-2500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3</a:t>
            </a:r>
            <a:r>
              <a:rPr lang="en-US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+…+I</a:t>
            </a:r>
            <a:r>
              <a:rPr lang="en-US" sz="3600" b="1" baseline="-2500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n</a:t>
            </a:r>
            <a:endParaRPr lang="ru-RU" sz="36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50000"/>
                </a:schemeClr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717187" y="2750039"/>
            <a:ext cx="49441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U</a:t>
            </a:r>
            <a:r>
              <a:rPr lang="uk-UA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en-US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=</a:t>
            </a:r>
            <a:r>
              <a:rPr lang="uk-UA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en-US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U</a:t>
            </a:r>
            <a:r>
              <a:rPr lang="en-US" sz="3600" b="1" baseline="-2500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1</a:t>
            </a:r>
            <a:r>
              <a:rPr lang="en-US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=</a:t>
            </a:r>
            <a:r>
              <a:rPr lang="uk-UA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en-US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U</a:t>
            </a:r>
            <a:r>
              <a:rPr lang="en-US" sz="3600" b="1" baseline="-2500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2</a:t>
            </a:r>
            <a:r>
              <a:rPr lang="en-US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=</a:t>
            </a:r>
            <a:r>
              <a:rPr lang="uk-UA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en-US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U</a:t>
            </a:r>
            <a:r>
              <a:rPr lang="en-US" sz="3600" b="1" baseline="-2500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3</a:t>
            </a:r>
            <a:r>
              <a:rPr lang="en-US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=…=</a:t>
            </a:r>
            <a:r>
              <a:rPr lang="uk-UA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en-US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U</a:t>
            </a:r>
            <a:r>
              <a:rPr lang="en-US" sz="3600" b="1" baseline="-2500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n</a:t>
            </a:r>
            <a:endParaRPr lang="ru-RU" sz="36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50000"/>
                </a:schemeClr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734097" y="3624382"/>
            <a:ext cx="642355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</a:rPr>
              <a:t>1/R=1/R</a:t>
            </a:r>
            <a:r>
              <a:rPr lang="en-US" sz="3600" b="1" baseline="-2500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</a:rPr>
              <a:t>1</a:t>
            </a:r>
            <a:r>
              <a:rPr lang="en-US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</a:rPr>
              <a:t>+1/R</a:t>
            </a:r>
            <a:r>
              <a:rPr lang="en-US" sz="3600" b="1" baseline="-2500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</a:rPr>
              <a:t>2</a:t>
            </a:r>
            <a:r>
              <a:rPr lang="en-US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</a:rPr>
              <a:t>+1/R</a:t>
            </a:r>
            <a:r>
              <a:rPr lang="en-US" sz="3600" b="1" baseline="-2500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</a:rPr>
              <a:t>3</a:t>
            </a:r>
            <a:r>
              <a:rPr lang="en-US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</a:rPr>
              <a:t>+…</a:t>
            </a:r>
            <a:r>
              <a:rPr lang="uk-UA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</a:rPr>
              <a:t>+</a:t>
            </a:r>
            <a:r>
              <a:rPr lang="en-US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</a:rPr>
              <a:t>1/R</a:t>
            </a:r>
            <a:r>
              <a:rPr lang="uk-UA" sz="3600" b="1" baseline="-2500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</a:rPr>
              <a:t>n</a:t>
            </a:r>
            <a:endParaRPr lang="ru-RU" sz="36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19873" y="4591459"/>
            <a:ext cx="17142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CC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I</a:t>
            </a:r>
            <a:r>
              <a:rPr lang="uk-UA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CC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= </a:t>
            </a:r>
            <a:r>
              <a:rPr lang="en-US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CC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U/</a:t>
            </a:r>
            <a:r>
              <a:rPr lang="uk-UA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CC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R</a:t>
            </a:r>
            <a:endParaRPr lang="ru-RU" sz="36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CC000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916069" y="4557090"/>
            <a:ext cx="49768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CC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P= UI =U· </a:t>
            </a:r>
            <a:r>
              <a:rPr lang="en-US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CC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U</a:t>
            </a:r>
            <a:r>
              <a:rPr lang="uk-UA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CC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/</a:t>
            </a:r>
            <a:r>
              <a:rPr lang="en-US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CC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R</a:t>
            </a:r>
            <a:r>
              <a:rPr lang="uk-UA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CC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= </a:t>
            </a:r>
            <a:r>
              <a:rPr lang="en-US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CC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U</a:t>
            </a:r>
            <a:r>
              <a:rPr lang="uk-UA" sz="3600" b="1" baseline="3000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CC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2</a:t>
            </a:r>
            <a:r>
              <a:rPr lang="uk-UA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CC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/</a:t>
            </a:r>
            <a:r>
              <a:rPr lang="en-US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CC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R</a:t>
            </a:r>
            <a:endParaRPr lang="ru-RU" sz="36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CC000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933788" y="4519979"/>
            <a:ext cx="256192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CC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A</a:t>
            </a:r>
            <a:r>
              <a:rPr lang="uk-UA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CC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=</a:t>
            </a:r>
            <a:r>
              <a:rPr lang="en-US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CC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Pt</a:t>
            </a:r>
            <a:r>
              <a:rPr lang="uk-UA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CC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=</a:t>
            </a:r>
            <a:r>
              <a:rPr lang="en-US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CC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U</a:t>
            </a:r>
            <a:r>
              <a:rPr lang="uk-UA" sz="3600" b="1" baseline="3000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CC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2</a:t>
            </a:r>
            <a:r>
              <a:rPr lang="en-US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CC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t</a:t>
            </a:r>
            <a:r>
              <a:rPr lang="uk-UA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CC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/</a:t>
            </a:r>
            <a:r>
              <a:rPr lang="en-US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CC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R</a:t>
            </a:r>
            <a:endParaRPr lang="ru-RU" sz="36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CC000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67792" y="5237790"/>
            <a:ext cx="4142481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96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P=</a:t>
            </a:r>
            <a:r>
              <a:rPr lang="en-US" sz="96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U</a:t>
            </a:r>
            <a:r>
              <a:rPr lang="uk-UA" sz="9600" b="1" i="1" baseline="3000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2</a:t>
            </a:r>
            <a:r>
              <a:rPr lang="uk-UA" sz="96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/</a:t>
            </a:r>
            <a:r>
              <a:rPr lang="en-US" sz="96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R</a:t>
            </a:r>
            <a:endParaRPr lang="ru-RU" sz="9600" b="1" i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accent1">
                  <a:lumMod val="75000"/>
                </a:schemeClr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823060" y="5166310"/>
            <a:ext cx="4732386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6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A</a:t>
            </a:r>
            <a:r>
              <a:rPr lang="uk-UA" sz="96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=</a:t>
            </a:r>
            <a:r>
              <a:rPr lang="en-US" sz="96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U</a:t>
            </a:r>
            <a:r>
              <a:rPr lang="uk-UA" sz="9600" b="1" i="1" baseline="3000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2</a:t>
            </a:r>
            <a:r>
              <a:rPr lang="en-US" sz="96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t</a:t>
            </a:r>
            <a:r>
              <a:rPr lang="uk-UA" sz="96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/</a:t>
            </a:r>
            <a:r>
              <a:rPr lang="en-US" sz="96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R</a:t>
            </a:r>
            <a:endParaRPr lang="ru-RU" sz="96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accent1">
                  <a:lumMod val="75000"/>
                </a:schemeClr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69563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169</TotalTime>
  <Words>379</Words>
  <Application>Microsoft Office PowerPoint</Application>
  <PresentationFormat>Широкий екран</PresentationFormat>
  <Paragraphs>78</Paragraphs>
  <Slides>11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11</vt:i4>
      </vt:variant>
    </vt:vector>
  </HeadingPairs>
  <TitlesOfParts>
    <vt:vector size="16" baseType="lpstr">
      <vt:lpstr>Arial</vt:lpstr>
      <vt:lpstr>Arial Black</vt:lpstr>
      <vt:lpstr>Century Gothic</vt:lpstr>
      <vt:lpstr>Wingdings 3</vt:lpstr>
      <vt:lpstr>Легкий дым</vt:lpstr>
      <vt:lpstr>         РОБОТА  І  ПОТУЖНІСТЬ ЕЛЕКТРИЧНОГО СТРУМУ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Розв’язування задач</vt:lpstr>
      <vt:lpstr>Домашнє завдання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РОБОТА  І ПОТУЖНІСТЬ ЕЛЕКТРИЧНОГО СТРУМУ</dc:title>
  <dc:creator>Пользователь Windows</dc:creator>
  <cp:lastModifiedBy>RePack by Diakov</cp:lastModifiedBy>
  <cp:revision>31</cp:revision>
  <dcterms:created xsi:type="dcterms:W3CDTF">2020-04-01T19:40:32Z</dcterms:created>
  <dcterms:modified xsi:type="dcterms:W3CDTF">2022-03-30T15:17:09Z</dcterms:modified>
</cp:coreProperties>
</file>