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8" r:id="rId4"/>
    <p:sldId id="263" r:id="rId5"/>
    <p:sldId id="261" r:id="rId6"/>
    <p:sldId id="262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68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FEA23-116F-49C7-9C90-9CF0DC2F033A}" type="datetimeFigureOut">
              <a:rPr lang="uk-UA" smtClean="0"/>
              <a:t>29.03.2021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950FB-A7F7-4028-81DF-103B732268F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6405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950FB-A7F7-4028-81DF-103B732268F2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433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844" y="1124744"/>
            <a:ext cx="8858280" cy="1470025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C00000"/>
                </a:solidFill>
                <a:latin typeface="Comic Sans MS" pitchFamily="66" charset="0"/>
              </a:rPr>
              <a:t>Урок </a:t>
            </a:r>
            <a:r>
              <a:rPr lang="uk-UA" sz="6600" dirty="0" smtClean="0">
                <a:solidFill>
                  <a:srgbClr val="C00000"/>
                </a:solidFill>
                <a:latin typeface="Comic Sans MS" pitchFamily="66" charset="0"/>
              </a:rPr>
              <a:t>– гра</a:t>
            </a:r>
            <a:r>
              <a:rPr lang="ru-RU" sz="6600" dirty="0" smtClean="0">
                <a:solidFill>
                  <a:srgbClr val="C00000"/>
                </a:solidFill>
                <a:latin typeface="Comic Sans MS" pitchFamily="66" charset="0"/>
              </a:rPr>
              <a:t> ,, </a:t>
            </a:r>
            <a:r>
              <a:rPr lang="ru-RU" sz="6600" dirty="0" err="1" smtClean="0">
                <a:solidFill>
                  <a:srgbClr val="C00000"/>
                </a:solidFill>
                <a:latin typeface="Comic Sans MS" pitchFamily="66" charset="0"/>
              </a:rPr>
              <a:t>Ерудит</a:t>
            </a:r>
            <a:r>
              <a:rPr lang="ru-RU" sz="66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6600" dirty="0" smtClean="0">
                <a:solidFill>
                  <a:srgbClr val="C00000"/>
                </a:solidFill>
                <a:latin typeface="Comic Sans MS" pitchFamily="66" charset="0"/>
              </a:rPr>
              <a:t>“</a:t>
            </a:r>
            <a:br>
              <a:rPr lang="ru-RU" sz="66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6600" dirty="0" err="1" smtClean="0">
                <a:solidFill>
                  <a:srgbClr val="C00000"/>
                </a:solidFill>
                <a:latin typeface="Comic Sans MS" pitchFamily="66" charset="0"/>
              </a:rPr>
              <a:t>фізика</a:t>
            </a:r>
            <a:r>
              <a:rPr lang="ru-RU" sz="6600" dirty="0" smtClean="0">
                <a:solidFill>
                  <a:srgbClr val="C00000"/>
                </a:solidFill>
                <a:latin typeface="Comic Sans MS" pitchFamily="66" charset="0"/>
              </a:rPr>
              <a:t>  8 </a:t>
            </a:r>
            <a:r>
              <a:rPr lang="ru-RU" sz="6600" dirty="0" err="1" smtClean="0">
                <a:solidFill>
                  <a:srgbClr val="C00000"/>
                </a:solidFill>
                <a:latin typeface="Comic Sans MS" pitchFamily="66" charset="0"/>
              </a:rPr>
              <a:t>клас</a:t>
            </a:r>
            <a:r>
              <a:rPr lang="ru-RU" sz="6600" dirty="0" smtClean="0">
                <a:solidFill>
                  <a:srgbClr val="C00000"/>
                </a:solidFill>
                <a:latin typeface="Comic Sans MS" pitchFamily="66" charset="0"/>
              </a:rPr>
              <a:t> 31.03.2021</a:t>
            </a:r>
            <a:r>
              <a:rPr lang="uk-UA" sz="6600" dirty="0" smtClean="0">
                <a:solidFill>
                  <a:srgbClr val="C00000"/>
                </a:solidFill>
                <a:latin typeface="Comic Sans MS" pitchFamily="66" charset="0"/>
              </a:rPr>
              <a:t>. </a:t>
            </a:r>
            <a:endParaRPr lang="ru-RU" sz="66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96" y="3929066"/>
            <a:ext cx="4829164" cy="2571768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Узагальнення  і систематизація знань з теми: «Електричний струм»</a:t>
            </a:r>
          </a:p>
          <a:p>
            <a:endParaRPr lang="uk-UA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8"/>
            <a:ext cx="8229600" cy="92867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accent2"/>
                </a:solidFill>
              </a:rPr>
              <a:t>«Гордіїв вузол»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429684" cy="5572164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endParaRPr lang="uk-UA" sz="2600" b="1" dirty="0" smtClean="0"/>
          </a:p>
          <a:p>
            <a:pPr>
              <a:buNone/>
            </a:pPr>
            <a:r>
              <a:rPr lang="uk-UA" sz="2600" b="1" dirty="0" smtClean="0"/>
              <a:t>            </a:t>
            </a:r>
            <a:r>
              <a:rPr lang="uk-UA" sz="2600" b="1" dirty="0" smtClean="0"/>
              <a:t>             </a:t>
            </a:r>
            <a:r>
              <a:rPr lang="uk-UA" sz="5100" b="1" dirty="0" smtClean="0"/>
              <a:t>Письмово дайте відповіді на запитання</a:t>
            </a:r>
            <a:endParaRPr lang="uk-UA" sz="5100" b="1" dirty="0" smtClean="0"/>
          </a:p>
          <a:p>
            <a:pPr>
              <a:buNone/>
            </a:pPr>
            <a:r>
              <a:rPr lang="uk-UA" sz="5100" b="1" dirty="0" smtClean="0"/>
              <a:t> </a:t>
            </a:r>
          </a:p>
          <a:p>
            <a:pPr>
              <a:buNone/>
            </a:pPr>
            <a:endParaRPr lang="uk-UA" sz="2600" b="1" dirty="0" smtClean="0"/>
          </a:p>
          <a:p>
            <a:pPr>
              <a:buNone/>
            </a:pPr>
            <a:r>
              <a:rPr lang="uk-UA" sz="2600" b="1" dirty="0" smtClean="0"/>
              <a:t>            </a:t>
            </a:r>
          </a:p>
          <a:p>
            <a:pPr>
              <a:buNone/>
            </a:pPr>
            <a:r>
              <a:rPr lang="uk-UA" sz="2600" b="1" dirty="0" smtClean="0"/>
              <a:t> </a:t>
            </a:r>
            <a:r>
              <a:rPr lang="uk-UA" sz="3800" dirty="0" smtClean="0"/>
              <a:t>1.  Що має будь – який електрон?  </a:t>
            </a:r>
            <a:endParaRPr lang="ru-RU" sz="3800" dirty="0" smtClean="0"/>
          </a:p>
          <a:p>
            <a:pPr>
              <a:buNone/>
            </a:pPr>
            <a:r>
              <a:rPr lang="uk-UA" sz="3800" dirty="0" smtClean="0"/>
              <a:t>2. Атом, що втратив один електрон</a:t>
            </a:r>
            <a:endParaRPr lang="ru-RU" sz="3800" dirty="0" smtClean="0"/>
          </a:p>
          <a:p>
            <a:pPr>
              <a:buNone/>
            </a:pPr>
            <a:r>
              <a:rPr lang="uk-UA" sz="3800" dirty="0" smtClean="0"/>
              <a:t>3.  Одиниця вимірювання сили струму</a:t>
            </a:r>
            <a:endParaRPr lang="ru-RU" sz="3800" dirty="0" smtClean="0"/>
          </a:p>
          <a:p>
            <a:pPr>
              <a:buNone/>
            </a:pPr>
            <a:r>
              <a:rPr lang="uk-UA" sz="3800" dirty="0" smtClean="0"/>
              <a:t>4.  Вчений, що довів дискретність електричного заряду</a:t>
            </a:r>
            <a:endParaRPr lang="ru-RU" sz="3800" dirty="0" smtClean="0"/>
          </a:p>
          <a:p>
            <a:pPr>
              <a:buNone/>
            </a:pPr>
            <a:r>
              <a:rPr lang="uk-UA" sz="3800" dirty="0" smtClean="0"/>
              <a:t>5. Позитивно заряджені частинки, що входять до складу ядра атома. </a:t>
            </a:r>
            <a:endParaRPr lang="ru-RU" sz="3800" dirty="0" smtClean="0"/>
          </a:p>
          <a:p>
            <a:pPr>
              <a:buNone/>
            </a:pPr>
            <a:r>
              <a:rPr lang="uk-UA" sz="3800" dirty="0" smtClean="0"/>
              <a:t>6.Що знаходиться в </a:t>
            </a:r>
            <a:r>
              <a:rPr lang="uk-UA" sz="3800" dirty="0" smtClean="0"/>
              <a:t>центрі  атома</a:t>
            </a:r>
            <a:endParaRPr lang="ru-RU" sz="3800" dirty="0" smtClean="0"/>
          </a:p>
          <a:p>
            <a:pPr>
              <a:buNone/>
            </a:pPr>
            <a:r>
              <a:rPr lang="uk-UA" sz="3800" b="1" dirty="0" smtClean="0"/>
              <a:t> </a:t>
            </a:r>
          </a:p>
          <a:p>
            <a:pPr>
              <a:buNone/>
            </a:pPr>
            <a:r>
              <a:rPr lang="uk-UA" sz="2600" b="1" dirty="0" smtClean="0"/>
              <a:t>       </a:t>
            </a:r>
            <a:endParaRPr lang="uk-UA" sz="1800" b="1" dirty="0" smtClean="0"/>
          </a:p>
          <a:p>
            <a:pPr>
              <a:buNone/>
            </a:pPr>
            <a:r>
              <a:rPr lang="uk-UA" sz="1800" b="1" dirty="0" smtClean="0"/>
              <a:t>                                                        </a:t>
            </a:r>
          </a:p>
          <a:p>
            <a:pPr>
              <a:buNone/>
            </a:pPr>
            <a:r>
              <a:rPr lang="uk-UA" sz="2000" b="1" dirty="0" smtClean="0"/>
              <a:t>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429684" cy="5572164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uk-UA" sz="2600" b="1" dirty="0" smtClean="0"/>
          </a:p>
          <a:p>
            <a:pPr>
              <a:buNone/>
            </a:pPr>
            <a:r>
              <a:rPr lang="uk-UA" sz="2600" b="1" dirty="0" smtClean="0"/>
              <a:t>   </a:t>
            </a:r>
            <a:r>
              <a:rPr lang="uk-UA" sz="2600" b="1" dirty="0" smtClean="0"/>
              <a:t>  </a:t>
            </a:r>
            <a:endParaRPr lang="uk-UA" sz="2600" b="1" dirty="0" smtClean="0"/>
          </a:p>
          <a:p>
            <a:pPr>
              <a:buNone/>
            </a:pPr>
            <a:r>
              <a:rPr lang="uk-UA" sz="2600" b="1" dirty="0" smtClean="0"/>
              <a:t> </a:t>
            </a:r>
          </a:p>
          <a:p>
            <a:pPr>
              <a:buNone/>
            </a:pPr>
            <a:endParaRPr lang="uk-UA" sz="2600" b="1" dirty="0" smtClean="0"/>
          </a:p>
          <a:p>
            <a:pPr>
              <a:buNone/>
            </a:pPr>
            <a:r>
              <a:rPr lang="uk-UA" sz="2600" b="1" dirty="0" smtClean="0"/>
              <a:t>  </a:t>
            </a:r>
            <a:r>
              <a:rPr lang="uk-UA" sz="2600" b="1" dirty="0" smtClean="0"/>
              <a:t> </a:t>
            </a:r>
            <a:endParaRPr lang="uk-UA" sz="2600" b="1" dirty="0" smtClean="0"/>
          </a:p>
          <a:p>
            <a:pPr>
              <a:buNone/>
            </a:pPr>
            <a:r>
              <a:rPr lang="uk-UA" sz="7400" b="1" dirty="0" smtClean="0"/>
              <a:t> </a:t>
            </a:r>
            <a:r>
              <a:rPr lang="uk-UA" sz="7400" dirty="0"/>
              <a:t>7</a:t>
            </a:r>
            <a:r>
              <a:rPr lang="uk-UA" sz="7400" dirty="0" smtClean="0"/>
              <a:t>. </a:t>
            </a:r>
            <a:r>
              <a:rPr lang="uk-UA" sz="7400" dirty="0" smtClean="0"/>
              <a:t>Одиниця вимірювання напруги </a:t>
            </a:r>
            <a:endParaRPr lang="uk-UA" sz="7400" dirty="0" smtClean="0"/>
          </a:p>
          <a:p>
            <a:pPr>
              <a:buNone/>
            </a:pPr>
            <a:endParaRPr lang="ru-RU" sz="7400" dirty="0" smtClean="0"/>
          </a:p>
          <a:p>
            <a:pPr>
              <a:buNone/>
            </a:pPr>
            <a:r>
              <a:rPr lang="uk-UA" sz="7400" dirty="0"/>
              <a:t>8</a:t>
            </a:r>
            <a:r>
              <a:rPr lang="uk-UA" sz="7400" dirty="0" smtClean="0"/>
              <a:t>. </a:t>
            </a:r>
            <a:r>
              <a:rPr lang="uk-UA" sz="7400" dirty="0" smtClean="0"/>
              <a:t>Найдрібніша частинка </a:t>
            </a:r>
            <a:r>
              <a:rPr lang="uk-UA" sz="7400" dirty="0" smtClean="0"/>
              <a:t>речовини</a:t>
            </a:r>
          </a:p>
          <a:p>
            <a:pPr>
              <a:buNone/>
            </a:pPr>
            <a:endParaRPr lang="ru-RU" sz="7400" dirty="0" smtClean="0"/>
          </a:p>
          <a:p>
            <a:pPr marL="0" indent="0">
              <a:buNone/>
            </a:pPr>
            <a:r>
              <a:rPr lang="uk-UA" sz="7400" dirty="0" smtClean="0"/>
              <a:t> 9Фізична </a:t>
            </a:r>
            <a:r>
              <a:rPr lang="uk-UA" sz="7400" dirty="0" smtClean="0"/>
              <a:t>величина одиницею вимірювання якої є </a:t>
            </a:r>
            <a:r>
              <a:rPr lang="uk-UA" sz="7400" dirty="0" err="1" smtClean="0"/>
              <a:t>Ом</a:t>
            </a:r>
            <a:r>
              <a:rPr lang="uk-UA" sz="7400" dirty="0" smtClean="0"/>
              <a:t> </a:t>
            </a:r>
            <a:endParaRPr lang="uk-UA" sz="7400" dirty="0" smtClean="0"/>
          </a:p>
          <a:p>
            <a:pPr marL="0" indent="0">
              <a:buNone/>
            </a:pPr>
            <a:endParaRPr lang="uk-UA" sz="7400" dirty="0" smtClean="0"/>
          </a:p>
          <a:p>
            <a:pPr marL="0" indent="0">
              <a:buNone/>
            </a:pPr>
            <a:r>
              <a:rPr lang="uk-UA" sz="7400" dirty="0"/>
              <a:t> </a:t>
            </a:r>
            <a:r>
              <a:rPr lang="uk-UA" sz="7400" dirty="0" smtClean="0"/>
              <a:t>10</a:t>
            </a:r>
            <a:r>
              <a:rPr lang="uk-UA" sz="7400" dirty="0" smtClean="0"/>
              <a:t> </a:t>
            </a:r>
            <a:r>
              <a:rPr lang="uk-UA" sz="7400" dirty="0" smtClean="0"/>
              <a:t>Вчений, який досліджував взаємодію двох точкових </a:t>
            </a:r>
            <a:r>
              <a:rPr lang="uk-UA" sz="7400" dirty="0" smtClean="0"/>
              <a:t>зарядів</a:t>
            </a:r>
          </a:p>
          <a:p>
            <a:pPr marL="0" indent="0">
              <a:buNone/>
            </a:pPr>
            <a:endParaRPr lang="ru-RU" sz="7400" dirty="0" smtClean="0"/>
          </a:p>
          <a:p>
            <a:pPr>
              <a:buNone/>
            </a:pPr>
            <a:r>
              <a:rPr lang="uk-UA" sz="7400" dirty="0"/>
              <a:t> </a:t>
            </a:r>
            <a:r>
              <a:rPr lang="uk-UA" sz="7400" dirty="0" smtClean="0"/>
              <a:t>11</a:t>
            </a:r>
            <a:r>
              <a:rPr lang="uk-UA" sz="7400" dirty="0" smtClean="0"/>
              <a:t>  </a:t>
            </a:r>
            <a:r>
              <a:rPr lang="uk-UA" sz="7400" dirty="0" smtClean="0"/>
              <a:t>Елементарна частинка, яка має </a:t>
            </a:r>
            <a:r>
              <a:rPr lang="uk-UA" sz="7400" dirty="0" err="1" smtClean="0"/>
              <a:t>негативнгий</a:t>
            </a:r>
            <a:r>
              <a:rPr lang="uk-UA" sz="7400" dirty="0" smtClean="0"/>
              <a:t> </a:t>
            </a:r>
            <a:r>
              <a:rPr lang="uk-UA" sz="7400" dirty="0" smtClean="0"/>
              <a:t>заряд</a:t>
            </a:r>
          </a:p>
          <a:p>
            <a:pPr>
              <a:buNone/>
            </a:pPr>
            <a:endParaRPr lang="ru-RU" sz="7400" dirty="0" smtClean="0"/>
          </a:p>
          <a:p>
            <a:pPr>
              <a:buNone/>
            </a:pPr>
            <a:r>
              <a:rPr lang="uk-UA" sz="7400" dirty="0"/>
              <a:t> </a:t>
            </a:r>
            <a:r>
              <a:rPr lang="uk-UA" sz="7400" dirty="0" smtClean="0"/>
              <a:t> 12</a:t>
            </a:r>
            <a:r>
              <a:rPr lang="uk-UA" sz="7400" dirty="0" smtClean="0"/>
              <a:t> </a:t>
            </a:r>
            <a:r>
              <a:rPr lang="uk-UA" sz="7400" dirty="0" smtClean="0"/>
              <a:t>Процес під час якого тіла отримують електричні </a:t>
            </a:r>
            <a:r>
              <a:rPr lang="uk-UA" sz="7400" dirty="0" smtClean="0"/>
              <a:t>заряди</a:t>
            </a:r>
            <a:endParaRPr lang="uk-UA" sz="7400" b="1" dirty="0" smtClean="0"/>
          </a:p>
          <a:p>
            <a:pPr>
              <a:buNone/>
            </a:pPr>
            <a:endParaRPr lang="uk-UA" sz="7400" b="1" dirty="0" smtClean="0"/>
          </a:p>
          <a:p>
            <a:pPr>
              <a:buNone/>
            </a:pPr>
            <a:r>
              <a:rPr lang="uk-UA" sz="7400" b="1" dirty="0" smtClean="0"/>
              <a:t>      </a:t>
            </a:r>
            <a:r>
              <a:rPr lang="uk-UA" sz="7400" b="1" dirty="0" smtClean="0"/>
              <a:t>  </a:t>
            </a:r>
            <a:endParaRPr lang="uk-UA" sz="7400" b="1" dirty="0" smtClean="0"/>
          </a:p>
          <a:p>
            <a:pPr>
              <a:buNone/>
            </a:pPr>
            <a:r>
              <a:rPr lang="uk-UA" sz="4400" b="1" dirty="0" smtClean="0"/>
              <a:t> </a:t>
            </a:r>
          </a:p>
          <a:p>
            <a:pPr>
              <a:buNone/>
            </a:pPr>
            <a:endParaRPr lang="uk-UA" sz="2600" b="1" dirty="0" smtClean="0"/>
          </a:p>
          <a:p>
            <a:pPr>
              <a:buNone/>
            </a:pPr>
            <a:r>
              <a:rPr lang="uk-UA" sz="2600" b="1" dirty="0" smtClean="0"/>
              <a:t>       </a:t>
            </a:r>
            <a:endParaRPr lang="uk-UA" sz="1800" b="1" dirty="0" smtClean="0"/>
          </a:p>
          <a:p>
            <a:pPr>
              <a:buNone/>
            </a:pPr>
            <a:r>
              <a:rPr lang="uk-UA" sz="1800" b="1" dirty="0" smtClean="0"/>
              <a:t>                                                        </a:t>
            </a:r>
          </a:p>
          <a:p>
            <a:pPr>
              <a:buNone/>
            </a:pPr>
            <a:r>
              <a:rPr lang="uk-UA" sz="2000" b="1" dirty="0" smtClean="0"/>
              <a:t>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8"/>
            <a:ext cx="8229600" cy="92867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accent2"/>
                </a:solidFill>
              </a:rPr>
              <a:t>Встановіть відповідність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28794" y="1714488"/>
            <a:ext cx="285752" cy="21431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0"/>
            <a:ext cx="3129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0"/>
            <a:ext cx="2343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=</a:t>
            </a:r>
            <a:r>
              <a:rPr kumimoji="0" lang="ru-RU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" name="Содержимое 38"/>
          <p:cNvSpPr>
            <a:spLocks noGrp="1"/>
          </p:cNvSpPr>
          <p:nvPr>
            <p:ph idx="1"/>
          </p:nvPr>
        </p:nvSpPr>
        <p:spPr>
          <a:xfrm>
            <a:off x="214282" y="1071546"/>
            <a:ext cx="8786874" cy="5286412"/>
          </a:xfrm>
        </p:spPr>
        <p:txBody>
          <a:bodyPr/>
          <a:lstStyle/>
          <a:p>
            <a:pPr algn="ctr">
              <a:buNone/>
            </a:pPr>
            <a:r>
              <a:rPr lang="uk-UA" b="1" dirty="0" smtClean="0">
                <a:solidFill>
                  <a:srgbClr val="6600FF"/>
                </a:solidFill>
              </a:rPr>
              <a:t>І.Фізичні терміни</a:t>
            </a:r>
            <a:endParaRPr lang="ru-RU" b="1" dirty="0" smtClean="0">
              <a:solidFill>
                <a:srgbClr val="6600FF"/>
              </a:solidFill>
            </a:endParaRPr>
          </a:p>
          <a:p>
            <a:pPr>
              <a:buNone/>
            </a:pPr>
            <a:r>
              <a:rPr lang="uk-UA" dirty="0" smtClean="0"/>
              <a:t>1. Гальванічний                         коефіцієнт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2. Електричний                          опір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3. Електрофорні                         терези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4.Сила                                         опорів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5. Питомий                                 елемент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6. Магазин                                  заряд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7.Температурний                       струму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8. Крутильні                               машини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8"/>
            <a:ext cx="8229600" cy="92867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accent2"/>
                </a:solidFill>
              </a:rPr>
              <a:t>Встановіть відповідність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28794" y="1714488"/>
            <a:ext cx="285752" cy="21431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0"/>
            <a:ext cx="3129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0"/>
            <a:ext cx="2343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=</a:t>
            </a:r>
            <a:r>
              <a:rPr kumimoji="0" lang="ru-RU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" name="Содержимое 38"/>
          <p:cNvSpPr>
            <a:spLocks noGrp="1"/>
          </p:cNvSpPr>
          <p:nvPr>
            <p:ph idx="1"/>
          </p:nvPr>
        </p:nvSpPr>
        <p:spPr>
          <a:xfrm>
            <a:off x="214282" y="1071546"/>
            <a:ext cx="8786874" cy="5286412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uk-UA" b="1" dirty="0" smtClean="0">
                <a:solidFill>
                  <a:srgbClr val="6600FF"/>
                </a:solidFill>
              </a:rPr>
              <a:t>ІІ. Відкриття                винахідник </a:t>
            </a:r>
            <a:endParaRPr lang="ru-RU" b="1" dirty="0" smtClean="0">
              <a:solidFill>
                <a:srgbClr val="6600FF"/>
              </a:solidFill>
            </a:endParaRPr>
          </a:p>
          <a:p>
            <a:pPr>
              <a:buNone/>
            </a:pPr>
            <a:r>
              <a:rPr lang="uk-UA" dirty="0" smtClean="0"/>
              <a:t>1.Будова атома                                                      А. Ампер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2.Електричне поле                                                Г. Ом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3.Закон взаємодії точкових зарядів                 Е. Резерфорд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4. Явище взаємодії двох провідників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                                            зі струмом                   А. Вольта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5. Перший гальванічний елемент                     Ш. Кулон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6. Дослідження законів протікання 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            струму в електричному колі                   М. Фарадей</a:t>
            </a:r>
            <a:endParaRPr lang="ru-RU" dirty="0" smtClean="0"/>
          </a:p>
          <a:p>
            <a:endParaRPr lang="ru-RU" dirty="0"/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4286248" y="1285860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8"/>
            <a:ext cx="8229600" cy="92867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accent2"/>
                </a:solidFill>
              </a:rPr>
              <a:t>Встановіть відповідність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28794" y="1714488"/>
            <a:ext cx="285752" cy="21431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0"/>
            <a:ext cx="3129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0"/>
            <a:ext cx="2343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=</a:t>
            </a:r>
            <a:r>
              <a:rPr kumimoji="0" lang="ru-RU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" name="Содержимое 38"/>
          <p:cNvSpPr>
            <a:spLocks noGrp="1"/>
          </p:cNvSpPr>
          <p:nvPr>
            <p:ph idx="1"/>
          </p:nvPr>
        </p:nvSpPr>
        <p:spPr>
          <a:xfrm>
            <a:off x="214282" y="1071546"/>
            <a:ext cx="8786874" cy="5286412"/>
          </a:xfrm>
        </p:spPr>
        <p:txBody>
          <a:bodyPr/>
          <a:lstStyle/>
          <a:p>
            <a:pPr algn="ctr">
              <a:buNone/>
            </a:pPr>
            <a:r>
              <a:rPr lang="uk-UA" b="1" dirty="0" smtClean="0">
                <a:solidFill>
                  <a:srgbClr val="6600FF"/>
                </a:solidFill>
              </a:rPr>
              <a:t>ІІІ. Великі імена фізики</a:t>
            </a:r>
            <a:endParaRPr lang="ru-RU" b="1" dirty="0" smtClean="0">
              <a:solidFill>
                <a:srgbClr val="6600FF"/>
              </a:solidFill>
            </a:endParaRPr>
          </a:p>
          <a:p>
            <a:pPr>
              <a:buNone/>
            </a:pPr>
            <a:r>
              <a:rPr lang="uk-UA" dirty="0" smtClean="0"/>
              <a:t>1. Ернест                                    Ампер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2. Шарль </a:t>
            </a:r>
            <a:r>
              <a:rPr lang="uk-UA" dirty="0" err="1" smtClean="0"/>
              <a:t>Огустен</a:t>
            </a:r>
            <a:r>
              <a:rPr lang="uk-UA" dirty="0" smtClean="0"/>
              <a:t>                     Гальвані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3. Джеймс – </a:t>
            </a:r>
            <a:r>
              <a:rPr lang="uk-UA" dirty="0" err="1" smtClean="0"/>
              <a:t>Кларк</a:t>
            </a:r>
            <a:r>
              <a:rPr lang="uk-UA" dirty="0" smtClean="0"/>
              <a:t>                   Фарадей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4. Майкл                                    Резерфорд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5. Андре – Марі                        Вольта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6. </a:t>
            </a:r>
            <a:r>
              <a:rPr lang="uk-UA" dirty="0" err="1" smtClean="0"/>
              <a:t>Алессандро</a:t>
            </a:r>
            <a:r>
              <a:rPr lang="uk-UA" dirty="0" smtClean="0"/>
              <a:t>                           Максвел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7.Луїджі                                      </a:t>
            </a:r>
            <a:r>
              <a:rPr lang="en-US" dirty="0" smtClean="0"/>
              <a:t>  </a:t>
            </a:r>
            <a:r>
              <a:rPr lang="uk-UA" dirty="0" smtClean="0"/>
              <a:t>Ом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8. Георг                                        Кулон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8"/>
            <a:ext cx="8229600" cy="92867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2"/>
                </a:solidFill>
              </a:rPr>
              <a:t>Перетворіть </a:t>
            </a:r>
            <a:r>
              <a:rPr lang="uk-UA" b="1" smtClean="0">
                <a:solidFill>
                  <a:schemeClr val="accent2"/>
                </a:solidFill>
              </a:rPr>
              <a:t>одиниці вимірювання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28794" y="1714488"/>
            <a:ext cx="285752" cy="21431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0"/>
            <a:ext cx="3129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-485804" y="71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0"/>
            <a:ext cx="2343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=</a:t>
            </a:r>
            <a:r>
              <a:rPr kumimoji="0" lang="ru-RU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" name="Содержимое 38"/>
          <p:cNvSpPr>
            <a:spLocks noGrp="1"/>
          </p:cNvSpPr>
          <p:nvPr>
            <p:ph idx="1"/>
          </p:nvPr>
        </p:nvSpPr>
        <p:spPr>
          <a:xfrm>
            <a:off x="214282" y="1071546"/>
            <a:ext cx="8786874" cy="528641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200" dirty="0" smtClean="0"/>
          </a:p>
          <a:p>
            <a:pPr>
              <a:buNone/>
            </a:pPr>
            <a:r>
              <a:rPr lang="uk-UA" sz="3000" dirty="0" smtClean="0"/>
              <a:t>3 </a:t>
            </a:r>
            <a:r>
              <a:rPr lang="uk-UA" sz="3000" dirty="0" err="1" smtClean="0"/>
              <a:t>мОм</a:t>
            </a:r>
            <a:r>
              <a:rPr lang="uk-UA" sz="3000" dirty="0" smtClean="0"/>
              <a:t> = </a:t>
            </a:r>
            <a:r>
              <a:rPr lang="uk-UA" sz="3000" dirty="0"/>
              <a:t> </a:t>
            </a:r>
            <a:r>
              <a:rPr lang="uk-UA" sz="3000" dirty="0" smtClean="0"/>
              <a:t>        </a:t>
            </a:r>
            <a:r>
              <a:rPr lang="uk-UA" sz="3000" dirty="0" smtClean="0"/>
              <a:t> </a:t>
            </a:r>
            <a:r>
              <a:rPr lang="uk-UA" sz="3000" dirty="0" smtClean="0"/>
              <a:t>Ом                    100 хв = </a:t>
            </a:r>
            <a:r>
              <a:rPr lang="uk-UA" sz="3000" dirty="0"/>
              <a:t> </a:t>
            </a:r>
            <a:r>
              <a:rPr lang="uk-UA" sz="3000" dirty="0" smtClean="0"/>
              <a:t>         </a:t>
            </a:r>
            <a:r>
              <a:rPr lang="uk-UA" sz="3000" dirty="0" smtClean="0"/>
              <a:t> </a:t>
            </a:r>
            <a:r>
              <a:rPr lang="en-US" sz="3000" dirty="0" smtClean="0"/>
              <a:t>   </a:t>
            </a:r>
            <a:r>
              <a:rPr lang="uk-UA" sz="3000" dirty="0" smtClean="0"/>
              <a:t>с;    </a:t>
            </a:r>
            <a:endParaRPr lang="ru-RU" sz="3000" dirty="0" smtClean="0"/>
          </a:p>
          <a:p>
            <a:pPr>
              <a:buNone/>
            </a:pPr>
            <a:r>
              <a:rPr lang="uk-UA" sz="3000" dirty="0" smtClean="0"/>
              <a:t>0,5 кВ  </a:t>
            </a:r>
            <a:r>
              <a:rPr lang="uk-UA" sz="3000" dirty="0" smtClean="0"/>
              <a:t>=             В</a:t>
            </a:r>
            <a:r>
              <a:rPr lang="uk-UA" sz="3000" dirty="0" smtClean="0"/>
              <a:t>;                     </a:t>
            </a:r>
            <a:r>
              <a:rPr lang="en-US" sz="3000" dirty="0" smtClean="0"/>
              <a:t> </a:t>
            </a:r>
            <a:r>
              <a:rPr lang="uk-UA" sz="3000" dirty="0" smtClean="0"/>
              <a:t>15нКл  = </a:t>
            </a:r>
            <a:r>
              <a:rPr lang="uk-UA" sz="3000" dirty="0"/>
              <a:t> </a:t>
            </a:r>
            <a:r>
              <a:rPr lang="uk-UA" sz="3000" dirty="0" smtClean="0"/>
              <a:t>         </a:t>
            </a:r>
            <a:r>
              <a:rPr lang="en-US" sz="3000" dirty="0" smtClean="0"/>
              <a:t>  </a:t>
            </a:r>
            <a:r>
              <a:rPr lang="uk-UA" sz="3000" dirty="0" smtClean="0"/>
              <a:t>Кл;   </a:t>
            </a:r>
            <a:endParaRPr lang="ru-RU" sz="3000" dirty="0" smtClean="0"/>
          </a:p>
          <a:p>
            <a:pPr>
              <a:buNone/>
            </a:pPr>
            <a:r>
              <a:rPr lang="uk-UA" sz="3000" dirty="0" smtClean="0"/>
              <a:t>1 кг   </a:t>
            </a:r>
            <a:r>
              <a:rPr lang="uk-UA" sz="3000" dirty="0" smtClean="0"/>
              <a:t>=                г</a:t>
            </a:r>
            <a:r>
              <a:rPr lang="uk-UA" sz="3000" dirty="0" smtClean="0"/>
              <a:t>;      </a:t>
            </a:r>
            <a:r>
              <a:rPr lang="uk-UA" sz="3000" dirty="0" smtClean="0"/>
              <a:t>                  </a:t>
            </a:r>
            <a:r>
              <a:rPr lang="uk-UA" sz="3000" dirty="0" smtClean="0"/>
              <a:t>45 мА   = </a:t>
            </a:r>
            <a:r>
              <a:rPr lang="uk-UA" sz="3000" dirty="0"/>
              <a:t> </a:t>
            </a:r>
            <a:r>
              <a:rPr lang="uk-UA" sz="3000" dirty="0" smtClean="0"/>
              <a:t>       </a:t>
            </a:r>
            <a:r>
              <a:rPr lang="uk-UA" sz="3000" dirty="0" smtClean="0"/>
              <a:t> </a:t>
            </a:r>
            <a:r>
              <a:rPr lang="en-US" sz="3000" dirty="0" smtClean="0"/>
              <a:t>  </a:t>
            </a:r>
            <a:r>
              <a:rPr lang="uk-UA" sz="3000" dirty="0" smtClean="0"/>
              <a:t>А      </a:t>
            </a:r>
            <a:endParaRPr lang="ru-RU" sz="3000" dirty="0" smtClean="0"/>
          </a:p>
          <a:p>
            <a:pPr>
              <a:buNone/>
            </a:pPr>
            <a:r>
              <a:rPr lang="uk-UA" sz="3000" dirty="0" smtClean="0"/>
              <a:t>0,1год = </a:t>
            </a:r>
            <a:r>
              <a:rPr lang="uk-UA" sz="3000" dirty="0"/>
              <a:t> </a:t>
            </a:r>
            <a:r>
              <a:rPr lang="uk-UA" sz="3000" dirty="0" smtClean="0"/>
              <a:t>      </a:t>
            </a:r>
            <a:r>
              <a:rPr lang="en-US" sz="3000" dirty="0" smtClean="0"/>
              <a:t>     </a:t>
            </a:r>
            <a:r>
              <a:rPr lang="uk-UA" sz="3000" dirty="0" smtClean="0"/>
              <a:t>с;                      5 км  = </a:t>
            </a:r>
            <a:r>
              <a:rPr lang="uk-UA" sz="3000" dirty="0"/>
              <a:t> </a:t>
            </a:r>
            <a:r>
              <a:rPr lang="uk-UA" sz="3000" dirty="0" smtClean="0"/>
              <a:t>           </a:t>
            </a:r>
            <a:r>
              <a:rPr lang="uk-UA" sz="3000" dirty="0" smtClean="0"/>
              <a:t>   </a:t>
            </a:r>
            <a:r>
              <a:rPr lang="en-US" sz="3000" dirty="0" smtClean="0"/>
              <a:t>  </a:t>
            </a:r>
            <a:r>
              <a:rPr lang="uk-UA" sz="3000" dirty="0" smtClean="0"/>
              <a:t>м;     </a:t>
            </a:r>
            <a:endParaRPr lang="ru-RU" sz="3000" dirty="0" smtClean="0"/>
          </a:p>
          <a:p>
            <a:pPr>
              <a:buNone/>
            </a:pPr>
            <a:r>
              <a:rPr lang="uk-UA" sz="3000" dirty="0" smtClean="0"/>
              <a:t>10 год </a:t>
            </a:r>
            <a:r>
              <a:rPr lang="uk-UA" sz="3000" dirty="0" smtClean="0"/>
              <a:t>=         </a:t>
            </a:r>
            <a:r>
              <a:rPr lang="en-US" sz="3000" dirty="0" smtClean="0"/>
              <a:t>     </a:t>
            </a:r>
            <a:r>
              <a:rPr lang="uk-UA" sz="3000" dirty="0" smtClean="0"/>
              <a:t>хв;                    1 см     =  </a:t>
            </a:r>
            <a:r>
              <a:rPr lang="uk-UA" sz="3000" dirty="0"/>
              <a:t> </a:t>
            </a:r>
            <a:r>
              <a:rPr lang="uk-UA" sz="3000" dirty="0" smtClean="0"/>
              <a:t>          </a:t>
            </a:r>
            <a:r>
              <a:rPr lang="en-US" sz="3000" dirty="0" smtClean="0"/>
              <a:t>   </a:t>
            </a:r>
            <a:r>
              <a:rPr lang="uk-UA" sz="3000" dirty="0" smtClean="0"/>
              <a:t>м; </a:t>
            </a:r>
            <a:endParaRPr lang="ru-RU" sz="3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8"/>
            <a:ext cx="8229600" cy="92867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accent2"/>
                </a:solidFill>
              </a:rPr>
              <a:t>Вправа «Резюме»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28794" y="1714488"/>
            <a:ext cx="285752" cy="21431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0"/>
            <a:ext cx="3129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0"/>
            <a:ext cx="2343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=</a:t>
            </a:r>
            <a:r>
              <a:rPr kumimoji="0" lang="ru-RU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" name="Содержимое 38"/>
          <p:cNvSpPr>
            <a:spLocks noGrp="1"/>
          </p:cNvSpPr>
          <p:nvPr>
            <p:ph idx="1"/>
          </p:nvPr>
        </p:nvSpPr>
        <p:spPr>
          <a:xfrm>
            <a:off x="214282" y="1071546"/>
            <a:ext cx="8786874" cy="52864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i="1" dirty="0" smtClean="0"/>
              <a:t>Дайте відповідь на запитання</a:t>
            </a:r>
            <a:endParaRPr lang="ru-RU" dirty="0" smtClean="0"/>
          </a:p>
          <a:p>
            <a:pPr lvl="0"/>
            <a:r>
              <a:rPr lang="uk-UA" dirty="0" smtClean="0"/>
              <a:t>Що сподобалось під час </a:t>
            </a:r>
            <a:r>
              <a:rPr lang="uk-UA" dirty="0" smtClean="0"/>
              <a:t>уроку ?</a:t>
            </a:r>
            <a:endParaRPr lang="ru-RU" dirty="0" smtClean="0"/>
          </a:p>
          <a:p>
            <a:pPr lvl="0"/>
            <a:r>
              <a:rPr lang="uk-UA" dirty="0" smtClean="0"/>
              <a:t>Що не сподобалось?</a:t>
            </a:r>
            <a:endParaRPr lang="ru-RU" dirty="0" smtClean="0"/>
          </a:p>
          <a:p>
            <a:pPr lvl="0"/>
            <a:r>
              <a:rPr lang="uk-UA" dirty="0" smtClean="0"/>
              <a:t>Що запам'яталось?</a:t>
            </a:r>
            <a:endParaRPr lang="ru-RU" dirty="0" smtClean="0"/>
          </a:p>
          <a:p>
            <a:pPr lvl="0"/>
            <a:r>
              <a:rPr lang="uk-UA" dirty="0"/>
              <a:t> </a:t>
            </a:r>
            <a:r>
              <a:rPr lang="uk-UA" dirty="0" err="1" smtClean="0"/>
              <a:t>Вишліть</a:t>
            </a:r>
            <a:r>
              <a:rPr lang="uk-UA" dirty="0" smtClean="0"/>
              <a:t> свої відповіді на перевірку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8"/>
            <a:ext cx="8229600" cy="92867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accent2"/>
                </a:solidFill>
              </a:rPr>
              <a:t>Домашнє завдання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28794" y="1714488"/>
            <a:ext cx="285752" cy="21431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0"/>
            <a:ext cx="3129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0"/>
            <a:ext cx="2343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=</a:t>
            </a:r>
            <a:r>
              <a:rPr kumimoji="0" lang="ru-RU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" name="Содержимое 38"/>
          <p:cNvSpPr>
            <a:spLocks noGrp="1"/>
          </p:cNvSpPr>
          <p:nvPr>
            <p:ph idx="1"/>
          </p:nvPr>
        </p:nvSpPr>
        <p:spPr>
          <a:xfrm>
            <a:off x="214282" y="1071546"/>
            <a:ext cx="8786874" cy="52864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b="1" i="1" dirty="0" smtClean="0"/>
              <a:t>Підготовка до контрольної роботи : </a:t>
            </a:r>
          </a:p>
          <a:p>
            <a:pPr>
              <a:buNone/>
            </a:pPr>
            <a:r>
              <a:rPr lang="uk-UA" b="1" i="1" dirty="0" smtClean="0"/>
              <a:t>Повторіть параграф 19-32</a:t>
            </a:r>
          </a:p>
          <a:p>
            <a:pPr>
              <a:buNone/>
            </a:pPr>
            <a:r>
              <a:rPr lang="uk-UA" b="1" i="1" dirty="0" smtClean="0"/>
              <a:t>Дайте відповідь на кілька запитань до будь-якого параграфа</a:t>
            </a:r>
          </a:p>
          <a:p>
            <a:pPr>
              <a:buNone/>
            </a:pPr>
            <a:r>
              <a:rPr lang="uk-UA" b="1" i="1" dirty="0" smtClean="0"/>
              <a:t>Виконайте  задачі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uk-UA" b="1" i="1" dirty="0" smtClean="0"/>
              <a:t>1.</a:t>
            </a:r>
            <a:r>
              <a:rPr lang="uk-UA" dirty="0" smtClean="0"/>
              <a:t> Обмотка реостата, яку виготовлено з нікелінового дроту, має опір 36 Ом. Якої довжини цей дріт, якщо площа його перерізу дорівнює 0,2 мм</a:t>
            </a:r>
            <a:r>
              <a:rPr lang="uk-UA" baseline="30000" dirty="0" smtClean="0"/>
              <a:t>2</a:t>
            </a:r>
            <a:r>
              <a:rPr lang="uk-UA" dirty="0" smtClean="0"/>
              <a:t>?</a:t>
            </a:r>
            <a:endParaRPr lang="ru-RU" dirty="0" smtClean="0"/>
          </a:p>
          <a:p>
            <a:pPr>
              <a:buNone/>
            </a:pPr>
            <a:r>
              <a:rPr lang="uk-UA" b="1" i="1" dirty="0" smtClean="0"/>
              <a:t>2.</a:t>
            </a:r>
            <a:r>
              <a:rPr lang="uk-UA" dirty="0" smtClean="0"/>
              <a:t> Визначте масу мідного дроту, довжина якого 2 км і опір 8,5 Ом.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436</Words>
  <Application>Microsoft Office PowerPoint</Application>
  <PresentationFormat>Екран (4:3)</PresentationFormat>
  <Paragraphs>117</Paragraphs>
  <Slides>9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4" baseType="lpstr">
      <vt:lpstr>Arial</vt:lpstr>
      <vt:lpstr>Calibri</vt:lpstr>
      <vt:lpstr>Comic Sans MS</vt:lpstr>
      <vt:lpstr>Times New Roman</vt:lpstr>
      <vt:lpstr>Тема Office</vt:lpstr>
      <vt:lpstr>Урок – гра ,, Ерудит “ фізика  8 клас 31.03.2021. </vt:lpstr>
      <vt:lpstr>«Гордіїв вузол»</vt:lpstr>
      <vt:lpstr>Презентація PowerPoint</vt:lpstr>
      <vt:lpstr>Встановіть відповідність</vt:lpstr>
      <vt:lpstr>Встановіть відповідність</vt:lpstr>
      <vt:lpstr>Встановіть відповідність</vt:lpstr>
      <vt:lpstr>Перетворіть одиниці вимірювання</vt:lpstr>
      <vt:lpstr>Вправа «Резюме»</vt:lpstr>
      <vt:lpstr>Домашнє завдання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RePack by Diakov</cp:lastModifiedBy>
  <cp:revision>28</cp:revision>
  <dcterms:modified xsi:type="dcterms:W3CDTF">2021-03-29T16:46:36Z</dcterms:modified>
</cp:coreProperties>
</file>