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9" r:id="rId3"/>
    <p:sldId id="258" r:id="rId4"/>
    <p:sldId id="260" r:id="rId5"/>
    <p:sldId id="261" r:id="rId6"/>
    <p:sldId id="262" r:id="rId7"/>
    <p:sldId id="263" r:id="rId8"/>
    <p:sldId id="265" r:id="rId9"/>
    <p:sldId id="267"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68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1691C-6BBE-4EC1-B334-ABA525AAEF1D}" type="datetimeFigureOut">
              <a:rPr lang="ru-RU" smtClean="0"/>
              <a:t>30.09.2021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5C02C-6EC1-4A1D-8CF8-953241684DB7}" type="slidenum">
              <a:rPr lang="ru-RU" smtClean="0"/>
              <a:t>‹№›</a:t>
            </a:fld>
            <a:endParaRPr lang="ru-RU"/>
          </a:p>
        </p:txBody>
      </p:sp>
    </p:spTree>
    <p:extLst>
      <p:ext uri="{BB962C8B-B14F-4D97-AF65-F5344CB8AC3E}">
        <p14:creationId xmlns:p14="http://schemas.microsoft.com/office/powerpoint/2010/main" val="260962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75C02C-6EC1-4A1D-8CF8-953241684DB7}" type="slidenum">
              <a:rPr lang="ru-RU" smtClean="0"/>
              <a:t>6</a:t>
            </a:fld>
            <a:endParaRPr lang="ru-RU"/>
          </a:p>
        </p:txBody>
      </p:sp>
    </p:spTree>
    <p:extLst>
      <p:ext uri="{BB962C8B-B14F-4D97-AF65-F5344CB8AC3E}">
        <p14:creationId xmlns:p14="http://schemas.microsoft.com/office/powerpoint/2010/main" val="3975674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30.09.2021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30.09.2021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30.09.2021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30.09.2021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30.09.2021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30.09.2021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30.09.2021</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348880"/>
            <a:ext cx="7772400" cy="3024336"/>
          </a:xfrm>
        </p:spPr>
        <p:txBody>
          <a:bodyPr/>
          <a:lstStyle/>
          <a:p>
            <a:r>
              <a:rPr lang="uk-UA" sz="4500" b="1" dirty="0" smtClean="0">
                <a:effectLst>
                  <a:outerShdw blurRad="38100" dist="38100" dir="2700000" algn="tl">
                    <a:srgbClr val="000000">
                      <a:alpha val="43137"/>
                    </a:srgbClr>
                  </a:outerShdw>
                </a:effectLst>
              </a:rPr>
              <a:t>Конвекція.</a:t>
            </a:r>
            <a:br>
              <a:rPr lang="uk-UA" sz="4500" b="1" dirty="0" smtClean="0">
                <a:effectLst>
                  <a:outerShdw blurRad="38100" dist="38100" dir="2700000" algn="tl">
                    <a:srgbClr val="000000">
                      <a:alpha val="43137"/>
                    </a:srgbClr>
                  </a:outerShdw>
                </a:effectLst>
              </a:rPr>
            </a:br>
            <a:r>
              <a:rPr lang="uk-UA" sz="4500" b="1" dirty="0" smtClean="0">
                <a:effectLst>
                  <a:outerShdw blurRad="38100" dist="38100" dir="2700000" algn="tl">
                    <a:srgbClr val="000000">
                      <a:alpha val="43137"/>
                    </a:srgbClr>
                  </a:outerShdw>
                </a:effectLst>
              </a:rPr>
              <a:t>Випромінювання</a:t>
            </a:r>
            <a:br>
              <a:rPr lang="uk-UA" sz="4500" b="1" dirty="0" smtClean="0">
                <a:effectLst>
                  <a:outerShdw blurRad="38100" dist="38100" dir="2700000" algn="tl">
                    <a:srgbClr val="000000">
                      <a:alpha val="43137"/>
                    </a:srgbClr>
                  </a:outerShdw>
                </a:effectLst>
              </a:rPr>
            </a:br>
            <a:r>
              <a:rPr lang="uk-UA" sz="4500" b="1" dirty="0">
                <a:effectLst>
                  <a:outerShdw blurRad="38100" dist="38100" dir="2700000" algn="tl">
                    <a:srgbClr val="000000">
                      <a:alpha val="43137"/>
                    </a:srgbClr>
                  </a:outerShdw>
                </a:effectLst>
              </a:rPr>
              <a:t/>
            </a:r>
            <a:br>
              <a:rPr lang="uk-UA" sz="4500" b="1" dirty="0">
                <a:effectLst>
                  <a:outerShdw blurRad="38100" dist="38100" dir="2700000" algn="tl">
                    <a:srgbClr val="000000">
                      <a:alpha val="43137"/>
                    </a:srgbClr>
                  </a:outerShdw>
                </a:effectLst>
              </a:rPr>
            </a:br>
            <a:r>
              <a:rPr lang="uk-UA" sz="4500" b="1" dirty="0" smtClean="0">
                <a:effectLst>
                  <a:outerShdw blurRad="38100" dist="38100" dir="2700000" algn="tl">
                    <a:srgbClr val="000000">
                      <a:alpha val="43137"/>
                    </a:srgbClr>
                  </a:outerShdw>
                </a:effectLst>
              </a:rPr>
              <a:t>фізика 8 клас</a:t>
            </a:r>
            <a:br>
              <a:rPr lang="uk-UA" sz="4500" b="1" dirty="0" smtClean="0">
                <a:effectLst>
                  <a:outerShdw blurRad="38100" dist="38100" dir="2700000" algn="tl">
                    <a:srgbClr val="000000">
                      <a:alpha val="43137"/>
                    </a:srgbClr>
                  </a:outerShdw>
                </a:effectLst>
              </a:rPr>
            </a:br>
            <a:r>
              <a:rPr lang="uk-UA" sz="4500" b="1" dirty="0" smtClean="0">
                <a:effectLst>
                  <a:outerShdw blurRad="38100" dist="38100" dir="2700000" algn="tl">
                    <a:srgbClr val="000000">
                      <a:alpha val="43137"/>
                    </a:srgbClr>
                  </a:outerShdw>
                </a:effectLst>
              </a:rPr>
              <a:t>01.10.2021</a:t>
            </a:r>
            <a:endParaRPr lang="ru-RU" sz="4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8553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06090"/>
          </a:xfrm>
        </p:spPr>
        <p:txBody>
          <a:bodyPr/>
          <a:lstStyle/>
          <a:p>
            <a:pPr algn="ctr"/>
            <a:r>
              <a:rPr lang="uk-UA" dirty="0" smtClean="0"/>
              <a:t>Цікаво знати</a:t>
            </a:r>
            <a:endParaRPr lang="ru-RU" dirty="0"/>
          </a:p>
        </p:txBody>
      </p:sp>
      <p:sp>
        <p:nvSpPr>
          <p:cNvPr id="3" name="Объект 2"/>
          <p:cNvSpPr>
            <a:spLocks noGrp="1"/>
          </p:cNvSpPr>
          <p:nvPr>
            <p:ph sz="quarter" idx="13"/>
          </p:nvPr>
        </p:nvSpPr>
        <p:spPr>
          <a:xfrm>
            <a:off x="539552" y="1052736"/>
            <a:ext cx="7924800" cy="4114800"/>
          </a:xfrm>
        </p:spPr>
        <p:txBody>
          <a:bodyPr/>
          <a:lstStyle/>
          <a:p>
            <a:pPr marL="0" indent="0">
              <a:buNone/>
            </a:pPr>
            <a:r>
              <a:rPr lang="uk-UA" dirty="0" smtClean="0"/>
              <a:t>	Усі </a:t>
            </a:r>
            <a:r>
              <a:rPr lang="uk-UA" dirty="0"/>
              <a:t>тіла, без винятку, випромінюють теплову енергію (інфрачервоні промені). Сонце, багаття, людина, тварини випромінюють інфрачервоні промені. Лід також випромінює. Але нам здається, що від нього «віє холодом». Це відчуття виникає тому, що рука отримує від льоду менше теплової енергії, ніж сама випромінює. Саме тому ми відчуваємо холод.</a:t>
            </a:r>
            <a:endParaRPr lang="ru-RU" dirty="0"/>
          </a:p>
          <a:p>
            <a:pPr marL="0" indent="0">
              <a:buNone/>
            </a:pPr>
            <a:r>
              <a:rPr lang="uk-UA" dirty="0" smtClean="0"/>
              <a:t>	Існують </a:t>
            </a:r>
            <a:r>
              <a:rPr lang="uk-UA" dirty="0"/>
              <a:t>прилади, які «бачать» теплове випромінювання. </a:t>
            </a:r>
            <a:endParaRPr lang="uk-UA" dirty="0" smtClean="0"/>
          </a:p>
          <a:p>
            <a:pPr marL="0" indent="0">
              <a:buNone/>
            </a:pPr>
            <a:r>
              <a:rPr lang="uk-UA" dirty="0" smtClean="0"/>
              <a:t>	Такі </a:t>
            </a:r>
            <a:r>
              <a:rPr lang="uk-UA" dirty="0"/>
              <a:t>прилади називають </a:t>
            </a:r>
            <a:r>
              <a:rPr lang="uk-UA" dirty="0" err="1"/>
              <a:t>тепловізорами</a:t>
            </a:r>
            <a:r>
              <a:rPr lang="uk-UA" dirty="0" smtClean="0"/>
              <a:t>.</a:t>
            </a:r>
          </a:p>
          <a:p>
            <a:pPr marL="0" indent="0">
              <a:buNone/>
            </a:pPr>
            <a:r>
              <a:rPr lang="uk-UA" dirty="0" smtClean="0"/>
              <a:t> </a:t>
            </a:r>
            <a:r>
              <a:rPr lang="uk-UA" dirty="0"/>
              <a:t>За їх допомогою можна виявити холодні й гарячі об’єкти</a:t>
            </a:r>
            <a:r>
              <a:rPr lang="uk-UA" dirty="0" smtClean="0"/>
              <a:t>,</a:t>
            </a:r>
          </a:p>
          <a:p>
            <a:pPr marL="0" indent="0">
              <a:buNone/>
            </a:pPr>
            <a:r>
              <a:rPr lang="uk-UA" dirty="0" smtClean="0"/>
              <a:t> </a:t>
            </a:r>
            <a:r>
              <a:rPr lang="uk-UA" dirty="0"/>
              <a:t>а також визначити їхню температуру.</a:t>
            </a:r>
            <a:endParaRPr lang="ru-RU" dirty="0"/>
          </a:p>
          <a:p>
            <a:endParaRPr lang="ru-RU" dirty="0"/>
          </a:p>
        </p:txBody>
      </p:sp>
      <p:pic>
        <p:nvPicPr>
          <p:cNvPr id="7" name="Рисунок 6" descr="http://www.woodenhouse.ru/images/teplo18.jpg"/>
          <p:cNvPicPr/>
          <p:nvPr/>
        </p:nvPicPr>
        <p:blipFill>
          <a:blip r:embed="rId2">
            <a:extLst>
              <a:ext uri="{28A0092B-C50C-407E-A947-70E740481C1C}">
                <a14:useLocalDpi xmlns:a14="http://schemas.microsoft.com/office/drawing/2010/main" val="0"/>
              </a:ext>
            </a:extLst>
          </a:blip>
          <a:srcRect/>
          <a:stretch>
            <a:fillRect/>
          </a:stretch>
        </p:blipFill>
        <p:spPr bwMode="auto">
          <a:xfrm>
            <a:off x="6066240" y="2852936"/>
            <a:ext cx="2933700" cy="2362835"/>
          </a:xfrm>
          <a:prstGeom prst="rect">
            <a:avLst/>
          </a:prstGeom>
          <a:noFill/>
          <a:ln>
            <a:noFill/>
          </a:ln>
        </p:spPr>
      </p:pic>
    </p:spTree>
    <p:extLst>
      <p:ext uri="{BB962C8B-B14F-4D97-AF65-F5344CB8AC3E}">
        <p14:creationId xmlns:p14="http://schemas.microsoft.com/office/powerpoint/2010/main" val="391294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000" dirty="0" smtClean="0"/>
              <a:t>Завдання на урок</a:t>
            </a:r>
            <a:endParaRPr lang="uk-UA" sz="4000" dirty="0"/>
          </a:p>
        </p:txBody>
      </p:sp>
      <p:sp>
        <p:nvSpPr>
          <p:cNvPr id="3" name="Місце для вмісту 2"/>
          <p:cNvSpPr>
            <a:spLocks noGrp="1"/>
          </p:cNvSpPr>
          <p:nvPr>
            <p:ph sz="quarter" idx="13"/>
          </p:nvPr>
        </p:nvSpPr>
        <p:spPr/>
        <p:txBody>
          <a:bodyPr>
            <a:normAutofit/>
          </a:bodyPr>
          <a:lstStyle/>
          <a:p>
            <a:r>
              <a:rPr lang="uk-UA" sz="3600" dirty="0" smtClean="0"/>
              <a:t>Опрацюйте параграф 6 підручника</a:t>
            </a:r>
          </a:p>
          <a:p>
            <a:r>
              <a:rPr lang="uk-UA" sz="3600" dirty="0" smtClean="0"/>
              <a:t>Запишіть у зошит означення конвекції та її види</a:t>
            </a:r>
          </a:p>
          <a:p>
            <a:r>
              <a:rPr lang="uk-UA" sz="3600" dirty="0" smtClean="0"/>
              <a:t>Перегляньте презентацію про випромінювання</a:t>
            </a:r>
          </a:p>
          <a:p>
            <a:r>
              <a:rPr lang="uk-UA" sz="3600" dirty="0" smtClean="0"/>
              <a:t>Письмово відповідайте на питання</a:t>
            </a:r>
            <a:endParaRPr lang="uk-UA" sz="3600" dirty="0"/>
          </a:p>
        </p:txBody>
      </p:sp>
    </p:spTree>
    <p:extLst>
      <p:ext uri="{BB962C8B-B14F-4D97-AF65-F5344CB8AC3E}">
        <p14:creationId xmlns:p14="http://schemas.microsoft.com/office/powerpoint/2010/main" val="383853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282880" cy="2650306"/>
          </a:xfrm>
        </p:spPr>
        <p:txBody>
          <a:bodyPr/>
          <a:lstStyle/>
          <a:p>
            <a:pPr lvl="0"/>
            <a:r>
              <a:rPr lang="uk-UA" dirty="0"/>
              <a:t>Сонце – джерело тепла на Землі. Земля отримує енергію Сонця з відстані 150 млн км крізь космічний вакуум. Як відбувається передача тепла від Сонця до Землі?</a:t>
            </a:r>
            <a:r>
              <a:rPr lang="ru-RU" dirty="0"/>
              <a:t/>
            </a:r>
            <a:br>
              <a:rPr lang="ru-RU" dirty="0"/>
            </a:br>
            <a:endParaRPr lang="ru-RU" dirty="0"/>
          </a:p>
        </p:txBody>
      </p:sp>
    </p:spTree>
    <p:extLst>
      <p:ext uri="{BB962C8B-B14F-4D97-AF65-F5344CB8AC3E}">
        <p14:creationId xmlns:p14="http://schemas.microsoft.com/office/powerpoint/2010/main" val="1515383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4522514"/>
          </a:xfrm>
        </p:spPr>
        <p:txBody>
          <a:bodyPr/>
          <a:lstStyle/>
          <a:p>
            <a:r>
              <a:rPr lang="uk-UA" b="1" dirty="0">
                <a:solidFill>
                  <a:srgbClr val="FF0000"/>
                </a:solidFill>
              </a:rPr>
              <a:t>Випромінювання</a:t>
            </a:r>
            <a:r>
              <a:rPr lang="uk-UA" b="1" dirty="0"/>
              <a:t> — це вид теплопередачі, в ході якого енергія передається за допомогою електромагнітних хвиль.</a:t>
            </a:r>
            <a:r>
              <a:rPr lang="ru-RU" dirty="0"/>
              <a:t/>
            </a:r>
            <a:br>
              <a:rPr lang="ru-RU" dirty="0"/>
            </a:br>
            <a:endParaRPr lang="ru-RU" dirty="0"/>
          </a:p>
        </p:txBody>
      </p:sp>
    </p:spTree>
    <p:extLst>
      <p:ext uri="{BB962C8B-B14F-4D97-AF65-F5344CB8AC3E}">
        <p14:creationId xmlns:p14="http://schemas.microsoft.com/office/powerpoint/2010/main" val="70661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1714202"/>
          </a:xfrm>
        </p:spPr>
        <p:txBody>
          <a:bodyPr/>
          <a:lstStyle/>
          <a:p>
            <a:pPr lvl="0"/>
            <a:r>
              <a:rPr lang="uk-UA" dirty="0"/>
              <a:t>В якому одязі – світлому чи темному –  ви краще почуваєтесь у літню спеку? </a:t>
            </a:r>
            <a:r>
              <a:rPr lang="ru-RU" dirty="0"/>
              <a:t/>
            </a:r>
            <a:br>
              <a:rPr lang="ru-RU" dirty="0"/>
            </a:br>
            <a:endParaRPr lang="ru-RU" dirty="0"/>
          </a:p>
        </p:txBody>
      </p:sp>
    </p:spTree>
    <p:extLst>
      <p:ext uri="{BB962C8B-B14F-4D97-AF65-F5344CB8AC3E}">
        <p14:creationId xmlns:p14="http://schemas.microsoft.com/office/powerpoint/2010/main" val="717833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1570186"/>
          </a:xfrm>
        </p:spPr>
        <p:txBody>
          <a:bodyPr/>
          <a:lstStyle/>
          <a:p>
            <a:pPr lvl="0"/>
            <a:r>
              <a:rPr lang="uk-UA" dirty="0"/>
              <a:t>Яку поверхню – світлу чи темну – сильніше нагрівають сонячні промені?</a:t>
            </a:r>
            <a:r>
              <a:rPr lang="ru-RU" dirty="0"/>
              <a:t/>
            </a:r>
            <a:br>
              <a:rPr lang="ru-RU" dirty="0"/>
            </a:br>
            <a:endParaRPr lang="ru-RU" dirty="0"/>
          </a:p>
        </p:txBody>
      </p:sp>
    </p:spTree>
    <p:extLst>
      <p:ext uri="{BB962C8B-B14F-4D97-AF65-F5344CB8AC3E}">
        <p14:creationId xmlns:p14="http://schemas.microsoft.com/office/powerpoint/2010/main" val="71062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274638"/>
            <a:ext cx="5978624" cy="1143000"/>
          </a:xfrm>
        </p:spPr>
        <p:txBody>
          <a:bodyPr/>
          <a:lstStyle/>
          <a:p>
            <a:r>
              <a:rPr lang="uk-UA" dirty="0" smtClean="0"/>
              <a:t>Теплоприймач</a:t>
            </a:r>
            <a:endParaRPr lang="ru-RU" dirty="0"/>
          </a:p>
        </p:txBody>
      </p:sp>
      <p:sp>
        <p:nvSpPr>
          <p:cNvPr id="3" name="Объект 2"/>
          <p:cNvSpPr>
            <a:spLocks noGrp="1"/>
          </p:cNvSpPr>
          <p:nvPr>
            <p:ph sz="quarter" idx="13"/>
          </p:nvPr>
        </p:nvSpPr>
        <p:spPr/>
        <p:txBody>
          <a:bodyPr>
            <a:normAutofit/>
          </a:bodyPr>
          <a:lstStyle/>
          <a:p>
            <a:r>
              <a:rPr lang="uk-UA" sz="2400" dirty="0" smtClean="0"/>
              <a:t>1. порожня коробочка</a:t>
            </a:r>
          </a:p>
          <a:p>
            <a:r>
              <a:rPr lang="uk-UA" sz="2400" dirty="0" smtClean="0"/>
              <a:t>2. темна поверхня</a:t>
            </a:r>
          </a:p>
          <a:p>
            <a:r>
              <a:rPr lang="uk-UA" sz="2400" dirty="0" smtClean="0"/>
              <a:t>3. біла або світла відполірована</a:t>
            </a:r>
          </a:p>
          <a:p>
            <a:pPr marL="0" indent="0">
              <a:buNone/>
            </a:pPr>
            <a:r>
              <a:rPr lang="uk-UA" sz="2400" dirty="0" smtClean="0"/>
              <a:t>         поверхня</a:t>
            </a:r>
          </a:p>
          <a:p>
            <a:r>
              <a:rPr lang="uk-UA" sz="2400" dirty="0" smtClean="0"/>
              <a:t>4. ручка</a:t>
            </a:r>
          </a:p>
          <a:p>
            <a:r>
              <a:rPr lang="uk-UA" sz="2400" dirty="0" smtClean="0"/>
              <a:t>5. трубка для сполучення з</a:t>
            </a:r>
          </a:p>
          <a:p>
            <a:pPr marL="0" indent="0">
              <a:buNone/>
            </a:pPr>
            <a:r>
              <a:rPr lang="uk-UA" sz="2400" dirty="0"/>
              <a:t> </a:t>
            </a:r>
            <a:r>
              <a:rPr lang="uk-UA" sz="2400" dirty="0" smtClean="0"/>
              <a:t>        рідинним манометром</a:t>
            </a:r>
            <a:endParaRPr lang="ru-RU" sz="2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33" t="20296" r="38417" b="53185"/>
          <a:stretch/>
        </p:blipFill>
        <p:spPr bwMode="auto">
          <a:xfrm>
            <a:off x="5148064" y="1628800"/>
            <a:ext cx="3408533" cy="383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1828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 даного досліду можна зробити висновки:</a:t>
            </a:r>
            <a:r>
              <a:rPr lang="ru-RU" dirty="0"/>
              <a:t/>
            </a:r>
            <a:br>
              <a:rPr lang="ru-RU" dirty="0"/>
            </a:br>
            <a:endParaRPr lang="ru-RU" dirty="0"/>
          </a:p>
        </p:txBody>
      </p:sp>
      <p:sp>
        <p:nvSpPr>
          <p:cNvPr id="3" name="Объект 2"/>
          <p:cNvSpPr>
            <a:spLocks noGrp="1"/>
          </p:cNvSpPr>
          <p:nvPr>
            <p:ph sz="quarter" idx="13"/>
          </p:nvPr>
        </p:nvSpPr>
        <p:spPr/>
        <p:txBody>
          <a:bodyPr>
            <a:normAutofit/>
          </a:bodyPr>
          <a:lstStyle/>
          <a:p>
            <a:r>
              <a:rPr lang="uk-UA" sz="2000" b="1" i="1" dirty="0" smtClean="0"/>
              <a:t> Тіла </a:t>
            </a:r>
            <a:r>
              <a:rPr lang="uk-UA" sz="2000" b="1" i="1" dirty="0"/>
              <a:t>з темною поверхнею краще поглинають теплове випромінювання, ніж тіла зі світлою або полірованою поверхнею.</a:t>
            </a:r>
            <a:endParaRPr lang="ru-RU" sz="2000" dirty="0"/>
          </a:p>
          <a:p>
            <a:pPr marL="0" indent="0">
              <a:buNone/>
            </a:pPr>
            <a:r>
              <a:rPr lang="uk-UA" sz="2000" b="1" i="1" dirty="0"/>
              <a:t> </a:t>
            </a:r>
            <a:endParaRPr lang="ru-RU" sz="2000" dirty="0"/>
          </a:p>
          <a:p>
            <a:r>
              <a:rPr lang="uk-UA" sz="2000" b="1" i="1" dirty="0"/>
              <a:t>Тіла з темною поверхнею активніше випромінюють тепло, а отже, швидше охолоджуються.</a:t>
            </a:r>
            <a:endParaRPr lang="ru-RU" sz="2000" dirty="0"/>
          </a:p>
          <a:p>
            <a:pPr marL="0" indent="0">
              <a:buNone/>
            </a:pPr>
            <a:r>
              <a:rPr lang="uk-UA" sz="2000" b="1" i="1" dirty="0"/>
              <a:t> </a:t>
            </a:r>
            <a:endParaRPr lang="ru-RU" sz="2000" dirty="0"/>
          </a:p>
          <a:p>
            <a:r>
              <a:rPr lang="uk-UA" sz="2000" b="1" i="1" dirty="0"/>
              <a:t>Будь-яке тіло водночас і випромінює, і поглинає тепло.</a:t>
            </a:r>
            <a:endParaRPr lang="ru-RU" sz="2000" dirty="0"/>
          </a:p>
        </p:txBody>
      </p:sp>
    </p:spTree>
    <p:extLst>
      <p:ext uri="{BB962C8B-B14F-4D97-AF65-F5344CB8AC3E}">
        <p14:creationId xmlns:p14="http://schemas.microsoft.com/office/powerpoint/2010/main" val="2870721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48680"/>
            <a:ext cx="8534400" cy="3730426"/>
          </a:xfrm>
        </p:spPr>
        <p:txBody>
          <a:bodyPr/>
          <a:lstStyle/>
          <a:p>
            <a:r>
              <a:rPr lang="uk-UA" sz="4000" b="1" dirty="0"/>
              <a:t>Домашнє </a:t>
            </a:r>
            <a:r>
              <a:rPr lang="uk-UA" sz="4000" b="1" dirty="0" smtClean="0"/>
              <a:t>завдання</a:t>
            </a:r>
            <a:br>
              <a:rPr lang="uk-UA" sz="4000" b="1" dirty="0" smtClean="0"/>
            </a:br>
            <a:r>
              <a:rPr lang="ru-RU" dirty="0"/>
              <a:t/>
            </a:r>
            <a:br>
              <a:rPr lang="ru-RU" dirty="0"/>
            </a:br>
            <a:r>
              <a:rPr lang="uk-UA" dirty="0"/>
              <a:t>Вивчити </a:t>
            </a:r>
            <a:r>
              <a:rPr lang="uk-UA" dirty="0" smtClean="0"/>
              <a:t>§6, </a:t>
            </a:r>
            <a:r>
              <a:rPr lang="uk-UA" dirty="0"/>
              <a:t>7, Вправа № 7 (2,3,5 – усно, 7 – </a:t>
            </a:r>
            <a:r>
              <a:rPr lang="uk-UA" dirty="0" smtClean="0"/>
              <a:t>письмово</a:t>
            </a:r>
            <a:r>
              <a:rPr lang="uk-UA" dirty="0" smtClean="0"/>
              <a:t>)</a:t>
            </a:r>
            <a:br>
              <a:rPr lang="uk-UA" dirty="0" smtClean="0"/>
            </a:br>
            <a:r>
              <a:rPr lang="uk-UA" dirty="0" err="1" smtClean="0"/>
              <a:t>експериментальніі</a:t>
            </a:r>
            <a:r>
              <a:rPr lang="uk-UA" dirty="0" smtClean="0"/>
              <a:t> завдання , що на сторінці </a:t>
            </a:r>
            <a:br>
              <a:rPr lang="uk-UA" dirty="0" smtClean="0"/>
            </a:br>
            <a:r>
              <a:rPr lang="uk-UA" dirty="0" smtClean="0"/>
              <a:t>29 вашого підручника</a:t>
            </a:r>
            <a:r>
              <a:rPr lang="ru-RU" dirty="0"/>
              <a:t/>
            </a:r>
            <a:br>
              <a:rPr lang="ru-RU" dirty="0"/>
            </a:br>
            <a:endParaRPr lang="ru-RU" dirty="0"/>
          </a:p>
        </p:txBody>
      </p:sp>
    </p:spTree>
    <p:extLst>
      <p:ext uri="{BB962C8B-B14F-4D97-AF65-F5344CB8AC3E}">
        <p14:creationId xmlns:p14="http://schemas.microsoft.com/office/powerpoint/2010/main" val="3201065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90</TotalTime>
  <Words>138</Words>
  <Application>Microsoft Office PowerPoint</Application>
  <PresentationFormat>Екран (4:3)</PresentationFormat>
  <Paragraphs>32</Paragraphs>
  <Slides>10</Slides>
  <Notes>1</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Arial Narrow</vt:lpstr>
      <vt:lpstr>Calibri</vt:lpstr>
      <vt:lpstr>Горизонт</vt:lpstr>
      <vt:lpstr>Конвекція. Випромінювання  фізика 8 клас 01.10.2021</vt:lpstr>
      <vt:lpstr>Завдання на урок</vt:lpstr>
      <vt:lpstr>Сонце – джерело тепла на Землі. Земля отримує енергію Сонця з відстані 150 млн км крізь космічний вакуум. Як відбувається передача тепла від Сонця до Землі? </vt:lpstr>
      <vt:lpstr>Випромінювання — це вид теплопередачі, в ході якого енергія передається за допомогою електромагнітних хвиль. </vt:lpstr>
      <vt:lpstr>В якому одязі – світлому чи темному –  ви краще почуваєтесь у літню спеку?  </vt:lpstr>
      <vt:lpstr>Яку поверхню – світлу чи темну – сильніше нагрівають сонячні промені? </vt:lpstr>
      <vt:lpstr>Теплоприймач</vt:lpstr>
      <vt:lpstr>З даного досліду можна зробити висновки: </vt:lpstr>
      <vt:lpstr>Домашнє завдання  Вивчити §6, 7, Вправа № 7 (2,3,5 – усно, 7 – письмово) експериментальніі завдання , що на сторінці  29 вашого підручника </vt:lpstr>
      <vt:lpstr>Цікаво знати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Випромінювання</dc:title>
  <dc:creator>HP</dc:creator>
  <cp:lastModifiedBy>RePack by Diakov</cp:lastModifiedBy>
  <cp:revision>8</cp:revision>
  <dcterms:created xsi:type="dcterms:W3CDTF">2019-09-23T10:27:32Z</dcterms:created>
  <dcterms:modified xsi:type="dcterms:W3CDTF">2021-09-30T08:53:01Z</dcterms:modified>
</cp:coreProperties>
</file>