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28"/>
  </p:notesMasterIdLst>
  <p:sldIdLst>
    <p:sldId id="335" r:id="rId6"/>
    <p:sldId id="328" r:id="rId7"/>
    <p:sldId id="336" r:id="rId8"/>
    <p:sldId id="337" r:id="rId9"/>
    <p:sldId id="338" r:id="rId10"/>
    <p:sldId id="282" r:id="rId11"/>
    <p:sldId id="332" r:id="rId12"/>
    <p:sldId id="284" r:id="rId13"/>
    <p:sldId id="339" r:id="rId14"/>
    <p:sldId id="324" r:id="rId15"/>
    <p:sldId id="340" r:id="rId16"/>
    <p:sldId id="341" r:id="rId17"/>
    <p:sldId id="343" r:id="rId18"/>
    <p:sldId id="278" r:id="rId19"/>
    <p:sldId id="331" r:id="rId20"/>
    <p:sldId id="277" r:id="rId21"/>
    <p:sldId id="333" r:id="rId22"/>
    <p:sldId id="334" r:id="rId23"/>
    <p:sldId id="280" r:id="rId24"/>
    <p:sldId id="319" r:id="rId25"/>
    <p:sldId id="344" r:id="rId26"/>
    <p:sldId id="30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29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611F6-9414-41FB-84AF-704CFF5E6542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E6C3E-24A3-46E5-9DD5-9B19D2CB89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13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E6C3E-24A3-46E5-9DD5-9B19D2CB892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62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82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37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149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B0B66-F05B-48DE-AE12-69881E87085C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106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E44A6-A0BC-4B56-8EE7-40CEE8123047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22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79B8A-78AD-432C-8D27-219BE045CE27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38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7A146-23A8-41F2-A965-34B2FC24D21B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32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BBC1B-A3AA-401E-8393-D17015F56553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347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9853E-7C61-4520-9A75-E4D04AAB1F6B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497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0D837-9A38-4B19-8ABF-84B367E8A4A8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240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4476E-069D-472C-8C8E-06D8384F5EAB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42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015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AFDE9-0125-41F9-BBB5-D345EF4B31BE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68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29682-F023-4FD4-B4A6-84753E5154EE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9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B7FD99-B1AD-4DBF-8059-7AF013A332BB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71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B0B66-F05B-48DE-AE12-69881E87085C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84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E44A6-A0BC-4B56-8EE7-40CEE8123047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66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79B8A-78AD-432C-8D27-219BE045CE27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274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7A146-23A8-41F2-A965-34B2FC24D21B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8388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BBC1B-A3AA-401E-8393-D17015F56553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3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9853E-7C61-4520-9A75-E4D04AAB1F6B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499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0D837-9A38-4B19-8ABF-84B367E8A4A8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3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2068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4476E-069D-472C-8C8E-06D8384F5EAB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333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AFDE9-0125-41F9-BBB5-D345EF4B31BE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4880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29682-F023-4FD4-B4A6-84753E5154EE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746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B7FD99-B1AD-4DBF-8059-7AF013A332BB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1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3B7B4-FD3B-44C9-8CF7-2714FF2F6400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726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B47DA-2711-4EBB-BFE2-415B55FA3B85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859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A24E03-7F12-4968-8396-69A79D9B8456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526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95E32-DDBD-4845-A9F7-06ABD4B85907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420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99964-0D2B-43D3-BADB-813107FA05CA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08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9286E-F774-441B-8CE2-2BF0FEC04607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09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1790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53BFD-73BC-45F4-846D-8352DBC02B22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1930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40B89-E444-4884-8413-27DEC3410EA3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014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8C3E1-D576-410F-BA81-85B2CC5D427E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1532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9C711-3F87-41B8-B0AF-760336A285F2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2994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99BF5-2A22-496B-8657-8072F7A8D64E}" type="slidenum">
              <a:rPr lang="fr-FR" altLang="uk-UA">
                <a:solidFill>
                  <a:srgbClr val="000000"/>
                </a:solidFill>
              </a:rPr>
              <a:pPr/>
              <a:t>‹№›</a:t>
            </a:fld>
            <a:endParaRPr lang="fr-FR" alt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7892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EAEAEA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EAEAEA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EAEAEA"/>
                </a:solidFill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ru-RU">
                  <a:solidFill>
                    <a:srgbClr val="EAEAEA"/>
                  </a:solidFill>
                </a:endParaRPr>
              </a:p>
            </p:txBody>
          </p:sp>
        </p:grp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EAEAEA"/>
                </a:solidFill>
              </a:endParaRPr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Правка образца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5C5556-EB26-4B56-8F98-9A58E95AC030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1676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E1D4AF-10BB-4901-8778-1FF1CF11A38F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661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2FAC3-28D9-4AF6-85C2-DD4F126040A8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09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AEF21-C9C1-4089-9F63-36E660639D4E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259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7A252-1149-407C-A4A6-F0C884702691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2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9582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6EF59-36ED-432C-A454-88A79DFA7233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0485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105FE-5193-4132-9E8D-55CC0A13A0E7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1844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3BD54-E431-4FA8-AB70-3D000CA8C6F2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9971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39CDF-F656-4FD3-822E-B1BA52F1FF2D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2934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ACD253-9D44-4638-A7DA-44D4BB255A9C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73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DFAF4-A512-4B5E-85AA-60A8BF076503}" type="slidenum">
              <a:rPr lang="ru-RU" altLang="uk-UA">
                <a:solidFill>
                  <a:srgbClr val="EAEAEA"/>
                </a:solidFill>
              </a:rPr>
              <a:pPr/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81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47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99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3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5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645D0-1A79-4B1D-8D0F-3843CAF005D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686D4-BA9A-4D9B-9258-FF2EA515802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80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uk-UA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uk-UA" smtClean="0"/>
              <a:t>Cliquez pour modifier les styles du texte du masque</a:t>
            </a:r>
          </a:p>
          <a:p>
            <a:pPr lvl="1"/>
            <a:r>
              <a:rPr lang="fr-FR" altLang="uk-UA" smtClean="0"/>
              <a:t>Deuxième niveau</a:t>
            </a:r>
          </a:p>
          <a:p>
            <a:pPr lvl="2"/>
            <a:r>
              <a:rPr lang="fr-FR" altLang="uk-UA" smtClean="0"/>
              <a:t>Troisième niveau</a:t>
            </a:r>
          </a:p>
          <a:p>
            <a:pPr lvl="3"/>
            <a:r>
              <a:rPr lang="fr-FR" altLang="uk-UA" smtClean="0"/>
              <a:t>Quatrième niveau</a:t>
            </a:r>
          </a:p>
          <a:p>
            <a:pPr lvl="4"/>
            <a:r>
              <a:rPr lang="fr-FR" altLang="uk-U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96EAD9-5282-4FCD-8FE2-0A135D51BD28}" type="slidenum">
              <a:rPr lang="fr-FR" altLang="uk-UA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fr-FR" altLang="uk-UA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19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uk-UA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uk-UA" smtClean="0"/>
              <a:t>Cliquez pour modifier les styles du texte du masque</a:t>
            </a:r>
          </a:p>
          <a:p>
            <a:pPr lvl="1"/>
            <a:r>
              <a:rPr lang="fr-FR" altLang="uk-UA" smtClean="0"/>
              <a:t>Deuxième niveau</a:t>
            </a:r>
          </a:p>
          <a:p>
            <a:pPr lvl="2"/>
            <a:r>
              <a:rPr lang="fr-FR" altLang="uk-UA" smtClean="0"/>
              <a:t>Troisième niveau</a:t>
            </a:r>
          </a:p>
          <a:p>
            <a:pPr lvl="3"/>
            <a:r>
              <a:rPr lang="fr-FR" altLang="uk-UA" smtClean="0"/>
              <a:t>Quatrième niveau</a:t>
            </a:r>
          </a:p>
          <a:p>
            <a:pPr lvl="4"/>
            <a:r>
              <a:rPr lang="fr-FR" altLang="uk-U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96EAD9-5282-4FCD-8FE2-0A135D51BD28}" type="slidenum">
              <a:rPr lang="fr-FR" altLang="uk-UA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fr-FR" altLang="uk-UA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2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uk-UA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uk-UA" smtClean="0"/>
              <a:t>Cliquez pour modifier les styles du texte du masque</a:t>
            </a:r>
          </a:p>
          <a:p>
            <a:pPr lvl="1"/>
            <a:r>
              <a:rPr lang="fr-FR" altLang="uk-UA" smtClean="0"/>
              <a:t>Deuxième niveau</a:t>
            </a:r>
          </a:p>
          <a:p>
            <a:pPr lvl="2"/>
            <a:r>
              <a:rPr lang="fr-FR" altLang="uk-UA" smtClean="0"/>
              <a:t>Troisième niveau</a:t>
            </a:r>
          </a:p>
          <a:p>
            <a:pPr lvl="3"/>
            <a:r>
              <a:rPr lang="fr-FR" altLang="uk-UA" smtClean="0"/>
              <a:t>Quatrième niveau</a:t>
            </a:r>
          </a:p>
          <a:p>
            <a:pPr lvl="4"/>
            <a:r>
              <a:rPr lang="fr-FR" altLang="uk-U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B39758-E75C-4E42-8F66-53229FD33D23}" type="slidenum">
              <a:rPr lang="fr-FR" altLang="uk-UA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fr-FR" altLang="uk-UA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6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EAEAEA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4100" name="Freeform 4"/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EAEAEA"/>
                </a:solidFill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EAEAEA"/>
                </a:solidFill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4103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ru-RU">
                  <a:solidFill>
                    <a:srgbClr val="EAEAEA"/>
                  </a:solidFill>
                </a:endParaRPr>
              </a:p>
            </p:txBody>
          </p:sp>
        </p:grp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EAEAEA"/>
                </a:solidFill>
              </a:endParaRPr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4C4FF65-08C5-44DB-A153-022EC9AEF4FA}" type="slidenum">
              <a:rPr lang="ru-RU" altLang="uk-UA">
                <a:solidFill>
                  <a:srgbClr val="EAEAE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uk-UA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2273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6000" b="1" dirty="0" err="1" smtClean="0">
                <a:solidFill>
                  <a:srgbClr val="002060"/>
                </a:solidFill>
              </a:rPr>
              <a:t>Теплоенергетика</a:t>
            </a:r>
            <a:r>
              <a:rPr lang="ru-RU" sz="6000" b="1" dirty="0">
                <a:solidFill>
                  <a:srgbClr val="002060"/>
                </a:solidFill>
              </a:rPr>
              <a:t>. </a:t>
            </a:r>
            <a:r>
              <a:rPr lang="ru-RU" sz="6000" b="1" dirty="0" err="1">
                <a:solidFill>
                  <a:srgbClr val="002060"/>
                </a:solidFill>
              </a:rPr>
              <a:t>Способи</a:t>
            </a:r>
            <a:r>
              <a:rPr lang="ru-RU" sz="6000" b="1" dirty="0">
                <a:solidFill>
                  <a:srgbClr val="002060"/>
                </a:solidFill>
              </a:rPr>
              <a:t> </a:t>
            </a:r>
            <a:r>
              <a:rPr lang="ru-RU" sz="6000" b="1" dirty="0" err="1">
                <a:solidFill>
                  <a:srgbClr val="002060"/>
                </a:solidFill>
              </a:rPr>
              <a:t>збереження</a:t>
            </a:r>
            <a:r>
              <a:rPr lang="ru-RU" sz="6000" b="1" dirty="0">
                <a:solidFill>
                  <a:srgbClr val="002060"/>
                </a:solidFill>
              </a:rPr>
              <a:t> </a:t>
            </a:r>
            <a:r>
              <a:rPr lang="ru-RU" sz="6000" b="1" dirty="0" err="1">
                <a:solidFill>
                  <a:srgbClr val="002060"/>
                </a:solidFill>
              </a:rPr>
              <a:t>енергетичних</a:t>
            </a:r>
            <a:r>
              <a:rPr lang="ru-RU" sz="6000" b="1" dirty="0">
                <a:solidFill>
                  <a:srgbClr val="002060"/>
                </a:solidFill>
              </a:rPr>
              <a:t> </a:t>
            </a:r>
            <a:r>
              <a:rPr lang="ru-RU" sz="6000" b="1" dirty="0" err="1">
                <a:solidFill>
                  <a:srgbClr val="002060"/>
                </a:solidFill>
              </a:rPr>
              <a:t>ресурсів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</a:t>
            </a:r>
            <a:r>
              <a:rPr lang="ru-RU" dirty="0" err="1" smtClean="0"/>
              <a:t>Фізика</a:t>
            </a:r>
            <a:r>
              <a:rPr lang="ru-RU" dirty="0" smtClean="0"/>
              <a:t> 8 </a:t>
            </a:r>
            <a:r>
              <a:rPr lang="ru-RU" dirty="0" err="1" smtClean="0"/>
              <a:t>клас</a:t>
            </a:r>
            <a:r>
              <a:rPr lang="ru-RU" dirty="0" smtClean="0"/>
              <a:t> 19.11.2021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3960" y="0"/>
            <a:ext cx="8380040" cy="1055712"/>
          </a:xfrm>
        </p:spPr>
        <p:txBody>
          <a:bodyPr/>
          <a:lstStyle/>
          <a:p>
            <a:r>
              <a:rPr lang="ru-RU" b="1" dirty="0" err="1"/>
              <a:t>Застосування</a:t>
            </a:r>
            <a:r>
              <a:rPr lang="ru-RU" b="1" dirty="0"/>
              <a:t> </a:t>
            </a:r>
            <a:r>
              <a:rPr lang="ru-RU" b="1" dirty="0" err="1"/>
              <a:t>економних</a:t>
            </a:r>
            <a:r>
              <a:rPr lang="ru-RU" b="1" dirty="0"/>
              <a:t> ламп 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86834"/>
            <a:ext cx="7040620" cy="5671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6689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Напрямки </a:t>
            </a:r>
            <a:r>
              <a:rPr lang="ru-RU" b="1" dirty="0" err="1">
                <a:solidFill>
                  <a:srgbClr val="7030A0"/>
                </a:solidFill>
                <a:latin typeface="Arial Black" panose="020B0A04020102020204" pitchFamily="34" charset="0"/>
              </a:rPr>
              <a:t>енергозбереження</a:t>
            </a:r>
            <a:endParaRPr lang="ru-RU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492896"/>
            <a:ext cx="7425435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b="1" dirty="0" err="1"/>
              <a:t>Заміна</a:t>
            </a:r>
            <a:r>
              <a:rPr lang="ru-RU" sz="4000" b="1" dirty="0"/>
              <a:t> </a:t>
            </a:r>
            <a:r>
              <a:rPr lang="ru-RU" sz="4000" b="1" dirty="0" err="1"/>
              <a:t>вікон</a:t>
            </a:r>
            <a:r>
              <a:rPr lang="ru-RU" sz="4000" b="1" dirty="0"/>
              <a:t> на </a:t>
            </a:r>
            <a:r>
              <a:rPr lang="ru-RU" sz="4000" b="1" dirty="0" err="1"/>
              <a:t>склопакети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879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2204864"/>
            <a:ext cx="638721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     </a:t>
            </a:r>
            <a:r>
              <a:rPr lang="ru-RU" sz="4800" b="1" dirty="0" err="1" smtClean="0">
                <a:solidFill>
                  <a:srgbClr val="002060"/>
                </a:solidFill>
              </a:rPr>
              <a:t>Утеплення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>
                <a:solidFill>
                  <a:srgbClr val="002060"/>
                </a:solidFill>
              </a:rPr>
              <a:t>дверей</a:t>
            </a:r>
          </a:p>
        </p:txBody>
      </p:sp>
    </p:spTree>
    <p:extLst>
      <p:ext uri="{BB962C8B-B14F-4D97-AF65-F5344CB8AC3E}">
        <p14:creationId xmlns:p14="http://schemas.microsoft.com/office/powerpoint/2010/main" val="13173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916832"/>
            <a:ext cx="810416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    </a:t>
            </a:r>
            <a:r>
              <a:rPr lang="ru-RU" sz="4800" b="1" dirty="0" err="1" smtClean="0">
                <a:solidFill>
                  <a:srgbClr val="002060"/>
                </a:solidFill>
              </a:rPr>
              <a:t>Утеплення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 err="1">
                <a:solidFill>
                  <a:srgbClr val="002060"/>
                </a:solidFill>
              </a:rPr>
              <a:t>зовнішніх</a:t>
            </a:r>
            <a:r>
              <a:rPr lang="ru-RU" sz="4800" b="1" dirty="0">
                <a:solidFill>
                  <a:srgbClr val="002060"/>
                </a:solidFill>
              </a:rPr>
              <a:t> </a:t>
            </a:r>
            <a:r>
              <a:rPr lang="ru-RU" sz="4800" b="1" dirty="0" err="1">
                <a:solidFill>
                  <a:srgbClr val="002060"/>
                </a:solidFill>
              </a:rPr>
              <a:t>стін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4559"/>
            <a:ext cx="7488832" cy="6381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 err="1">
                <a:solidFill>
                  <a:srgbClr val="FF0000"/>
                </a:solidFill>
                <a:ea typeface="+mj-ea"/>
                <a:cs typeface="+mj-cs"/>
              </a:rPr>
              <a:t>Енергозбереження</a:t>
            </a:r>
            <a:r>
              <a:rPr lang="ru-RU" sz="40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br>
              <a:rPr lang="ru-RU" sz="4000" b="1" dirty="0">
                <a:solidFill>
                  <a:srgbClr val="FF0000"/>
                </a:solidFill>
                <a:ea typeface="+mj-ea"/>
                <a:cs typeface="+mj-cs"/>
              </a:rPr>
            </a:br>
            <a:r>
              <a:rPr lang="ru-RU" sz="4000" b="1" dirty="0">
                <a:solidFill>
                  <a:srgbClr val="FF0000"/>
                </a:solidFill>
                <a:ea typeface="+mj-ea"/>
                <a:cs typeface="+mj-cs"/>
              </a:rPr>
              <a:t>в </a:t>
            </a:r>
            <a:r>
              <a:rPr lang="ru-RU" sz="4000" b="1" dirty="0" err="1">
                <a:solidFill>
                  <a:srgbClr val="FF0000"/>
                </a:solidFill>
                <a:ea typeface="+mj-ea"/>
                <a:cs typeface="+mj-cs"/>
              </a:rPr>
              <a:t>побуті</a:t>
            </a:r>
            <a:r>
              <a:rPr lang="ru-RU" sz="40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ru-RU" sz="4000" dirty="0">
                <a:solidFill>
                  <a:prstClr val="black"/>
                </a:solidFill>
                <a:ea typeface="+mj-ea"/>
                <a:cs typeface="+mj-cs"/>
              </a:rPr>
            </a:br>
            <a:endParaRPr lang="ru-RU" dirty="0" smtClean="0">
              <a:solidFill>
                <a:srgbClr val="000066"/>
              </a:solidFill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000066"/>
                </a:solidFill>
              </a:rPr>
              <a:t> Не </a:t>
            </a:r>
            <a:r>
              <a:rPr lang="ru-RU" sz="4400" b="1" dirty="0" err="1" smtClean="0">
                <a:solidFill>
                  <a:srgbClr val="000066"/>
                </a:solidFill>
              </a:rPr>
              <a:t>випускайте</a:t>
            </a:r>
            <a:r>
              <a:rPr lang="ru-RU" sz="4400" b="1" dirty="0" smtClean="0">
                <a:solidFill>
                  <a:srgbClr val="000066"/>
                </a:solidFill>
              </a:rPr>
              <a:t> тепло</a:t>
            </a:r>
            <a:r>
              <a:rPr lang="ru-RU" sz="4400" dirty="0" smtClean="0">
                <a:solidFill>
                  <a:srgbClr val="000066"/>
                </a:solidFill>
              </a:rPr>
              <a:t/>
            </a:r>
            <a:br>
              <a:rPr lang="ru-RU" sz="4400" dirty="0" smtClean="0">
                <a:solidFill>
                  <a:srgbClr val="000066"/>
                </a:solidFill>
              </a:rPr>
            </a:br>
            <a:r>
              <a:rPr lang="ru-RU" sz="4400" dirty="0" err="1" smtClean="0">
                <a:solidFill>
                  <a:srgbClr val="000066"/>
                </a:solidFill>
              </a:rPr>
              <a:t>Термоізолюйте</a:t>
            </a:r>
            <a:r>
              <a:rPr lang="ru-RU" sz="4400" dirty="0" smtClean="0">
                <a:solidFill>
                  <a:srgbClr val="000066"/>
                </a:solidFill>
              </a:rPr>
              <a:t> </a:t>
            </a:r>
            <a:r>
              <a:rPr lang="ru-RU" sz="4400" dirty="0" err="1" smtClean="0">
                <a:solidFill>
                  <a:srgbClr val="000066"/>
                </a:solidFill>
              </a:rPr>
              <a:t>ніші</a:t>
            </a:r>
            <a:r>
              <a:rPr lang="ru-RU" sz="4400" dirty="0" smtClean="0">
                <a:solidFill>
                  <a:srgbClr val="000066"/>
                </a:solidFill>
              </a:rPr>
              <a:t> для </a:t>
            </a:r>
            <a:r>
              <a:rPr lang="ru-RU" sz="4400" dirty="0" err="1" smtClean="0">
                <a:solidFill>
                  <a:srgbClr val="000066"/>
                </a:solidFill>
              </a:rPr>
              <a:t>опалювальних</a:t>
            </a:r>
            <a:r>
              <a:rPr lang="ru-RU" sz="4400" dirty="0" smtClean="0">
                <a:solidFill>
                  <a:srgbClr val="000066"/>
                </a:solidFill>
              </a:rPr>
              <a:t> батарей і </a:t>
            </a:r>
            <a:r>
              <a:rPr lang="ru-RU" sz="4400" dirty="0" err="1" smtClean="0">
                <a:solidFill>
                  <a:srgbClr val="000066"/>
                </a:solidFill>
              </a:rPr>
              <a:t>розмістіть</a:t>
            </a:r>
            <a:r>
              <a:rPr lang="ru-RU" sz="4400" dirty="0" smtClean="0">
                <a:solidFill>
                  <a:srgbClr val="000066"/>
                </a:solidFill>
              </a:rPr>
              <a:t> в них </a:t>
            </a:r>
            <a:r>
              <a:rPr lang="ru-RU" sz="4400" dirty="0" err="1" smtClean="0">
                <a:solidFill>
                  <a:srgbClr val="000066"/>
                </a:solidFill>
              </a:rPr>
              <a:t>відбивну</a:t>
            </a:r>
            <a:r>
              <a:rPr lang="ru-RU" sz="4400" dirty="0" smtClean="0">
                <a:solidFill>
                  <a:srgbClr val="000066"/>
                </a:solidFill>
              </a:rPr>
              <a:t> </a:t>
            </a:r>
            <a:r>
              <a:rPr lang="ru-RU" sz="4400" dirty="0" err="1" smtClean="0">
                <a:solidFill>
                  <a:srgbClr val="000066"/>
                </a:solidFill>
              </a:rPr>
              <a:t>срібну</a:t>
            </a:r>
            <a:r>
              <a:rPr lang="ru-RU" sz="4400" dirty="0" smtClean="0">
                <a:solidFill>
                  <a:srgbClr val="000066"/>
                </a:solidFill>
              </a:rPr>
              <a:t> фольгу. </a:t>
            </a:r>
            <a:r>
              <a:rPr lang="ru-RU" sz="4400" dirty="0" err="1" smtClean="0">
                <a:solidFill>
                  <a:srgbClr val="000066"/>
                </a:solidFill>
              </a:rPr>
              <a:t>Завдяки</a:t>
            </a:r>
            <a:r>
              <a:rPr lang="ru-RU" sz="4400" dirty="0" smtClean="0">
                <a:solidFill>
                  <a:srgbClr val="000066"/>
                </a:solidFill>
              </a:rPr>
              <a:t> </a:t>
            </a:r>
            <a:r>
              <a:rPr lang="ru-RU" sz="4400" dirty="0" err="1" smtClean="0">
                <a:solidFill>
                  <a:srgbClr val="000066"/>
                </a:solidFill>
              </a:rPr>
              <a:t>цьому</a:t>
            </a:r>
            <a:r>
              <a:rPr lang="ru-RU" sz="4400" dirty="0" smtClean="0">
                <a:solidFill>
                  <a:srgbClr val="000066"/>
                </a:solidFill>
              </a:rPr>
              <a:t> </a:t>
            </a:r>
            <a:r>
              <a:rPr lang="ru-RU" sz="4400" dirty="0" err="1" smtClean="0">
                <a:solidFill>
                  <a:srgbClr val="000066"/>
                </a:solidFill>
              </a:rPr>
              <a:t>можна</a:t>
            </a:r>
            <a:r>
              <a:rPr lang="ru-RU" sz="4400" dirty="0" smtClean="0">
                <a:solidFill>
                  <a:srgbClr val="000066"/>
                </a:solidFill>
              </a:rPr>
              <a:t> </a:t>
            </a:r>
            <a:r>
              <a:rPr lang="ru-RU" sz="4400" dirty="0" err="1" smtClean="0">
                <a:solidFill>
                  <a:srgbClr val="000066"/>
                </a:solidFill>
              </a:rPr>
              <a:t>заощадити</a:t>
            </a:r>
            <a:r>
              <a:rPr lang="ru-RU" sz="4400" dirty="0" smtClean="0">
                <a:solidFill>
                  <a:srgbClr val="000066"/>
                </a:solidFill>
              </a:rPr>
              <a:t> до 4 </a:t>
            </a:r>
            <a:r>
              <a:rPr lang="ru-RU" sz="4400" dirty="0" err="1" smtClean="0">
                <a:solidFill>
                  <a:srgbClr val="000066"/>
                </a:solidFill>
              </a:rPr>
              <a:t>відсотків</a:t>
            </a:r>
            <a:r>
              <a:rPr lang="ru-RU" sz="4400" dirty="0" smtClean="0">
                <a:solidFill>
                  <a:srgbClr val="000066"/>
                </a:solidFill>
              </a:rPr>
              <a:t> </a:t>
            </a:r>
            <a:r>
              <a:rPr lang="ru-RU" sz="4400" dirty="0" err="1" smtClean="0">
                <a:solidFill>
                  <a:srgbClr val="000066"/>
                </a:solidFill>
              </a:rPr>
              <a:t>витрат</a:t>
            </a:r>
            <a:r>
              <a:rPr lang="ru-RU" sz="4400" dirty="0" smtClean="0">
                <a:solidFill>
                  <a:srgbClr val="000066"/>
                </a:solidFill>
              </a:rPr>
              <a:t> на </a:t>
            </a:r>
            <a:r>
              <a:rPr lang="ru-RU" sz="4400" dirty="0" err="1" smtClean="0">
                <a:solidFill>
                  <a:srgbClr val="000066"/>
                </a:solidFill>
              </a:rPr>
              <a:t>опалення</a:t>
            </a:r>
            <a:r>
              <a:rPr lang="ru-RU" sz="4400" dirty="0" smtClean="0">
                <a:solidFill>
                  <a:srgbClr val="000066"/>
                </a:solidFill>
              </a:rPr>
              <a:t>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7605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08391"/>
            <a:ext cx="86868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0066"/>
                </a:solidFill>
              </a:rPr>
              <a:t>Не </a:t>
            </a:r>
            <a:r>
              <a:rPr lang="ru-RU" sz="4000" b="1" dirty="0" err="1">
                <a:solidFill>
                  <a:srgbClr val="000066"/>
                </a:solidFill>
              </a:rPr>
              <a:t>перешкоджайте</a:t>
            </a:r>
            <a:r>
              <a:rPr lang="ru-RU" sz="4000" b="1" dirty="0">
                <a:solidFill>
                  <a:srgbClr val="000066"/>
                </a:solidFill>
              </a:rPr>
              <a:t> шлях теплу</a:t>
            </a:r>
            <a:r>
              <a:rPr lang="ru-RU" sz="4000" dirty="0">
                <a:solidFill>
                  <a:srgbClr val="000066"/>
                </a:solidFill>
              </a:rPr>
              <a:t/>
            </a:r>
            <a:br>
              <a:rPr lang="ru-RU" sz="4000" dirty="0">
                <a:solidFill>
                  <a:srgbClr val="000066"/>
                </a:solidFill>
              </a:rPr>
            </a:br>
            <a:r>
              <a:rPr lang="ru-RU" sz="4000" dirty="0">
                <a:solidFill>
                  <a:srgbClr val="000066"/>
                </a:solidFill>
              </a:rPr>
              <a:t>Не </a:t>
            </a:r>
            <a:r>
              <a:rPr lang="ru-RU" sz="4000" dirty="0" err="1">
                <a:solidFill>
                  <a:srgbClr val="000066"/>
                </a:solidFill>
              </a:rPr>
              <a:t>облицьовані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батареї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опалення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smtClean="0">
                <a:solidFill>
                  <a:srgbClr val="000066"/>
                </a:solidFill>
              </a:rPr>
              <a:t> </a:t>
            </a:r>
            <a:r>
              <a:rPr lang="ru-RU" sz="4000" dirty="0" err="1" smtClean="0">
                <a:solidFill>
                  <a:srgbClr val="000066"/>
                </a:solidFill>
              </a:rPr>
              <a:t>це</a:t>
            </a:r>
            <a:r>
              <a:rPr lang="ru-RU" sz="4000" dirty="0" smtClean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гарантія</a:t>
            </a:r>
            <a:r>
              <a:rPr lang="ru-RU" sz="4000" dirty="0">
                <a:solidFill>
                  <a:srgbClr val="000066"/>
                </a:solidFill>
              </a:rPr>
              <a:t> того, </a:t>
            </a:r>
            <a:r>
              <a:rPr lang="ru-RU" sz="4000" dirty="0" err="1">
                <a:solidFill>
                  <a:srgbClr val="000066"/>
                </a:solidFill>
              </a:rPr>
              <a:t>що</a:t>
            </a:r>
            <a:r>
              <a:rPr lang="ru-RU" sz="4000" dirty="0">
                <a:solidFill>
                  <a:srgbClr val="000066"/>
                </a:solidFill>
              </a:rPr>
              <a:t> тепло буде </a:t>
            </a:r>
            <a:r>
              <a:rPr lang="ru-RU" sz="4000" dirty="0" err="1">
                <a:solidFill>
                  <a:srgbClr val="000066"/>
                </a:solidFill>
              </a:rPr>
              <a:t>безперешкодно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поширюватися</a:t>
            </a:r>
            <a:r>
              <a:rPr lang="ru-RU" sz="4000" dirty="0">
                <a:solidFill>
                  <a:srgbClr val="000066"/>
                </a:solidFill>
              </a:rPr>
              <a:t> в </a:t>
            </a:r>
            <a:r>
              <a:rPr lang="ru-RU" sz="4000" dirty="0" err="1">
                <a:solidFill>
                  <a:srgbClr val="000066"/>
                </a:solidFill>
              </a:rPr>
              <a:t>приміщенні</a:t>
            </a:r>
            <a:r>
              <a:rPr lang="ru-RU" sz="4000" dirty="0">
                <a:solidFill>
                  <a:srgbClr val="000066"/>
                </a:solidFill>
              </a:rPr>
              <a:t>. </a:t>
            </a:r>
            <a:r>
              <a:rPr lang="ru-RU" sz="4000" dirty="0" err="1">
                <a:solidFill>
                  <a:srgbClr val="000066"/>
                </a:solidFill>
              </a:rPr>
              <a:t>Довгі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штори</a:t>
            </a:r>
            <a:r>
              <a:rPr lang="ru-RU" sz="4000" dirty="0">
                <a:solidFill>
                  <a:srgbClr val="000066"/>
                </a:solidFill>
              </a:rPr>
              <a:t>, </a:t>
            </a:r>
            <a:r>
              <a:rPr lang="ru-RU" sz="4000" dirty="0" err="1">
                <a:solidFill>
                  <a:srgbClr val="000066"/>
                </a:solidFill>
              </a:rPr>
              <a:t>радіаторні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екрани</a:t>
            </a:r>
            <a:r>
              <a:rPr lang="ru-RU" sz="4000" dirty="0">
                <a:solidFill>
                  <a:srgbClr val="000066"/>
                </a:solidFill>
              </a:rPr>
              <a:t>, </a:t>
            </a:r>
            <a:r>
              <a:rPr lang="ru-RU" sz="4000" dirty="0" err="1">
                <a:solidFill>
                  <a:srgbClr val="000066"/>
                </a:solidFill>
              </a:rPr>
              <a:t>невдало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розставлені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меблі</a:t>
            </a:r>
            <a:r>
              <a:rPr lang="ru-RU" sz="4000" dirty="0">
                <a:solidFill>
                  <a:srgbClr val="000066"/>
                </a:solidFill>
              </a:rPr>
              <a:t>, </a:t>
            </a:r>
            <a:r>
              <a:rPr lang="ru-RU" sz="4000" dirty="0" err="1">
                <a:solidFill>
                  <a:srgbClr val="000066"/>
                </a:solidFill>
              </a:rPr>
              <a:t>стійки</a:t>
            </a:r>
            <a:r>
              <a:rPr lang="ru-RU" sz="4000" dirty="0">
                <a:solidFill>
                  <a:srgbClr val="000066"/>
                </a:solidFill>
              </a:rPr>
              <a:t> для </a:t>
            </a:r>
            <a:r>
              <a:rPr lang="ru-RU" sz="4000" dirty="0" err="1">
                <a:solidFill>
                  <a:srgbClr val="000066"/>
                </a:solidFill>
              </a:rPr>
              <a:t>сушіння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білизни</a:t>
            </a:r>
            <a:r>
              <a:rPr lang="ru-RU" sz="4000" dirty="0">
                <a:solidFill>
                  <a:srgbClr val="000066"/>
                </a:solidFill>
              </a:rPr>
              <a:t> перед батареями </a:t>
            </a:r>
            <a:r>
              <a:rPr lang="ru-RU" sz="4000" dirty="0" err="1">
                <a:solidFill>
                  <a:srgbClr val="000066"/>
                </a:solidFill>
              </a:rPr>
              <a:t>можуть</a:t>
            </a:r>
            <a:r>
              <a:rPr lang="ru-RU" sz="4000" dirty="0">
                <a:solidFill>
                  <a:srgbClr val="000066"/>
                </a:solidFill>
              </a:rPr>
              <a:t> </a:t>
            </a:r>
            <a:r>
              <a:rPr lang="ru-RU" sz="4000" dirty="0" err="1">
                <a:solidFill>
                  <a:srgbClr val="000066"/>
                </a:solidFill>
              </a:rPr>
              <a:t>поглинути</a:t>
            </a:r>
            <a:r>
              <a:rPr lang="ru-RU" sz="4000" dirty="0">
                <a:solidFill>
                  <a:srgbClr val="000066"/>
                </a:solidFill>
              </a:rPr>
              <a:t> до 20 </a:t>
            </a:r>
            <a:r>
              <a:rPr lang="ru-RU" sz="4000" dirty="0" err="1">
                <a:solidFill>
                  <a:srgbClr val="000066"/>
                </a:solidFill>
              </a:rPr>
              <a:t>відсотків</a:t>
            </a:r>
            <a:r>
              <a:rPr lang="ru-RU" sz="4000" dirty="0">
                <a:solidFill>
                  <a:srgbClr val="000066"/>
                </a:solidFill>
              </a:rPr>
              <a:t> тепла</a:t>
            </a:r>
            <a:endParaRPr lang="ru-RU" sz="4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7" y="0"/>
            <a:ext cx="491966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45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03648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FF0000"/>
                </a:solidFill>
              </a:rPr>
              <a:t>Енергозбереження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 побуті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7056784" cy="6093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rgbClr val="00006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sz="3600" b="1" dirty="0" err="1" smtClean="0">
                <a:solidFill>
                  <a:srgbClr val="000066"/>
                </a:solidFill>
              </a:rPr>
              <a:t>Сучасний</a:t>
            </a:r>
            <a:r>
              <a:rPr lang="ru-RU" sz="3600" b="1" dirty="0" smtClean="0">
                <a:solidFill>
                  <a:srgbClr val="000066"/>
                </a:solidFill>
              </a:rPr>
              <a:t> </a:t>
            </a:r>
            <a:r>
              <a:rPr lang="ru-RU" sz="3600" b="1" dirty="0" err="1" smtClean="0">
                <a:solidFill>
                  <a:srgbClr val="000066"/>
                </a:solidFill>
              </a:rPr>
              <a:t>опалювальний</a:t>
            </a:r>
            <a:r>
              <a:rPr lang="ru-RU" sz="3600" b="1" dirty="0" smtClean="0">
                <a:solidFill>
                  <a:srgbClr val="000066"/>
                </a:solidFill>
              </a:rPr>
              <a:t> котел – </a:t>
            </a:r>
            <a:r>
              <a:rPr lang="ru-RU" sz="3600" b="1" dirty="0" err="1" smtClean="0">
                <a:solidFill>
                  <a:srgbClr val="000066"/>
                </a:solidFill>
              </a:rPr>
              <a:t>кращий</a:t>
            </a:r>
            <a:r>
              <a:rPr lang="ru-RU" sz="3600" b="1" dirty="0" smtClean="0">
                <a:solidFill>
                  <a:srgbClr val="000066"/>
                </a:solidFill>
              </a:rPr>
              <a:t> </a:t>
            </a:r>
            <a:r>
              <a:rPr lang="ru-RU" sz="3600" b="1" dirty="0" err="1" smtClean="0">
                <a:solidFill>
                  <a:srgbClr val="000066"/>
                </a:solidFill>
              </a:rPr>
              <a:t>спосіб</a:t>
            </a:r>
            <a:r>
              <a:rPr lang="ru-RU" sz="3600" b="1" dirty="0" smtClean="0">
                <a:solidFill>
                  <a:srgbClr val="000066"/>
                </a:solidFill>
              </a:rPr>
              <a:t> </a:t>
            </a:r>
            <a:r>
              <a:rPr lang="ru-RU" sz="3600" b="1" dirty="0" err="1" smtClean="0">
                <a:solidFill>
                  <a:srgbClr val="000066"/>
                </a:solidFill>
              </a:rPr>
              <a:t>заощаджувати</a:t>
            </a:r>
            <a:r>
              <a:rPr lang="ru-RU" sz="3600" b="1" dirty="0" smtClean="0">
                <a:solidFill>
                  <a:srgbClr val="000066"/>
                </a:solidFill>
              </a:rPr>
              <a:t> </a:t>
            </a:r>
            <a:r>
              <a:rPr lang="ru-RU" sz="3600" b="1" dirty="0" err="1" smtClean="0">
                <a:solidFill>
                  <a:srgbClr val="000066"/>
                </a:solidFill>
              </a:rPr>
              <a:t>енергію</a:t>
            </a:r>
            <a:r>
              <a:rPr lang="ru-RU" sz="3600" dirty="0" smtClean="0">
                <a:solidFill>
                  <a:srgbClr val="000066"/>
                </a:solidFill>
              </a:rPr>
              <a:t/>
            </a:r>
            <a:br>
              <a:rPr lang="ru-RU" sz="3600" dirty="0" smtClean="0">
                <a:solidFill>
                  <a:srgbClr val="000066"/>
                </a:solidFill>
              </a:rPr>
            </a:br>
            <a:r>
              <a:rPr lang="ru-RU" sz="4000" b="1" dirty="0" smtClean="0">
                <a:solidFill>
                  <a:srgbClr val="000066"/>
                </a:solidFill>
              </a:rPr>
              <a:t>Тому </a:t>
            </a:r>
            <a:r>
              <a:rPr lang="ru-RU" sz="4000" b="1" dirty="0" err="1" smtClean="0">
                <a:solidFill>
                  <a:srgbClr val="000066"/>
                </a:solidFill>
              </a:rPr>
              <a:t>що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він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дуже</a:t>
            </a:r>
            <a:r>
              <a:rPr lang="ru-RU" sz="4000" b="1" dirty="0" smtClean="0">
                <a:solidFill>
                  <a:srgbClr val="000066"/>
                </a:solidFill>
              </a:rPr>
              <a:t> добре «</a:t>
            </a:r>
            <a:r>
              <a:rPr lang="ru-RU" sz="4000" b="1" dirty="0" err="1" smtClean="0">
                <a:solidFill>
                  <a:srgbClr val="000066"/>
                </a:solidFill>
              </a:rPr>
              <a:t>переробляє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сировину</a:t>
            </a:r>
            <a:r>
              <a:rPr lang="ru-RU" sz="4000" b="1" dirty="0" smtClean="0">
                <a:solidFill>
                  <a:srgbClr val="000066"/>
                </a:solidFill>
              </a:rPr>
              <a:t>» і особливо </a:t>
            </a:r>
            <a:r>
              <a:rPr lang="ru-RU" sz="4000" b="1" dirty="0" err="1" smtClean="0">
                <a:solidFill>
                  <a:srgbClr val="000066"/>
                </a:solidFill>
              </a:rPr>
              <a:t>ощадливо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використовує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дорогоцінну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енергію</a:t>
            </a:r>
            <a:r>
              <a:rPr lang="ru-RU" sz="4000" b="1" dirty="0" smtClean="0">
                <a:solidFill>
                  <a:srgbClr val="000066"/>
                </a:solidFill>
              </a:rPr>
              <a:t>.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56549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57312"/>
            <a:ext cx="8577585" cy="5312047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Виключайте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електроприлади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та 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залишайте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режимі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очікування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Виключайте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електричні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прилади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режимі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очікування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споживають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енергію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залишайте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заряджатися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мобільні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телефони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ноутбуки всю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ніч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charset="0"/>
              <a:buNone/>
              <a:defRPr/>
            </a:pPr>
            <a:endParaRPr lang="ru-RU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857250" y="214313"/>
            <a:ext cx="8286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 sz="3600"/>
          </a:p>
        </p:txBody>
      </p:sp>
      <p:sp>
        <p:nvSpPr>
          <p:cNvPr id="6" name="Прямоугольник 5"/>
          <p:cNvSpPr/>
          <p:nvPr/>
        </p:nvSpPr>
        <p:spPr>
          <a:xfrm>
            <a:off x="323529" y="214313"/>
            <a:ext cx="86061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200" b="1" dirty="0">
                <a:solidFill>
                  <a:srgbClr val="C00000"/>
                </a:solidFill>
                <a:latin typeface="+mj-lt"/>
              </a:rPr>
              <a:t>Щоб економити енергію потрібно виконувати 5 таких простих правил </a:t>
            </a:r>
            <a:r>
              <a:rPr lang="uk-UA" sz="3200" b="1" dirty="0" smtClean="0">
                <a:solidFill>
                  <a:srgbClr val="C00000"/>
                </a:solidFill>
                <a:latin typeface="+mj-lt"/>
              </a:rPr>
              <a:t>як:</a:t>
            </a:r>
            <a:endParaRPr lang="uk-UA" sz="32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124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4786312"/>
            <a:ext cx="273050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4312"/>
            <a:ext cx="8329613" cy="6643687"/>
          </a:xfrm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Протріть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електричні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лампи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пилу.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Витерта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лампа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світить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10-15%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яскравіше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запилена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Закривайте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штори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дня,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аби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тепло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залишало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Arial" charset="0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  <a:cs typeface="Times New Roman" pitchFamily="18" charset="0"/>
              </a:rPr>
              <a:t>Тримайте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  <a:cs typeface="Times New Roman" pitchFamily="18" charset="0"/>
              </a:rPr>
              <a:t>вікна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  <a:cs typeface="Times New Roman" pitchFamily="18" charset="0"/>
              </a:rPr>
              <a:t>чистими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ru-RU" altLang="ru-RU" sz="2800" b="1" dirty="0" err="1">
                <a:latin typeface="Times New Roman" pitchFamily="18" charset="0"/>
                <a:cs typeface="Times New Roman" pitchFamily="18" charset="0"/>
              </a:rPr>
              <a:t>Запилене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  <a:cs typeface="Times New Roman" pitchFamily="18" charset="0"/>
              </a:rPr>
              <a:t>скло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  <a:cs typeface="Times New Roman" pitchFamily="18" charset="0"/>
              </a:rPr>
              <a:t>поглинати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до 30% </a:t>
            </a:r>
            <a:r>
              <a:rPr lang="ru-RU" altLang="ru-RU" sz="2800" b="1" dirty="0" err="1"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lnSpc>
                <a:spcPct val="150000"/>
              </a:lnSpc>
              <a:buNone/>
            </a:pPr>
            <a:r>
              <a:rPr lang="ru-RU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alt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Кип’ятіть</a:t>
            </a:r>
            <a:r>
              <a:rPr lang="ru-RU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стільки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води, </a:t>
            </a:r>
            <a:r>
              <a:rPr lang="ru-RU" altLang="ru-RU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altLang="ru-RU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та не </a:t>
            </a:r>
            <a:r>
              <a:rPr lang="ru-RU" altLang="ru-RU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забувайте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чистити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чайник </a:t>
            </a:r>
            <a:r>
              <a:rPr lang="ru-RU" altLang="ru-RU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накипу</a:t>
            </a:r>
            <a:r>
              <a:rPr lang="ru-RU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None/>
            </a:pPr>
            <a:endParaRPr lang="ru-RU" sz="2000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Прямоугольник 4"/>
          <p:cNvSpPr>
            <a:spLocks noChangeArrowheads="1"/>
          </p:cNvSpPr>
          <p:nvPr/>
        </p:nvSpPr>
        <p:spPr bwMode="auto">
          <a:xfrm>
            <a:off x="857250" y="214313"/>
            <a:ext cx="8286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 sz="3600"/>
          </a:p>
        </p:txBody>
      </p:sp>
      <p:sp>
        <p:nvSpPr>
          <p:cNvPr id="2" name="Прямоугольник 1"/>
          <p:cNvSpPr/>
          <p:nvPr/>
        </p:nvSpPr>
        <p:spPr>
          <a:xfrm>
            <a:off x="22717" y="6350309"/>
            <a:ext cx="6318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2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8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3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39380"/>
            <a:ext cx="7344816" cy="5832648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rgbClr val="000066"/>
                </a:solidFill>
              </a:rPr>
              <a:t>Приймати</a:t>
            </a:r>
            <a:r>
              <a:rPr lang="ru-RU" sz="4000" b="1" dirty="0" smtClean="0">
                <a:solidFill>
                  <a:srgbClr val="000066"/>
                </a:solidFill>
              </a:rPr>
              <a:t> не ванну, а душ – </a:t>
            </a:r>
            <a:r>
              <a:rPr lang="ru-RU" sz="4000" b="1" dirty="0" err="1" smtClean="0">
                <a:solidFill>
                  <a:srgbClr val="000066"/>
                </a:solidFill>
              </a:rPr>
              <a:t>такий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девіз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усіх</a:t>
            </a:r>
            <a:r>
              <a:rPr lang="ru-RU" sz="4000" b="1" dirty="0" smtClean="0">
                <a:solidFill>
                  <a:srgbClr val="000066"/>
                </a:solidFill>
              </a:rPr>
              <a:t>, </a:t>
            </a:r>
            <a:r>
              <a:rPr lang="ru-RU" sz="4000" b="1" dirty="0" err="1" smtClean="0">
                <a:solidFill>
                  <a:srgbClr val="000066"/>
                </a:solidFill>
              </a:rPr>
              <a:t>хто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заощаджує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енергію</a:t>
            </a:r>
            <a:r>
              <a:rPr lang="ru-RU" sz="4000" dirty="0" smtClean="0">
                <a:solidFill>
                  <a:srgbClr val="000066"/>
                </a:solidFill>
              </a:rPr>
              <a:t/>
            </a:r>
            <a:br>
              <a:rPr lang="ru-RU" sz="4000" dirty="0" smtClean="0">
                <a:solidFill>
                  <a:srgbClr val="000066"/>
                </a:solidFill>
              </a:rPr>
            </a:br>
            <a:r>
              <a:rPr lang="ru-RU" sz="4000" b="1" dirty="0" err="1" smtClean="0">
                <a:solidFill>
                  <a:srgbClr val="000066"/>
                </a:solidFill>
              </a:rPr>
              <a:t>Чи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знаєте</a:t>
            </a:r>
            <a:r>
              <a:rPr lang="ru-RU" sz="4000" b="1" dirty="0" smtClean="0">
                <a:solidFill>
                  <a:srgbClr val="000066"/>
                </a:solidFill>
              </a:rPr>
              <a:t> Ви, </a:t>
            </a:r>
            <a:r>
              <a:rPr lang="ru-RU" sz="4000" b="1" dirty="0" err="1" smtClean="0">
                <a:solidFill>
                  <a:srgbClr val="000066"/>
                </a:solidFill>
              </a:rPr>
              <a:t>що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витрати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енергії</a:t>
            </a:r>
            <a:r>
              <a:rPr lang="ru-RU" sz="4000" b="1" dirty="0" smtClean="0">
                <a:solidFill>
                  <a:srgbClr val="000066"/>
                </a:solidFill>
              </a:rPr>
              <a:t> на </a:t>
            </a:r>
            <a:r>
              <a:rPr lang="ru-RU" sz="4000" b="1" dirty="0" err="1" smtClean="0">
                <a:solidFill>
                  <a:srgbClr val="000066"/>
                </a:solidFill>
              </a:rPr>
              <a:t>прийняття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ванни</a:t>
            </a:r>
            <a:r>
              <a:rPr lang="ru-RU" sz="4000" b="1" dirty="0" smtClean="0">
                <a:solidFill>
                  <a:srgbClr val="000066"/>
                </a:solidFill>
              </a:rPr>
              <a:t> </a:t>
            </a:r>
            <a:r>
              <a:rPr lang="ru-RU" sz="4000" b="1" dirty="0" err="1" smtClean="0">
                <a:solidFill>
                  <a:srgbClr val="000066"/>
                </a:solidFill>
              </a:rPr>
              <a:t>приблизно</a:t>
            </a:r>
            <a:r>
              <a:rPr lang="ru-RU" sz="4000" b="1" dirty="0" smtClean="0">
                <a:solidFill>
                  <a:srgbClr val="000066"/>
                </a:solidFill>
              </a:rPr>
              <a:t> в три рази </a:t>
            </a:r>
            <a:r>
              <a:rPr lang="ru-RU" sz="4000" b="1" dirty="0" err="1" smtClean="0">
                <a:solidFill>
                  <a:srgbClr val="000066"/>
                </a:solidFill>
              </a:rPr>
              <a:t>вище</a:t>
            </a:r>
            <a:r>
              <a:rPr lang="ru-RU" sz="4000" b="1" dirty="0" smtClean="0">
                <a:solidFill>
                  <a:srgbClr val="000066"/>
                </a:solidFill>
              </a:rPr>
              <a:t>, </a:t>
            </a:r>
            <a:r>
              <a:rPr lang="ru-RU" sz="4000" b="1" dirty="0" err="1" smtClean="0">
                <a:solidFill>
                  <a:srgbClr val="000066"/>
                </a:solidFill>
              </a:rPr>
              <a:t>ніж</a:t>
            </a:r>
            <a:r>
              <a:rPr lang="ru-RU" sz="4000" b="1" dirty="0" smtClean="0">
                <a:solidFill>
                  <a:srgbClr val="000066"/>
                </a:solidFill>
              </a:rPr>
              <a:t> на </a:t>
            </a:r>
            <a:r>
              <a:rPr lang="ru-RU" sz="4000" b="1" dirty="0" err="1" smtClean="0">
                <a:solidFill>
                  <a:srgbClr val="000066"/>
                </a:solidFill>
              </a:rPr>
              <a:t>прийняття</a:t>
            </a:r>
            <a:r>
              <a:rPr lang="ru-RU" sz="4000" b="1" dirty="0" smtClean="0">
                <a:solidFill>
                  <a:srgbClr val="000066"/>
                </a:solidFill>
              </a:rPr>
              <a:t> душу? </a:t>
            </a:r>
            <a:endParaRPr lang="ru-RU" sz="4000" b="1" dirty="0"/>
          </a:p>
        </p:txBody>
      </p:sp>
      <p:pic>
        <p:nvPicPr>
          <p:cNvPr id="6146" name="Picture 2" descr="athome_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1953" y="1268760"/>
            <a:ext cx="206204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athome_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771" y="3717032"/>
            <a:ext cx="1936229" cy="1383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-9854"/>
            <a:ext cx="491966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35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8" descr="Закат"/>
          <p:cNvSpPr>
            <a:spLocks noChangeArrowheads="1" noChangeShapeType="1" noTextEdit="1"/>
          </p:cNvSpPr>
          <p:nvPr/>
        </p:nvSpPr>
        <p:spPr bwMode="auto">
          <a:xfrm rot="20803626">
            <a:off x="1003161" y="937461"/>
            <a:ext cx="6453094" cy="4789402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32287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600" b="1" kern="10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Енергозбереження</a:t>
            </a:r>
            <a:endParaRPr lang="ru-RU" sz="3600" b="1" kern="1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– не </a:t>
            </a:r>
            <a:r>
              <a:rPr lang="ru-RU" sz="3600" b="1" kern="10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економія</a:t>
            </a:r>
            <a:r>
              <a:rPr lang="ru-RU" sz="3600" b="1" kern="10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а </a:t>
            </a:r>
            <a:r>
              <a:rPr lang="ru-RU" sz="3600" b="1" kern="10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розумне</a:t>
            </a:r>
            <a:r>
              <a:rPr lang="ru-RU" sz="3600" b="1" kern="10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 </a:t>
            </a:r>
            <a:r>
              <a:rPr lang="ru-RU" sz="3600" b="1" kern="10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споживання</a:t>
            </a:r>
            <a:r>
              <a:rPr lang="ru-RU" sz="3600" b="1" kern="10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!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006102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250825" y="836613"/>
            <a:ext cx="8569325" cy="2376487"/>
          </a:xfrm>
          <a:prstGeom prst="roundRect">
            <a:avLst/>
          </a:prstGeom>
          <a:solidFill>
            <a:srgbClr val="CC3300">
              <a:alpha val="14902"/>
            </a:srgbClr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323850" y="1373188"/>
            <a:ext cx="84296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k-UA" sz="2000">
                <a:solidFill>
                  <a:srgbClr val="000000"/>
                </a:solidFill>
              </a:rPr>
              <a:t>При використанні пилососа на третину заповнений мішок для збору пилу погіршує всмоктування на </a:t>
            </a:r>
            <a:r>
              <a:rPr lang="ru-RU" altLang="uk-UA" sz="2000" b="1">
                <a:solidFill>
                  <a:srgbClr val="CC3300"/>
                </a:solidFill>
              </a:rPr>
              <a:t>40%</a:t>
            </a:r>
            <a:r>
              <a:rPr lang="ru-RU" altLang="uk-UA" sz="2000">
                <a:solidFill>
                  <a:srgbClr val="000000"/>
                </a:solidFill>
              </a:rPr>
              <a:t>, відповідно, на цю ж величину зростає витрата споживання електроенергії.</a:t>
            </a:r>
          </a:p>
        </p:txBody>
      </p:sp>
    </p:spTree>
    <p:extLst>
      <p:ext uri="{BB962C8B-B14F-4D97-AF65-F5344CB8AC3E}">
        <p14:creationId xmlns:p14="http://schemas.microsoft.com/office/powerpoint/2010/main" val="105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2"/>
          <p:cNvGrpSpPr>
            <a:grpSpLocks/>
          </p:cNvGrpSpPr>
          <p:nvPr/>
        </p:nvGrpSpPr>
        <p:grpSpPr bwMode="auto">
          <a:xfrm>
            <a:off x="6948488" y="2852738"/>
            <a:ext cx="1293812" cy="1657350"/>
            <a:chOff x="336" y="2341"/>
            <a:chExt cx="1134" cy="1452"/>
          </a:xfrm>
        </p:grpSpPr>
        <p:pic>
          <p:nvPicPr>
            <p:cNvPr id="13329" name="Picture 13" descr="лампа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704"/>
              <a:ext cx="719" cy="1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30" name="AutoShape 14"/>
            <p:cNvSpPr>
              <a:spLocks noChangeArrowheads="1"/>
            </p:cNvSpPr>
            <p:nvPr/>
          </p:nvSpPr>
          <p:spPr bwMode="auto">
            <a:xfrm>
              <a:off x="884" y="2341"/>
              <a:ext cx="586" cy="284"/>
            </a:xfrm>
            <a:prstGeom prst="wedgeEllipseCallout">
              <a:avLst>
                <a:gd name="adj1" fmla="val -43801"/>
                <a:gd name="adj2" fmla="val 11501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uk-UA" sz="1200" b="1">
                  <a:solidFill>
                    <a:srgbClr val="000000"/>
                  </a:solidFill>
                </a:rPr>
                <a:t>ОЙ!</a:t>
              </a:r>
            </a:p>
          </p:txBody>
        </p:sp>
      </p:grpSp>
      <p:grpSp>
        <p:nvGrpSpPr>
          <p:cNvPr id="13315" name="Group 12"/>
          <p:cNvGrpSpPr>
            <a:grpSpLocks/>
          </p:cNvGrpSpPr>
          <p:nvPr/>
        </p:nvGrpSpPr>
        <p:grpSpPr bwMode="auto">
          <a:xfrm>
            <a:off x="1116013" y="2420938"/>
            <a:ext cx="1293812" cy="1657350"/>
            <a:chOff x="336" y="2341"/>
            <a:chExt cx="1134" cy="1452"/>
          </a:xfrm>
        </p:grpSpPr>
        <p:pic>
          <p:nvPicPr>
            <p:cNvPr id="13327" name="Picture 13" descr="лампа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704"/>
              <a:ext cx="719" cy="1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8" name="AutoShape 14"/>
            <p:cNvSpPr>
              <a:spLocks noChangeArrowheads="1"/>
            </p:cNvSpPr>
            <p:nvPr/>
          </p:nvSpPr>
          <p:spPr bwMode="auto">
            <a:xfrm>
              <a:off x="884" y="2341"/>
              <a:ext cx="586" cy="284"/>
            </a:xfrm>
            <a:prstGeom prst="wedgeEllipseCallout">
              <a:avLst>
                <a:gd name="adj1" fmla="val -43801"/>
                <a:gd name="adj2" fmla="val 11501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uk-UA" sz="1200" b="1">
                  <a:solidFill>
                    <a:srgbClr val="000000"/>
                  </a:solidFill>
                </a:rPr>
                <a:t>ОЙ!</a:t>
              </a:r>
            </a:p>
          </p:txBody>
        </p:sp>
      </p:grpSp>
      <p:sp>
        <p:nvSpPr>
          <p:cNvPr id="13316" name="Прямоугольник 2"/>
          <p:cNvSpPr>
            <a:spLocks noChangeArrowheads="1"/>
          </p:cNvSpPr>
          <p:nvPr/>
        </p:nvSpPr>
        <p:spPr bwMode="auto">
          <a:xfrm>
            <a:off x="1354138" y="128450"/>
            <a:ext cx="72323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uk-UA" sz="3200" b="1" dirty="0">
                <a:solidFill>
                  <a:srgbClr val="7030A0"/>
                </a:solidFill>
                <a:latin typeface="Arial Black" panose="020B0A04020102020204" pitchFamily="34" charset="0"/>
              </a:rPr>
              <a:t>Які види електролічильників вигідніше використовувати в побуті?</a:t>
            </a:r>
            <a:endParaRPr lang="ru-RU" altLang="uk-UA" sz="32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k-UA" dirty="0">
                <a:solidFill>
                  <a:srgbClr val="000000"/>
                </a:solidFill>
              </a:rPr>
              <a:t/>
            </a:r>
            <a:br>
              <a:rPr lang="ru-RU" altLang="uk-UA" dirty="0">
                <a:solidFill>
                  <a:srgbClr val="000000"/>
                </a:solidFill>
              </a:rPr>
            </a:br>
            <a:endParaRPr lang="ru-RU" altLang="uk-UA" dirty="0">
              <a:solidFill>
                <a:srgbClr val="000000"/>
              </a:solidFill>
            </a:endParaRPr>
          </a:p>
        </p:txBody>
      </p:sp>
      <p:grpSp>
        <p:nvGrpSpPr>
          <p:cNvPr id="13317" name="Группа 10"/>
          <p:cNvGrpSpPr>
            <a:grpSpLocks/>
          </p:cNvGrpSpPr>
          <p:nvPr/>
        </p:nvGrpSpPr>
        <p:grpSpPr bwMode="auto">
          <a:xfrm>
            <a:off x="3230696" y="1844675"/>
            <a:ext cx="2360479" cy="2447124"/>
            <a:chOff x="728713" y="2082963"/>
            <a:chExt cx="2360832" cy="2446249"/>
          </a:xfrm>
        </p:grpSpPr>
        <p:pic>
          <p:nvPicPr>
            <p:cNvPr id="1026" name="Picture 2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 rot="616050">
              <a:off x="1089986" y="2082963"/>
              <a:ext cx="1999559" cy="150800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6" name="Скругленный прямоугольник 5"/>
            <p:cNvSpPr/>
            <p:nvPr/>
          </p:nvSpPr>
          <p:spPr>
            <a:xfrm rot="289349">
              <a:off x="728713" y="3792177"/>
              <a:ext cx="2341863" cy="737035"/>
            </a:xfrm>
            <a:prstGeom prst="roundRect">
              <a:avLst/>
            </a:prstGeom>
            <a:solidFill>
              <a:srgbClr val="CC3300">
                <a:alpha val="14902"/>
              </a:srgb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>
                <a:solidFill>
                  <a:srgbClr val="C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 err="1">
                  <a:solidFill>
                    <a:schemeClr val="accent4">
                      <a:lumMod val="50000"/>
                    </a:schemeClr>
                  </a:solidFill>
                </a:rPr>
                <a:t>Двухтарифні</a:t>
              </a:r>
              <a:r>
                <a:rPr lang="ru-RU" sz="2000" b="1" dirty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2000" b="1" dirty="0" err="1">
                  <a:solidFill>
                    <a:schemeClr val="accent4">
                      <a:lumMod val="50000"/>
                    </a:schemeClr>
                  </a:solidFill>
                </a:rPr>
                <a:t>лічильники</a:t>
              </a:r>
              <a:endParaRPr lang="ru-RU" sz="2000" b="1" dirty="0">
                <a:solidFill>
                  <a:schemeClr val="accent4">
                    <a:lumMod val="50000"/>
                  </a:schemeClr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" name="Группа 11"/>
          <p:cNvGrpSpPr>
            <a:grpSpLocks/>
          </p:cNvGrpSpPr>
          <p:nvPr/>
        </p:nvGrpSpPr>
        <p:grpSpPr bwMode="auto">
          <a:xfrm>
            <a:off x="795268" y="1878047"/>
            <a:ext cx="2644333" cy="3593828"/>
            <a:chOff x="4499992" y="2132856"/>
            <a:chExt cx="2644805" cy="359240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499992" y="2132856"/>
              <a:ext cx="1733550" cy="263842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8" name="Скругленный прямоугольник 7"/>
            <p:cNvSpPr/>
            <p:nvPr/>
          </p:nvSpPr>
          <p:spPr>
            <a:xfrm rot="21237336">
              <a:off x="4533611" y="4944304"/>
              <a:ext cx="2611186" cy="780961"/>
            </a:xfrm>
            <a:prstGeom prst="roundRect">
              <a:avLst/>
            </a:prstGeom>
            <a:solidFill>
              <a:srgbClr val="CC3300">
                <a:alpha val="14902"/>
              </a:srgb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 err="1">
                  <a:solidFill>
                    <a:schemeClr val="accent4">
                      <a:lumMod val="50000"/>
                    </a:schemeClr>
                  </a:solidFill>
                </a:rPr>
                <a:t>Однотарифні</a:t>
              </a:r>
              <a:endParaRPr lang="ru-RU" sz="2000" b="1" dirty="0">
                <a:solidFill>
                  <a:schemeClr val="accent4">
                    <a:lumMod val="50000"/>
                  </a:schemeClr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 err="1">
                  <a:solidFill>
                    <a:schemeClr val="accent4">
                      <a:lumMod val="50000"/>
                    </a:schemeClr>
                  </a:solidFill>
                </a:rPr>
                <a:t>лічильники</a:t>
              </a:r>
              <a:endParaRPr lang="ru-RU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grpSp>
        <p:nvGrpSpPr>
          <p:cNvPr id="7" name="Группа 12"/>
          <p:cNvGrpSpPr>
            <a:grpSpLocks/>
          </p:cNvGrpSpPr>
          <p:nvPr/>
        </p:nvGrpSpPr>
        <p:grpSpPr bwMode="auto">
          <a:xfrm>
            <a:off x="5744398" y="2276475"/>
            <a:ext cx="2620141" cy="3466463"/>
            <a:chOff x="5673287" y="1700808"/>
            <a:chExt cx="2618771" cy="3465951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 rot="671656">
              <a:off x="6444208" y="1700808"/>
              <a:ext cx="1847850" cy="246697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9" name="Скругленный прямоугольник 8"/>
            <p:cNvSpPr/>
            <p:nvPr/>
          </p:nvSpPr>
          <p:spPr>
            <a:xfrm rot="340217">
              <a:off x="5673287" y="4335544"/>
              <a:ext cx="2567664" cy="831215"/>
            </a:xfrm>
            <a:prstGeom prst="roundRect">
              <a:avLst/>
            </a:prstGeom>
            <a:solidFill>
              <a:srgbClr val="CC3300">
                <a:alpha val="14902"/>
              </a:srgb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 err="1">
                  <a:solidFill>
                    <a:schemeClr val="accent4">
                      <a:lumMod val="50000"/>
                    </a:schemeClr>
                  </a:solidFill>
                </a:rPr>
                <a:t>Трьохтарифні</a:t>
              </a:r>
              <a:r>
                <a:rPr lang="ru-RU" sz="2000" b="1" dirty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 err="1">
                  <a:solidFill>
                    <a:schemeClr val="accent4">
                      <a:lumMod val="50000"/>
                    </a:schemeClr>
                  </a:solidFill>
                </a:rPr>
                <a:t>лічильники</a:t>
              </a:r>
              <a:endParaRPr lang="ru-RU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pic>
        <p:nvPicPr>
          <p:cNvPr id="13320" name="Picture 6" descr="лампа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9588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6054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Наташа\Мои анимации\школа\книги\ar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229225"/>
            <a:ext cx="10668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539750" y="1484313"/>
            <a:ext cx="7632700" cy="4105275"/>
          </a:xfrm>
          <a:prstGeom prst="roundRect">
            <a:avLst/>
          </a:prstGeom>
          <a:solidFill>
            <a:srgbClr val="CC3300">
              <a:alpha val="14902"/>
            </a:srgbClr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1508" name="Rectangle 1"/>
          <p:cNvSpPr>
            <a:spLocks noChangeArrowheads="1"/>
          </p:cNvSpPr>
          <p:nvPr/>
        </p:nvSpPr>
        <p:spPr bwMode="auto">
          <a:xfrm>
            <a:off x="684213" y="1444099"/>
            <a:ext cx="748823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 </a:t>
            </a:r>
            <a:r>
              <a:rPr lang="ru-RU" altLang="uk-UA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Вивчіть</a:t>
            </a:r>
            <a:r>
              <a:rPr lang="ru-RU" altLang="uk-UA" sz="2400" smtClean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параграф 18.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uk-UA" sz="2400" smtClean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Напишіть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твір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на тему </a:t>
            </a:r>
            <a:r>
              <a:rPr lang="ru-RU" altLang="uk-UA" sz="2400" i="1" dirty="0">
                <a:solidFill>
                  <a:srgbClr val="C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«</a:t>
            </a:r>
            <a:r>
              <a:rPr lang="ru-RU" altLang="uk-UA" sz="2400" i="1" dirty="0" err="1">
                <a:solidFill>
                  <a:srgbClr val="C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Енергія</a:t>
            </a:r>
            <a:r>
              <a:rPr lang="ru-RU" altLang="uk-UA" sz="2400" i="1" dirty="0">
                <a:solidFill>
                  <a:srgbClr val="C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і ми» 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про роль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енергії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в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нашому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житті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і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житті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планети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•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Чому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ми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повинні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використовувати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енергію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більш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ефективно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• Як ми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можемо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економити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енергію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•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Опишіть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,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що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конкретно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ви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робите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зараз для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економії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енергії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•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Чи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пояснили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ви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своїм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друзям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і батькам причини, за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якими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необхідно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зберігати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ru-RU" altLang="uk-UA" sz="2400" dirty="0" err="1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енергію</a:t>
            </a:r>
            <a:r>
              <a:rPr lang="ru-RU" altLang="uk-UA" sz="2400" dirty="0">
                <a:solidFill>
                  <a:srgbClr val="000000"/>
                </a:solidFill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35600" y="692150"/>
            <a:ext cx="31345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i="1" dirty="0" err="1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Домашнє</a:t>
            </a:r>
            <a:r>
              <a:rPr lang="ru-RU" sz="2400" b="1" i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завдання</a:t>
            </a:r>
            <a:endParaRPr lang="ru-RU" sz="2400" i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9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460432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Напрямки </a:t>
            </a:r>
            <a:r>
              <a:rPr lang="uk-UA" sz="4000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з</a:t>
            </a:r>
            <a:r>
              <a:rPr lang="uk-UA" sz="4000" dirty="0" smtClean="0">
                <a:solidFill>
                  <a:srgbClr val="7030A0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береження </a:t>
            </a:r>
            <a:r>
              <a:rPr lang="uk-UA" sz="4000" dirty="0">
                <a:solidFill>
                  <a:srgbClr val="7030A0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енергетичних </a:t>
            </a:r>
            <a:r>
              <a:rPr lang="uk-UA" sz="4000" dirty="0" smtClean="0">
                <a:solidFill>
                  <a:srgbClr val="7030A0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ресурсів</a:t>
            </a:r>
            <a:endParaRPr lang="ru-RU" sz="40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646265"/>
            <a:ext cx="7776864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767846">
              <a:defRPr/>
            </a:pPr>
            <a:r>
              <a:rPr lang="uk-UA" sz="32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Економія наявних викопних ресурсів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2060848"/>
            <a:ext cx="100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endParaRPr lang="ru-RU" sz="9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843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48880"/>
            <a:ext cx="7700148" cy="1224136"/>
          </a:xfrm>
          <a:solidFill>
            <a:srgbClr val="CCFFCC"/>
          </a:solidFill>
        </p:spPr>
        <p:txBody>
          <a:bodyPr/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Заміна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палива</a:t>
            </a:r>
            <a:r>
              <a:rPr lang="ru-RU" b="1" dirty="0">
                <a:solidFill>
                  <a:srgbClr val="002060"/>
                </a:solidFill>
              </a:rPr>
              <a:t> з </a:t>
            </a:r>
            <a:r>
              <a:rPr lang="ru-RU" b="1" dirty="0" err="1">
                <a:solidFill>
                  <a:srgbClr val="002060"/>
                </a:solidFill>
              </a:rPr>
              <a:t>викопних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ресурсів</a:t>
            </a:r>
            <a:r>
              <a:rPr lang="ru-RU" b="1" dirty="0">
                <a:solidFill>
                  <a:srgbClr val="002060"/>
                </a:solidFill>
              </a:rPr>
              <a:t> на </a:t>
            </a:r>
            <a:r>
              <a:rPr lang="ru-RU" b="1" dirty="0" err="1">
                <a:solidFill>
                  <a:srgbClr val="002060"/>
                </a:solidFill>
              </a:rPr>
              <a:t>паливо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одержуване</a:t>
            </a:r>
            <a:r>
              <a:rPr lang="ru-RU" b="1" dirty="0">
                <a:solidFill>
                  <a:srgbClr val="002060"/>
                </a:solidFill>
              </a:rPr>
              <a:t> з </a:t>
            </a:r>
            <a:r>
              <a:rPr lang="ru-RU" b="1" dirty="0" err="1">
                <a:solidFill>
                  <a:srgbClr val="002060"/>
                </a:solidFill>
              </a:rPr>
              <a:t>рослин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539552" y="147789"/>
            <a:ext cx="7920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accent5">
                    <a:lumMod val="25000"/>
                  </a:schemeClr>
                </a:solidFill>
              </a:rPr>
              <a:t>2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79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543" y="2564904"/>
            <a:ext cx="9026914" cy="98072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err="1">
                <a:solidFill>
                  <a:srgbClr val="002060"/>
                </a:solidFill>
                <a:cs typeface="Aharoni" panose="02010803020104030203" pitchFamily="2" charset="-79"/>
              </a:rPr>
              <a:t>Використання</a:t>
            </a:r>
            <a:r>
              <a:rPr lang="ru-RU" b="1" dirty="0">
                <a:solidFill>
                  <a:srgbClr val="002060"/>
                </a:solidFill>
                <a:cs typeface="Aharoni" panose="02010803020104030203" pitchFamily="2" charset="-79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haroni" panose="02010803020104030203" pitchFamily="2" charset="-79"/>
              </a:rPr>
              <a:t>альтернативних</a:t>
            </a:r>
            <a:r>
              <a:rPr lang="ru-RU" b="1" dirty="0">
                <a:solidFill>
                  <a:srgbClr val="002060"/>
                </a:solidFill>
                <a:cs typeface="Aharoni" panose="02010803020104030203" pitchFamily="2" charset="-79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err="1">
                <a:solidFill>
                  <a:srgbClr val="002060"/>
                </a:solidFill>
                <a:cs typeface="Aharoni" panose="02010803020104030203" pitchFamily="2" charset="-79"/>
              </a:rPr>
              <a:t>джерел</a:t>
            </a:r>
            <a:r>
              <a:rPr lang="ru-RU" b="1" dirty="0">
                <a:solidFill>
                  <a:srgbClr val="002060"/>
                </a:solidFill>
                <a:cs typeface="Aharoni" panose="02010803020104030203" pitchFamily="2" charset="-79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cs typeface="Aharoni" panose="02010803020104030203" pitchFamily="2" charset="-79"/>
              </a:rPr>
              <a:t>енергії</a:t>
            </a:r>
            <a:r>
              <a:rPr lang="ru-RU" b="1" dirty="0" smtClean="0">
                <a:solidFill>
                  <a:srgbClr val="002060"/>
                </a:solidFill>
                <a:cs typeface="Aharoni" panose="02010803020104030203" pitchFamily="2" charset="-79"/>
              </a:rPr>
              <a:t>.</a:t>
            </a:r>
            <a:endParaRPr lang="ru-RU" b="1" dirty="0">
              <a:solidFill>
                <a:srgbClr val="002060"/>
              </a:solidFill>
              <a:cs typeface="Aharoni" panose="02010803020104030203" pitchFamily="2" charset="-79"/>
            </a:endParaRP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32656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chemeClr val="accent5">
                    <a:lumMod val="25000"/>
                  </a:schemeClr>
                </a:solidFill>
              </a:rPr>
              <a:t>3</a:t>
            </a:r>
            <a:endParaRPr lang="ru-RU" sz="7200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26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8229600" cy="939800"/>
          </a:xfrm>
        </p:spPr>
        <p:txBody>
          <a:bodyPr/>
          <a:lstStyle/>
          <a:p>
            <a:r>
              <a:rPr lang="uk-UA" altLang="ru-RU" b="1" smtClean="0">
                <a:solidFill>
                  <a:srgbClr val="C00000"/>
                </a:solidFill>
              </a:rPr>
              <a:t>А що ми знаємо про енергію? </a:t>
            </a:r>
            <a:endParaRPr lang="ru-RU" altLang="ru-RU" smtClean="0">
              <a:solidFill>
                <a:srgbClr val="C00000"/>
              </a:solidFill>
            </a:endParaRPr>
          </a:p>
        </p:txBody>
      </p:sp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2357438" y="928688"/>
            <a:ext cx="4743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3200" b="1">
                <a:solidFill>
                  <a:srgbClr val="0000FF"/>
                </a:solidFill>
              </a:rPr>
              <a:t>Вітроенергетичні ресурси</a:t>
            </a:r>
            <a:endParaRPr lang="ru-RU" altLang="ru-RU" sz="3200">
              <a:solidFill>
                <a:srgbClr val="0000FF"/>
              </a:solidFill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20888"/>
            <a:ext cx="4008314" cy="4177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75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2"/>
          <p:cNvSpPr>
            <a:spLocks noGrp="1"/>
          </p:cNvSpPr>
          <p:nvPr>
            <p:ph idx="1"/>
          </p:nvPr>
        </p:nvSpPr>
        <p:spPr>
          <a:xfrm>
            <a:off x="500063" y="928688"/>
            <a:ext cx="8229600" cy="714375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uk-UA" altLang="ru-RU" b="1" dirty="0" smtClean="0">
              <a:solidFill>
                <a:srgbClr val="0000FF"/>
              </a:solidFill>
            </a:endParaRPr>
          </a:p>
          <a:p>
            <a:pPr algn="ctr">
              <a:buFont typeface="Arial" charset="0"/>
              <a:buNone/>
            </a:pPr>
            <a:endParaRPr lang="ru-RU" altLang="ru-RU" dirty="0" smtClean="0">
              <a:solidFill>
                <a:srgbClr val="0000FF"/>
              </a:solidFill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86000"/>
            <a:ext cx="2725737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2428875"/>
            <a:ext cx="294640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20863"/>
            <a:ext cx="464343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Сонячна енергія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325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86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79512" y="1340768"/>
            <a:ext cx="8569325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uk-UA" sz="24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ru-RU" altLang="uk-UA" sz="4400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Ефективне</a:t>
            </a:r>
            <a:r>
              <a:rPr lang="ru-RU" altLang="uk-UA" sz="4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ru-RU" altLang="uk-UA" sz="4400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використання</a:t>
            </a:r>
            <a:r>
              <a:rPr lang="ru-RU" altLang="uk-UA" sz="4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ru-RU" altLang="uk-UA" sz="4400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енергії</a:t>
            </a:r>
            <a:r>
              <a:rPr lang="ru-RU" altLang="uk-UA" sz="4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– ключ до </a:t>
            </a:r>
            <a:r>
              <a:rPr lang="ru-RU" altLang="uk-UA" sz="4400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успішного</a:t>
            </a:r>
            <a:r>
              <a:rPr lang="ru-RU" altLang="uk-UA" sz="4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ru-RU" altLang="uk-UA" sz="4400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рішення</a:t>
            </a:r>
            <a:r>
              <a:rPr lang="ru-RU" altLang="uk-UA" sz="4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ru-RU" altLang="uk-UA" sz="4400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екологічної</a:t>
            </a:r>
            <a:r>
              <a:rPr lang="ru-RU" altLang="uk-UA" sz="4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ru-RU" altLang="uk-UA" sz="4400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проблеми</a:t>
            </a:r>
            <a:r>
              <a:rPr lang="ru-RU" altLang="uk-UA" sz="4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!  </a:t>
            </a:r>
          </a:p>
        </p:txBody>
      </p:sp>
    </p:spTree>
    <p:extLst>
      <p:ext uri="{BB962C8B-B14F-4D97-AF65-F5344CB8AC3E}">
        <p14:creationId xmlns:p14="http://schemas.microsoft.com/office/powerpoint/2010/main" val="401323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7030A0"/>
                </a:solidFill>
                <a:latin typeface="Arial Black" panose="020B0A04020102020204" pitchFamily="34" charset="0"/>
              </a:rPr>
              <a:t>Енергозбережувальні</a:t>
            </a:r>
            <a:r>
              <a:rPr lang="ru-RU" b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Arial Black" panose="020B0A04020102020204" pitchFamily="34" charset="0"/>
              </a:rPr>
              <a:t>технології</a:t>
            </a:r>
            <a:endParaRPr lang="ru-RU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204864"/>
            <a:ext cx="4032448" cy="41549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/>
              <a:t>Чи</a:t>
            </a:r>
            <a:r>
              <a:rPr lang="ru-RU" sz="4400" b="1" dirty="0"/>
              <a:t> </a:t>
            </a:r>
            <a:r>
              <a:rPr lang="ru-RU" sz="4400" b="1" dirty="0" err="1"/>
              <a:t>можливо</a:t>
            </a:r>
            <a:r>
              <a:rPr lang="ru-RU" sz="4400" b="1" dirty="0"/>
              <a:t> </a:t>
            </a:r>
            <a:r>
              <a:rPr lang="ru-RU" sz="4400" b="1" dirty="0" err="1"/>
              <a:t>зекономити</a:t>
            </a:r>
            <a:r>
              <a:rPr lang="ru-RU" sz="4400" b="1" dirty="0"/>
              <a:t> на </a:t>
            </a:r>
            <a:r>
              <a:rPr lang="ru-RU" sz="4400" b="1" dirty="0" err="1"/>
              <a:t>комунальних</a:t>
            </a:r>
            <a:r>
              <a:rPr lang="ru-RU" sz="4400" b="1" dirty="0"/>
              <a:t> </a:t>
            </a:r>
            <a:r>
              <a:rPr lang="ru-RU" sz="4400" b="1" dirty="0" err="1"/>
              <a:t>послугах</a:t>
            </a:r>
            <a:r>
              <a:rPr lang="ru-RU" sz="4400" b="1" dirty="0"/>
              <a:t> </a:t>
            </a:r>
            <a:r>
              <a:rPr lang="ru-RU" sz="4400" b="1" dirty="0" err="1"/>
              <a:t>вже</a:t>
            </a:r>
            <a:r>
              <a:rPr lang="ru-RU" sz="4400" b="1" dirty="0"/>
              <a:t> зараз?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85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359</Words>
  <Application>Microsoft Office PowerPoint</Application>
  <PresentationFormat>Екран (4:3)</PresentationFormat>
  <Paragraphs>67</Paragraphs>
  <Slides>22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5</vt:i4>
      </vt:variant>
      <vt:variant>
        <vt:lpstr>Заголовки слайдів</vt:lpstr>
      </vt:variant>
      <vt:variant>
        <vt:i4>22</vt:i4>
      </vt:variant>
    </vt:vector>
  </HeadingPairs>
  <TitlesOfParts>
    <vt:vector size="36" baseType="lpstr">
      <vt:lpstr>Aharoni</vt:lpstr>
      <vt:lpstr>Arial</vt:lpstr>
      <vt:lpstr>Arial Black</vt:lpstr>
      <vt:lpstr>Calibri</vt:lpstr>
      <vt:lpstr>MinionPro-Regular</vt:lpstr>
      <vt:lpstr>Roboto</vt:lpstr>
      <vt:lpstr>Times New Roman</vt:lpstr>
      <vt:lpstr>Verdana</vt:lpstr>
      <vt:lpstr>Wingdings</vt:lpstr>
      <vt:lpstr>Тема Office</vt:lpstr>
      <vt:lpstr>Modèle par défaut</vt:lpstr>
      <vt:lpstr>1_Modèle par défaut</vt:lpstr>
      <vt:lpstr>2_Modèle par défaut</vt:lpstr>
      <vt:lpstr>Business Plan</vt:lpstr>
      <vt:lpstr> Теплоенергетика. Способи збереження енергетичних ресурсів </vt:lpstr>
      <vt:lpstr>Презентація PowerPoint</vt:lpstr>
      <vt:lpstr>Напрямки збереження енергетичних ресурсів</vt:lpstr>
      <vt:lpstr>Презентація PowerPoint</vt:lpstr>
      <vt:lpstr>Презентація PowerPoint</vt:lpstr>
      <vt:lpstr>А що ми знаємо про енергію? </vt:lpstr>
      <vt:lpstr>Сонячна енергія</vt:lpstr>
      <vt:lpstr>Презентація PowerPoint</vt:lpstr>
      <vt:lpstr>Енергозбережувальні технології</vt:lpstr>
      <vt:lpstr>Застосування економних ламп </vt:lpstr>
      <vt:lpstr>Напрямки енергозбереження</vt:lpstr>
      <vt:lpstr>Презентація PowerPoint</vt:lpstr>
      <vt:lpstr>Презентація PowerPoint</vt:lpstr>
      <vt:lpstr>Презентація PowerPoint</vt:lpstr>
      <vt:lpstr>Презентація PowerPoint</vt:lpstr>
      <vt:lpstr>Енергозбереження  в побуті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Теплоенергетика. Способи збереження енергетичних ресурсів.</dc:title>
  <dc:creator>PC-Home</dc:creator>
  <cp:lastModifiedBy>RePack by Diakov</cp:lastModifiedBy>
  <cp:revision>38</cp:revision>
  <dcterms:created xsi:type="dcterms:W3CDTF">2018-12-12T18:00:59Z</dcterms:created>
  <dcterms:modified xsi:type="dcterms:W3CDTF">2021-11-17T12:51:26Z</dcterms:modified>
</cp:coreProperties>
</file>