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58" r:id="rId4"/>
    <p:sldId id="261" r:id="rId5"/>
    <p:sldId id="262" r:id="rId6"/>
    <p:sldId id="257" r:id="rId7"/>
    <p:sldId id="259" r:id="rId8"/>
    <p:sldId id="260" r:id="rId9"/>
    <p:sldId id="263" r:id="rId10"/>
    <p:sldId id="264" r:id="rId11"/>
    <p:sldId id="267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18.03.2022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3342" y="2924944"/>
            <a:ext cx="7851648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err="1" smtClean="0"/>
              <a:t>Розв</a:t>
            </a:r>
            <a:r>
              <a:rPr lang="en-US" dirty="0" smtClean="0"/>
              <a:t>’</a:t>
            </a:r>
            <a:r>
              <a:rPr lang="uk-UA" dirty="0" err="1" smtClean="0"/>
              <a:t>язування</a:t>
            </a:r>
            <a:r>
              <a:rPr lang="uk-UA" dirty="0" smtClean="0"/>
              <a:t> задач на  </a:t>
            </a:r>
            <a:r>
              <a:rPr lang="uk-UA" dirty="0" smtClean="0"/>
              <a:t>з’єднання провідників</a:t>
            </a:r>
            <a:br>
              <a:rPr lang="uk-UA" dirty="0" smtClean="0"/>
            </a:br>
            <a:r>
              <a:rPr lang="uk-UA" dirty="0" smtClean="0"/>
              <a:t>фізика 8 клас </a:t>
            </a:r>
            <a:br>
              <a:rPr lang="uk-UA" dirty="0" smtClean="0"/>
            </a:br>
            <a:r>
              <a:rPr lang="uk-UA" dirty="0" smtClean="0"/>
              <a:t>21</a:t>
            </a:r>
            <a:r>
              <a:rPr lang="uk-UA" dirty="0" smtClean="0"/>
              <a:t>.03.2022 </a:t>
            </a:r>
            <a:r>
              <a:rPr lang="uk-UA" dirty="0" smtClean="0"/>
              <a:t>р.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476672"/>
            <a:ext cx="6563072" cy="1224136"/>
          </a:xfrm>
        </p:spPr>
        <p:txBody>
          <a:bodyPr>
            <a:noAutofit/>
          </a:bodyPr>
          <a:lstStyle/>
          <a:p>
            <a:r>
              <a:rPr lang="en-US" sz="2500" dirty="0" smtClean="0"/>
              <a:t>R</a:t>
            </a:r>
            <a:r>
              <a:rPr lang="ru-RU" sz="2500" baseline="-25000" dirty="0" smtClean="0"/>
              <a:t>1</a:t>
            </a:r>
            <a:r>
              <a:rPr lang="ru-RU" sz="2500" dirty="0" smtClean="0"/>
              <a:t>= </a:t>
            </a:r>
            <a:r>
              <a:rPr lang="en-US" sz="2500" dirty="0" smtClean="0"/>
              <a:t>3 </a:t>
            </a:r>
            <a:r>
              <a:rPr lang="uk-UA" sz="2500" dirty="0" smtClean="0"/>
              <a:t>Ом,</a:t>
            </a:r>
            <a:br>
              <a:rPr lang="uk-UA" sz="2500" dirty="0" smtClean="0"/>
            </a:br>
            <a:r>
              <a:rPr lang="en-US" sz="2500" dirty="0" smtClean="0"/>
              <a:t>R</a:t>
            </a:r>
            <a:r>
              <a:rPr lang="ru-RU" sz="2500" baseline="-25000" dirty="0" smtClean="0"/>
              <a:t>2</a:t>
            </a:r>
            <a:r>
              <a:rPr lang="ru-RU" sz="2500" dirty="0" smtClean="0"/>
              <a:t>=4 Ом, </a:t>
            </a:r>
            <a:br>
              <a:rPr lang="ru-RU" sz="2500" dirty="0" smtClean="0"/>
            </a:br>
            <a:r>
              <a:rPr lang="en-US" sz="2500" dirty="0" smtClean="0"/>
              <a:t>R</a:t>
            </a:r>
            <a:r>
              <a:rPr lang="uk-UA" sz="2500" baseline="-25000" dirty="0" smtClean="0"/>
              <a:t>3</a:t>
            </a:r>
            <a:r>
              <a:rPr lang="en-US" sz="2500" dirty="0" smtClean="0"/>
              <a:t>=</a:t>
            </a:r>
            <a:r>
              <a:rPr lang="uk-UA" sz="2500" dirty="0" smtClean="0"/>
              <a:t>5 Ом</a:t>
            </a:r>
            <a:endParaRPr lang="ru-RU" sz="25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551784"/>
          </a:xfrm>
        </p:spPr>
        <p:txBody>
          <a:bodyPr/>
          <a:lstStyle/>
          <a:p>
            <a:r>
              <a:rPr lang="uk-UA" dirty="0" smtClean="0"/>
              <a:t>Спочатку знайдемо загальний опір 1 і 2 резисторів.</a:t>
            </a:r>
          </a:p>
          <a:p>
            <a:r>
              <a:rPr lang="uk-UA" dirty="0" smtClean="0"/>
              <a:t>Вони з'єднані послідовно, отже</a:t>
            </a:r>
          </a:p>
          <a:p>
            <a:r>
              <a:rPr lang="en-US" dirty="0" smtClean="0"/>
              <a:t>R</a:t>
            </a:r>
            <a:r>
              <a:rPr lang="uk-UA" baseline="-25000" dirty="0" smtClean="0"/>
              <a:t>12</a:t>
            </a:r>
            <a:r>
              <a:rPr lang="en-US" dirty="0" smtClean="0"/>
              <a:t>=R</a:t>
            </a:r>
            <a:r>
              <a:rPr lang="ru-RU" baseline="-25000" dirty="0" smtClean="0"/>
              <a:t>1</a:t>
            </a:r>
            <a:r>
              <a:rPr lang="ru-RU" dirty="0" smtClean="0"/>
              <a:t>+ </a:t>
            </a:r>
            <a:r>
              <a:rPr lang="en-US" dirty="0" smtClean="0"/>
              <a:t>R</a:t>
            </a:r>
            <a:r>
              <a:rPr lang="ru-RU" baseline="-25000" dirty="0" smtClean="0"/>
              <a:t>2</a:t>
            </a:r>
            <a:r>
              <a:rPr lang="ru-RU" dirty="0" smtClean="0"/>
              <a:t>=</a:t>
            </a:r>
            <a:r>
              <a:rPr lang="en-US" dirty="0" smtClean="0"/>
              <a:t>3 </a:t>
            </a:r>
            <a:r>
              <a:rPr lang="uk-UA" dirty="0" smtClean="0"/>
              <a:t>Ом +</a:t>
            </a:r>
            <a:r>
              <a:rPr lang="ru-RU" dirty="0" smtClean="0"/>
              <a:t>4 Ом</a:t>
            </a:r>
            <a:r>
              <a:rPr lang="uk-UA" dirty="0" smtClean="0"/>
              <a:t>=7 Ом</a:t>
            </a:r>
          </a:p>
          <a:p>
            <a:r>
              <a:rPr lang="uk-UA" dirty="0" smtClean="0"/>
              <a:t>До 1 і 2 резисторів приєднаний 3 резистор паралельно, отже загальний опір </a:t>
            </a:r>
            <a:r>
              <a:rPr lang="en-US" dirty="0" smtClean="0"/>
              <a:t>R</a:t>
            </a:r>
            <a:r>
              <a:rPr lang="uk-UA" dirty="0" smtClean="0"/>
              <a:t> </a:t>
            </a:r>
          </a:p>
          <a:p>
            <a:endParaRPr lang="en-US" sz="2800" dirty="0" smtClean="0"/>
          </a:p>
          <a:p>
            <a:endParaRPr lang="uk-UA" sz="2800" dirty="0" smtClean="0"/>
          </a:p>
          <a:p>
            <a:endParaRPr lang="ru-RU" dirty="0"/>
          </a:p>
        </p:txBody>
      </p:sp>
      <p:pic>
        <p:nvPicPr>
          <p:cNvPr id="4" name="Picture 2" descr="2014 печ. 191М практ. Вступ друк)"/>
          <p:cNvPicPr>
            <a:picLocks noChangeAspect="1" noChangeArrowheads="1"/>
          </p:cNvPicPr>
          <p:nvPr/>
        </p:nvPicPr>
        <p:blipFill>
          <a:blip r:embed="rId2" cstate="print"/>
          <a:srcRect l="17952" r="20212" b="31790"/>
          <a:stretch>
            <a:fillRect/>
          </a:stretch>
        </p:blipFill>
        <p:spPr bwMode="auto">
          <a:xfrm>
            <a:off x="4499992" y="404664"/>
            <a:ext cx="3456385" cy="1337955"/>
          </a:xfrm>
          <a:prstGeom prst="rect">
            <a:avLst/>
          </a:prstGeom>
          <a:noFill/>
        </p:spPr>
      </p:pic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75656" y="4221088"/>
            <a:ext cx="4482131" cy="720080"/>
          </a:xfrm>
          <a:prstGeom prst="rect">
            <a:avLst/>
          </a:prstGeom>
          <a:noFill/>
        </p:spPr>
      </p:pic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19672" y="5013176"/>
            <a:ext cx="1309881" cy="685403"/>
          </a:xfrm>
          <a:prstGeom prst="rect">
            <a:avLst/>
          </a:prstGeom>
          <a:noFill/>
        </p:spPr>
      </p:pic>
      <p:pic>
        <p:nvPicPr>
          <p:cNvPr id="21505" name="Picture 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19672" y="5877272"/>
            <a:ext cx="2332273" cy="654174"/>
          </a:xfrm>
          <a:prstGeom prst="rect">
            <a:avLst/>
          </a:prstGeom>
          <a:noFill/>
        </p:spPr>
      </p:pic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0" y="923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0" y="1352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0" y="1790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Задач</a:t>
            </a:r>
            <a:r>
              <a:rPr lang="uk-UA" dirty="0" smtClean="0"/>
              <a:t>і для самостійного розв'язання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4000" b="1" dirty="0" smtClean="0"/>
              <a:t>Задача 1</a:t>
            </a:r>
          </a:p>
          <a:p>
            <a:r>
              <a:rPr lang="uk-UA" dirty="0" smtClean="0"/>
              <a:t>Знайти загальний опір з'єднання, якщо </a:t>
            </a:r>
          </a:p>
          <a:p>
            <a:r>
              <a:rPr lang="en-US" dirty="0" smtClean="0"/>
              <a:t>R</a:t>
            </a:r>
            <a:r>
              <a:rPr lang="ru-RU" baseline="-25000" dirty="0" smtClean="0"/>
              <a:t>1</a:t>
            </a:r>
            <a:r>
              <a:rPr lang="ru-RU" dirty="0" smtClean="0"/>
              <a:t>= </a:t>
            </a:r>
            <a:r>
              <a:rPr lang="uk-UA" dirty="0" smtClean="0"/>
              <a:t>7</a:t>
            </a:r>
            <a:r>
              <a:rPr lang="en-US" dirty="0" smtClean="0"/>
              <a:t> </a:t>
            </a:r>
            <a:r>
              <a:rPr lang="uk-UA" dirty="0" smtClean="0"/>
              <a:t>Ом, </a:t>
            </a:r>
            <a:r>
              <a:rPr lang="en-US" dirty="0" smtClean="0"/>
              <a:t>R</a:t>
            </a:r>
            <a:r>
              <a:rPr lang="ru-RU" baseline="-25000" dirty="0" smtClean="0"/>
              <a:t>2</a:t>
            </a:r>
            <a:r>
              <a:rPr lang="ru-RU" dirty="0" smtClean="0"/>
              <a:t>=8 Ом </a:t>
            </a:r>
            <a:r>
              <a:rPr lang="en-US" dirty="0" smtClean="0"/>
              <a:t>R</a:t>
            </a:r>
            <a:r>
              <a:rPr lang="uk-UA" baseline="-25000" dirty="0" smtClean="0"/>
              <a:t>3</a:t>
            </a:r>
            <a:r>
              <a:rPr lang="en-US" dirty="0" smtClean="0"/>
              <a:t>= </a:t>
            </a:r>
            <a:r>
              <a:rPr lang="uk-UA" dirty="0" smtClean="0"/>
              <a:t>24 Ом </a:t>
            </a:r>
            <a:r>
              <a:rPr lang="en-US" dirty="0" smtClean="0"/>
              <a:t>R</a:t>
            </a:r>
            <a:r>
              <a:rPr lang="uk-UA" baseline="-25000" dirty="0" smtClean="0"/>
              <a:t>4</a:t>
            </a:r>
            <a:r>
              <a:rPr lang="en-US" dirty="0" smtClean="0"/>
              <a:t>= </a:t>
            </a:r>
            <a:r>
              <a:rPr lang="uk-UA" dirty="0" smtClean="0"/>
              <a:t>15 Ом</a:t>
            </a:r>
          </a:p>
          <a:p>
            <a:r>
              <a:rPr lang="uk-UA" dirty="0" smtClean="0"/>
              <a:t>  </a:t>
            </a:r>
            <a:endParaRPr lang="ru-RU" dirty="0"/>
          </a:p>
        </p:txBody>
      </p:sp>
      <p:pic>
        <p:nvPicPr>
          <p:cNvPr id="24578" name="Picture 2" descr="Мішане з'єднання провідників."/>
          <p:cNvPicPr>
            <a:picLocks noChangeAspect="1" noChangeArrowheads="1"/>
          </p:cNvPicPr>
          <p:nvPr/>
        </p:nvPicPr>
        <p:blipFill>
          <a:blip r:embed="rId2" cstate="print"/>
          <a:srcRect r="1001" b="38190"/>
          <a:stretch>
            <a:fillRect/>
          </a:stretch>
        </p:blipFill>
        <p:spPr bwMode="auto">
          <a:xfrm>
            <a:off x="1763688" y="3933056"/>
            <a:ext cx="4608512" cy="18154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Задач</a:t>
            </a:r>
            <a:r>
              <a:rPr lang="uk-UA" dirty="0" smtClean="0"/>
              <a:t>і для самостійного розв'язання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4000" b="1" dirty="0" smtClean="0"/>
              <a:t>Задача 2</a:t>
            </a:r>
          </a:p>
          <a:p>
            <a:r>
              <a:rPr lang="uk-UA" dirty="0" smtClean="0"/>
              <a:t>Знайти загальний опір з'єднання, якщо </a:t>
            </a:r>
          </a:p>
          <a:p>
            <a:r>
              <a:rPr lang="en-US" dirty="0" smtClean="0"/>
              <a:t>R</a:t>
            </a:r>
            <a:r>
              <a:rPr lang="ru-RU" baseline="-25000" dirty="0" smtClean="0"/>
              <a:t>1</a:t>
            </a:r>
            <a:r>
              <a:rPr lang="ru-RU" dirty="0" smtClean="0"/>
              <a:t>= </a:t>
            </a:r>
            <a:r>
              <a:rPr lang="uk-UA" dirty="0" smtClean="0"/>
              <a:t>20</a:t>
            </a:r>
            <a:r>
              <a:rPr lang="en-US" dirty="0" smtClean="0"/>
              <a:t> </a:t>
            </a:r>
            <a:r>
              <a:rPr lang="uk-UA" dirty="0" smtClean="0"/>
              <a:t>Ом, </a:t>
            </a:r>
            <a:r>
              <a:rPr lang="en-US" dirty="0" smtClean="0"/>
              <a:t>R</a:t>
            </a:r>
            <a:r>
              <a:rPr lang="ru-RU" baseline="-25000" dirty="0" smtClean="0"/>
              <a:t>2</a:t>
            </a:r>
            <a:r>
              <a:rPr lang="ru-RU" dirty="0" smtClean="0"/>
              <a:t>=30 Ом </a:t>
            </a:r>
            <a:r>
              <a:rPr lang="en-US" dirty="0" smtClean="0"/>
              <a:t>R</a:t>
            </a:r>
            <a:r>
              <a:rPr lang="uk-UA" baseline="-25000" dirty="0" smtClean="0"/>
              <a:t>3</a:t>
            </a:r>
            <a:r>
              <a:rPr lang="en-US" dirty="0" smtClean="0"/>
              <a:t>= </a:t>
            </a:r>
            <a:r>
              <a:rPr lang="uk-UA" dirty="0" smtClean="0"/>
              <a:t>10 Ом </a:t>
            </a:r>
            <a:r>
              <a:rPr lang="en-US" dirty="0" smtClean="0"/>
              <a:t>R</a:t>
            </a:r>
            <a:r>
              <a:rPr lang="uk-UA" baseline="-25000" dirty="0" smtClean="0"/>
              <a:t>4</a:t>
            </a:r>
            <a:r>
              <a:rPr lang="en-US" dirty="0" smtClean="0"/>
              <a:t>= </a:t>
            </a:r>
            <a:r>
              <a:rPr lang="uk-UA" dirty="0" smtClean="0"/>
              <a:t>30 Ом</a:t>
            </a:r>
          </a:p>
          <a:p>
            <a:endParaRPr lang="ru-RU" dirty="0"/>
          </a:p>
        </p:txBody>
      </p:sp>
      <p:pic>
        <p:nvPicPr>
          <p:cNvPr id="25602" name="Picture 2" descr="Мішане з'єднання провідників. Розв'язування задач — презентация на ..."/>
          <p:cNvPicPr>
            <a:picLocks noChangeAspect="1" noChangeArrowheads="1"/>
          </p:cNvPicPr>
          <p:nvPr/>
        </p:nvPicPr>
        <p:blipFill>
          <a:blip r:embed="rId2" cstate="print"/>
          <a:srcRect l="3755" t="5579" r="3624" b="13522"/>
          <a:stretch>
            <a:fillRect/>
          </a:stretch>
        </p:blipFill>
        <p:spPr bwMode="auto">
          <a:xfrm>
            <a:off x="1691680" y="3861048"/>
            <a:ext cx="5328592" cy="20882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Методичний коментар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r>
              <a:rPr lang="uk-UA" dirty="0"/>
              <a:t> </a:t>
            </a:r>
            <a:r>
              <a:rPr lang="uk-UA" dirty="0" smtClean="0"/>
              <a:t>    На сьогоднішньому </a:t>
            </a:r>
            <a:r>
              <a:rPr lang="uk-UA" dirty="0" err="1" smtClean="0"/>
              <a:t>уроці</a:t>
            </a:r>
            <a:r>
              <a:rPr lang="uk-UA" dirty="0" smtClean="0"/>
              <a:t> повторимо різні       з</a:t>
            </a:r>
            <a:r>
              <a:rPr lang="en-US" dirty="0" smtClean="0"/>
              <a:t>’</a:t>
            </a:r>
            <a:r>
              <a:rPr lang="uk-UA" dirty="0" smtClean="0"/>
              <a:t>єднання провідників </a:t>
            </a:r>
            <a:endParaRPr lang="uk-UA" dirty="0" smtClean="0"/>
          </a:p>
          <a:p>
            <a:pPr marL="0" indent="0">
              <a:buNone/>
            </a:pPr>
            <a:r>
              <a:rPr lang="uk-UA" dirty="0"/>
              <a:t> </a:t>
            </a:r>
            <a:r>
              <a:rPr lang="uk-UA" dirty="0" smtClean="0"/>
              <a:t>  </a:t>
            </a:r>
            <a:r>
              <a:rPr lang="uk-UA" dirty="0" smtClean="0"/>
              <a:t>Розглянемо задачі на </a:t>
            </a:r>
            <a:r>
              <a:rPr lang="uk-UA" dirty="0" smtClean="0"/>
              <a:t>мішане з</a:t>
            </a:r>
            <a:r>
              <a:rPr lang="en-US" dirty="0" smtClean="0"/>
              <a:t>’</a:t>
            </a:r>
            <a:r>
              <a:rPr lang="uk-UA" dirty="0" smtClean="0"/>
              <a:t>єднання  </a:t>
            </a:r>
            <a:endParaRPr lang="uk-UA" dirty="0" smtClean="0"/>
          </a:p>
          <a:p>
            <a:pPr marL="0" indent="0">
              <a:buNone/>
            </a:pPr>
            <a:r>
              <a:rPr lang="uk-UA" dirty="0"/>
              <a:t> </a:t>
            </a:r>
            <a:r>
              <a:rPr lang="uk-UA" dirty="0" smtClean="0"/>
              <a:t> </a:t>
            </a:r>
            <a:r>
              <a:rPr lang="uk-UA" dirty="0" smtClean="0"/>
              <a:t>  </a:t>
            </a:r>
            <a:r>
              <a:rPr lang="uk-UA" dirty="0"/>
              <a:t>О</a:t>
            </a:r>
            <a:r>
              <a:rPr lang="uk-UA" dirty="0" smtClean="0"/>
              <a:t>дну </a:t>
            </a:r>
            <a:r>
              <a:rPr lang="uk-UA" dirty="0" smtClean="0"/>
              <a:t>із задач запишіть у зошит </a:t>
            </a:r>
          </a:p>
          <a:p>
            <a:r>
              <a:rPr lang="uk-UA" dirty="0" smtClean="0"/>
              <a:t>Спробуйте самі аналогічно </a:t>
            </a:r>
            <a:r>
              <a:rPr lang="uk-UA" dirty="0" err="1" smtClean="0"/>
              <a:t>розв</a:t>
            </a:r>
            <a:r>
              <a:rPr lang="en-US" dirty="0" smtClean="0"/>
              <a:t>’</a:t>
            </a:r>
            <a:r>
              <a:rPr lang="uk-UA" dirty="0" err="1" smtClean="0"/>
              <a:t>язати</a:t>
            </a:r>
            <a:r>
              <a:rPr lang="uk-UA" dirty="0" smtClean="0"/>
              <a:t> задачі</a:t>
            </a:r>
          </a:p>
          <a:p>
            <a:r>
              <a:rPr lang="uk-UA" dirty="0" smtClean="0">
                <a:solidFill>
                  <a:schemeClr val="accent3"/>
                </a:solidFill>
              </a:rPr>
              <a:t>Домашнє завдання </a:t>
            </a:r>
            <a:r>
              <a:rPr lang="uk-UA" dirty="0" smtClean="0">
                <a:solidFill>
                  <a:schemeClr val="accent3"/>
                </a:solidFill>
              </a:rPr>
              <a:t>:</a:t>
            </a:r>
            <a:endParaRPr lang="uk-UA" dirty="0" smtClean="0">
              <a:solidFill>
                <a:schemeClr val="accent3"/>
              </a:solidFill>
            </a:endParaRPr>
          </a:p>
          <a:p>
            <a:r>
              <a:rPr lang="uk-UA" dirty="0" smtClean="0"/>
              <a:t>Параграф </a:t>
            </a:r>
            <a:r>
              <a:rPr lang="uk-UA" dirty="0" smtClean="0"/>
              <a:t>19</a:t>
            </a:r>
            <a:r>
              <a:rPr lang="uk-UA" dirty="0" smtClean="0"/>
              <a:t> – 32 повторіть</a:t>
            </a:r>
            <a:endParaRPr lang="uk-UA" dirty="0"/>
          </a:p>
          <a:p>
            <a:r>
              <a:rPr lang="uk-UA" dirty="0" smtClean="0"/>
              <a:t> </a:t>
            </a:r>
            <a:r>
              <a:rPr lang="uk-UA" dirty="0"/>
              <a:t>В</a:t>
            </a:r>
            <a:r>
              <a:rPr lang="uk-UA" dirty="0" smtClean="0"/>
              <a:t>права </a:t>
            </a:r>
            <a:r>
              <a:rPr lang="uk-UA" dirty="0" smtClean="0"/>
              <a:t>32 (на вибір)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14433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4000" dirty="0" smtClean="0"/>
              <a:t>Ми знаємо, що існує два види з'єднання: послідовне і паралельне</a:t>
            </a:r>
            <a:endParaRPr lang="ru-RU" sz="4000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uk-UA" dirty="0" smtClean="0"/>
              <a:t>послідовне</a:t>
            </a:r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uk-UA" dirty="0" smtClean="0"/>
              <a:t>паралельне</a:t>
            </a: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Паралельне з'єднання | Електромонтажні роботи у Львів"/>
          <p:cNvPicPr>
            <a:picLocks noChangeAspect="1" noChangeArrowheads="1"/>
          </p:cNvPicPr>
          <p:nvPr/>
        </p:nvPicPr>
        <p:blipFill>
          <a:blip r:embed="rId2" cstate="print"/>
          <a:srcRect r="41853" b="3373"/>
          <a:stretch>
            <a:fillRect/>
          </a:stretch>
        </p:blipFill>
        <p:spPr bwMode="auto">
          <a:xfrm>
            <a:off x="4355976" y="2564904"/>
            <a:ext cx="4536505" cy="3744416"/>
          </a:xfrm>
          <a:prstGeom prst="rect">
            <a:avLst/>
          </a:prstGeom>
          <a:noFill/>
        </p:spPr>
      </p:pic>
      <p:pic>
        <p:nvPicPr>
          <p:cNvPr id="5" name="Picture 2" descr="Паралельне з'єднання | Електромонтажні роботи у Львів"/>
          <p:cNvPicPr>
            <a:picLocks noChangeAspect="1" noChangeArrowheads="1"/>
          </p:cNvPicPr>
          <p:nvPr/>
        </p:nvPicPr>
        <p:blipFill>
          <a:blip r:embed="rId2" cstate="print"/>
          <a:srcRect l="58040" t="1642"/>
          <a:stretch>
            <a:fillRect/>
          </a:stretch>
        </p:blipFill>
        <p:spPr bwMode="auto">
          <a:xfrm>
            <a:off x="683568" y="2564904"/>
            <a:ext cx="3273650" cy="38115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Закони послідовного </a:t>
            </a:r>
            <a:r>
              <a:rPr lang="uk-UA" sz="5400" dirty="0" smtClean="0"/>
              <a:t>з'єднання</a:t>
            </a:r>
            <a:br>
              <a:rPr lang="uk-UA" sz="5400" dirty="0" smtClean="0"/>
            </a:br>
            <a:r>
              <a:rPr lang="uk-UA" sz="5400" dirty="0" smtClean="0"/>
              <a:t>сила струму є однаковою!!!</a:t>
            </a:r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8434" name="Picture 2" descr="Закони послідовного і паралельного з'єднання провідників ..."/>
          <p:cNvPicPr>
            <a:picLocks noChangeAspect="1" noChangeArrowheads="1"/>
          </p:cNvPicPr>
          <p:nvPr/>
        </p:nvPicPr>
        <p:blipFill>
          <a:blip r:embed="rId2" cstate="print"/>
          <a:srcRect r="50256"/>
          <a:stretch>
            <a:fillRect/>
          </a:stretch>
        </p:blipFill>
        <p:spPr bwMode="auto">
          <a:xfrm>
            <a:off x="467544" y="2060848"/>
            <a:ext cx="8283369" cy="43518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Закони паралельного </a:t>
            </a:r>
            <a:r>
              <a:rPr lang="uk-UA" sz="5400" dirty="0" smtClean="0"/>
              <a:t>з'єднання</a:t>
            </a:r>
            <a:br>
              <a:rPr lang="uk-UA" sz="5400" dirty="0" smtClean="0"/>
            </a:br>
            <a:r>
              <a:rPr lang="uk-UA" sz="5400" dirty="0" smtClean="0"/>
              <a:t>напруга є однаковою!!!!!</a:t>
            </a:r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Закони послідовного і паралельного з'єднання провідників ..."/>
          <p:cNvPicPr>
            <a:picLocks noChangeAspect="1" noChangeArrowheads="1"/>
          </p:cNvPicPr>
          <p:nvPr/>
        </p:nvPicPr>
        <p:blipFill>
          <a:blip r:embed="rId2" cstate="print"/>
          <a:srcRect l="49744"/>
          <a:stretch>
            <a:fillRect/>
          </a:stretch>
        </p:blipFill>
        <p:spPr bwMode="auto">
          <a:xfrm>
            <a:off x="539552" y="1988840"/>
            <a:ext cx="8176380" cy="425192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4000" dirty="0" smtClean="0"/>
              <a:t>Але в житті найчастіше використовують мішане з'єднання 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191744"/>
          </a:xfrm>
        </p:spPr>
        <p:txBody>
          <a:bodyPr/>
          <a:lstStyle/>
          <a:p>
            <a:r>
              <a:rPr lang="ru-RU" dirty="0" err="1" smtClean="0"/>
              <a:t>Мішаним</a:t>
            </a:r>
            <a:r>
              <a:rPr lang="ru-RU" dirty="0" smtClean="0"/>
              <a:t> </a:t>
            </a:r>
            <a:r>
              <a:rPr lang="ru-RU" dirty="0" err="1" smtClean="0"/>
              <a:t>з’єднанням</a:t>
            </a:r>
            <a:r>
              <a:rPr lang="ru-RU" dirty="0" smtClean="0"/>
              <a:t> </a:t>
            </a:r>
            <a:r>
              <a:rPr lang="ru-RU" dirty="0" err="1" smtClean="0"/>
              <a:t>резисторів</a:t>
            </a:r>
            <a:r>
              <a:rPr lang="ru-RU" dirty="0" smtClean="0"/>
              <a:t> </a:t>
            </a:r>
            <a:r>
              <a:rPr lang="ru-RU" dirty="0" err="1" smtClean="0"/>
              <a:t>називається</a:t>
            </a:r>
            <a:r>
              <a:rPr lang="ru-RU" dirty="0" smtClean="0"/>
              <a:t> </a:t>
            </a:r>
            <a:r>
              <a:rPr lang="ru-RU" dirty="0" err="1" smtClean="0"/>
              <a:t>поєднання</a:t>
            </a:r>
            <a:r>
              <a:rPr lang="ru-RU" dirty="0" smtClean="0"/>
              <a:t> </a:t>
            </a:r>
            <a:r>
              <a:rPr lang="ru-RU" dirty="0" err="1" smtClean="0"/>
              <a:t>послідовного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паралельного</a:t>
            </a:r>
            <a:r>
              <a:rPr lang="ru-RU" dirty="0" smtClean="0"/>
              <a:t> </a:t>
            </a:r>
            <a:r>
              <a:rPr lang="ru-RU" dirty="0" err="1" smtClean="0"/>
              <a:t>з’єднань</a:t>
            </a:r>
            <a:endParaRPr lang="ru-RU" dirty="0"/>
          </a:p>
        </p:txBody>
      </p:sp>
      <p:pic>
        <p:nvPicPr>
          <p:cNvPr id="4098" name="Picture 2" descr="Творча майстерня вчителя - Види з'єднання провідників. Розв ..."/>
          <p:cNvPicPr>
            <a:picLocks noChangeAspect="1" noChangeArrowheads="1"/>
          </p:cNvPicPr>
          <p:nvPr/>
        </p:nvPicPr>
        <p:blipFill>
          <a:blip r:embed="rId2" cstate="print"/>
          <a:srcRect l="1667" t="6653"/>
          <a:stretch>
            <a:fillRect/>
          </a:stretch>
        </p:blipFill>
        <p:spPr bwMode="auto">
          <a:xfrm>
            <a:off x="1763688" y="3212976"/>
            <a:ext cx="4752528" cy="339085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/>
          <a:lstStyle/>
          <a:p>
            <a:pPr algn="ctr"/>
            <a:r>
              <a:rPr lang="uk-UA" dirty="0" smtClean="0"/>
              <a:t>Задача 1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r>
              <a:rPr lang="uk-UA" dirty="0" smtClean="0"/>
              <a:t>Розв'язання на наступному слайді</a:t>
            </a:r>
            <a:endParaRPr lang="ru-RU" dirty="0"/>
          </a:p>
        </p:txBody>
      </p:sp>
      <p:pic>
        <p:nvPicPr>
          <p:cNvPr id="2050" name="Picture 2" descr="Мішане з'єднання провідників. Розв'язування задач - презентація з ..."/>
          <p:cNvPicPr>
            <a:picLocks noChangeAspect="1" noChangeArrowheads="1"/>
          </p:cNvPicPr>
          <p:nvPr/>
        </p:nvPicPr>
        <p:blipFill>
          <a:blip r:embed="rId2" cstate="print"/>
          <a:srcRect l="7854" t="23584" r="9674" b="21388"/>
          <a:stretch>
            <a:fillRect/>
          </a:stretch>
        </p:blipFill>
        <p:spPr bwMode="auto">
          <a:xfrm>
            <a:off x="539552" y="1700808"/>
            <a:ext cx="7920880" cy="39604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935480"/>
            <a:ext cx="8640960" cy="4389120"/>
          </a:xfrm>
        </p:spPr>
        <p:txBody>
          <a:bodyPr/>
          <a:lstStyle/>
          <a:p>
            <a:r>
              <a:rPr lang="uk-UA" dirty="0" smtClean="0"/>
              <a:t>Спочатку знайдемо загальний опір 2 і 3 резисторів.</a:t>
            </a:r>
          </a:p>
          <a:p>
            <a:r>
              <a:rPr lang="uk-UA" dirty="0" smtClean="0"/>
              <a:t>Позначимо його </a:t>
            </a:r>
            <a:r>
              <a:rPr lang="en-US" dirty="0" smtClean="0"/>
              <a:t>R</a:t>
            </a:r>
            <a:r>
              <a:rPr lang="en-US" baseline="-25000" dirty="0" smtClean="0"/>
              <a:t>23</a:t>
            </a:r>
            <a:endParaRPr lang="uk-UA" dirty="0" smtClean="0"/>
          </a:p>
          <a:p>
            <a:r>
              <a:rPr lang="uk-UA" dirty="0" smtClean="0"/>
              <a:t>2 і 3 резистори з'єднані паралельно, отже,</a:t>
            </a:r>
          </a:p>
          <a:p>
            <a:endParaRPr lang="uk-UA" dirty="0" smtClean="0"/>
          </a:p>
          <a:p>
            <a:endParaRPr lang="uk-UA" dirty="0" smtClean="0"/>
          </a:p>
          <a:p>
            <a:r>
              <a:rPr lang="uk-UA" dirty="0" smtClean="0"/>
              <a:t>Звідси </a:t>
            </a:r>
            <a:r>
              <a:rPr lang="en-US" dirty="0" smtClean="0"/>
              <a:t>R</a:t>
            </a:r>
            <a:r>
              <a:rPr lang="en-US" baseline="-25000" dirty="0" smtClean="0"/>
              <a:t>23</a:t>
            </a:r>
            <a:r>
              <a:rPr lang="en-US" dirty="0" smtClean="0"/>
              <a:t>=2 </a:t>
            </a:r>
            <a:r>
              <a:rPr lang="en-US" dirty="0" err="1" smtClean="0"/>
              <a:t>Ом</a:t>
            </a:r>
            <a:endParaRPr lang="uk-UA" dirty="0" smtClean="0"/>
          </a:p>
          <a:p>
            <a:r>
              <a:rPr lang="uk-UA" dirty="0" smtClean="0"/>
              <a:t>До 2 і 3 резисторів приєднаний 1 резистор послідовно, отже загальний опір </a:t>
            </a:r>
            <a:r>
              <a:rPr lang="en-US" dirty="0" smtClean="0"/>
              <a:t>R</a:t>
            </a:r>
          </a:p>
          <a:p>
            <a:r>
              <a:rPr lang="en-US" dirty="0" smtClean="0"/>
              <a:t>R=R</a:t>
            </a:r>
            <a:r>
              <a:rPr lang="en-US" baseline="-25000" dirty="0" smtClean="0"/>
              <a:t>1</a:t>
            </a:r>
            <a:r>
              <a:rPr lang="en-US" dirty="0" smtClean="0"/>
              <a:t>+R</a:t>
            </a:r>
            <a:r>
              <a:rPr lang="en-US" baseline="-25000" dirty="0" smtClean="0"/>
              <a:t>23</a:t>
            </a:r>
            <a:r>
              <a:rPr lang="en-US" dirty="0" smtClean="0"/>
              <a:t>=</a:t>
            </a:r>
            <a:r>
              <a:rPr lang="uk-UA" dirty="0" smtClean="0"/>
              <a:t>4 </a:t>
            </a:r>
            <a:r>
              <a:rPr lang="uk-UA" dirty="0" err="1" smtClean="0"/>
              <a:t>Ом+</a:t>
            </a:r>
            <a:r>
              <a:rPr lang="uk-UA" dirty="0" smtClean="0"/>
              <a:t> 2 </a:t>
            </a:r>
            <a:r>
              <a:rPr lang="uk-UA" dirty="0" err="1" smtClean="0"/>
              <a:t>Ом=</a:t>
            </a:r>
            <a:r>
              <a:rPr lang="uk-UA" dirty="0" smtClean="0"/>
              <a:t> 6 Ом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4" name="Picture 2" descr="Мішане з'єднання провідників. Розв'язування задач - презентація з ..."/>
          <p:cNvPicPr>
            <a:picLocks noChangeAspect="1" noChangeArrowheads="1"/>
          </p:cNvPicPr>
          <p:nvPr/>
        </p:nvPicPr>
        <p:blipFill>
          <a:blip r:embed="rId2" cstate="print"/>
          <a:srcRect l="24348" t="46596" r="24669" b="28391"/>
          <a:stretch>
            <a:fillRect/>
          </a:stretch>
        </p:blipFill>
        <p:spPr bwMode="auto">
          <a:xfrm>
            <a:off x="3131840" y="260648"/>
            <a:ext cx="4536504" cy="1667832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75656" y="3429000"/>
            <a:ext cx="5378557" cy="720080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923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075240" cy="852704"/>
          </a:xfrm>
        </p:spPr>
        <p:txBody>
          <a:bodyPr>
            <a:normAutofit/>
          </a:bodyPr>
          <a:lstStyle/>
          <a:p>
            <a:pPr algn="ctr"/>
            <a:r>
              <a:rPr lang="uk-UA" dirty="0" smtClean="0"/>
              <a:t>Задача 2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551784"/>
          </a:xfrm>
        </p:spPr>
        <p:txBody>
          <a:bodyPr/>
          <a:lstStyle/>
          <a:p>
            <a:r>
              <a:rPr lang="ru-RU" dirty="0" smtClean="0"/>
              <a:t>Три </a:t>
            </a:r>
            <a:r>
              <a:rPr lang="ru-RU" dirty="0" err="1" smtClean="0"/>
              <a:t>резистори</a:t>
            </a:r>
            <a:r>
              <a:rPr lang="ru-RU" dirty="0" smtClean="0"/>
              <a:t> опорами </a:t>
            </a:r>
            <a:r>
              <a:rPr lang="en-US" dirty="0" smtClean="0"/>
              <a:t>R</a:t>
            </a:r>
            <a:r>
              <a:rPr lang="ru-RU" baseline="-25000" dirty="0" smtClean="0"/>
              <a:t>1</a:t>
            </a:r>
            <a:r>
              <a:rPr lang="ru-RU" dirty="0" smtClean="0"/>
              <a:t>= </a:t>
            </a:r>
            <a:r>
              <a:rPr lang="en-US" dirty="0" smtClean="0"/>
              <a:t>3 </a:t>
            </a:r>
            <a:r>
              <a:rPr lang="uk-UA" dirty="0" smtClean="0"/>
              <a:t>Ом, </a:t>
            </a:r>
            <a:r>
              <a:rPr lang="en-US" dirty="0" smtClean="0"/>
              <a:t>R</a:t>
            </a:r>
            <a:r>
              <a:rPr lang="ru-RU" baseline="-25000" dirty="0" smtClean="0"/>
              <a:t>2</a:t>
            </a:r>
            <a:r>
              <a:rPr lang="ru-RU" dirty="0" smtClean="0"/>
              <a:t>=4 Ом, </a:t>
            </a:r>
            <a:r>
              <a:rPr lang="en-US" dirty="0" smtClean="0"/>
              <a:t>R</a:t>
            </a:r>
            <a:r>
              <a:rPr lang="uk-UA" baseline="-25000" dirty="0" smtClean="0"/>
              <a:t>3</a:t>
            </a:r>
            <a:r>
              <a:rPr lang="en-US" dirty="0" smtClean="0"/>
              <a:t>=</a:t>
            </a:r>
            <a:r>
              <a:rPr lang="uk-UA" dirty="0" smtClean="0"/>
              <a:t>5 Ом з'єднані так, як показано на рисунку. Знайти загальний опір даного з'єднання</a:t>
            </a:r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r>
              <a:rPr lang="uk-UA" dirty="0" smtClean="0"/>
              <a:t>Розв'язання на наступному слайді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20482" name="Picture 2" descr="2014 печ. 191М практ. Вступ друк)"/>
          <p:cNvPicPr>
            <a:picLocks noChangeAspect="1" noChangeArrowheads="1"/>
          </p:cNvPicPr>
          <p:nvPr/>
        </p:nvPicPr>
        <p:blipFill>
          <a:blip r:embed="rId2" cstate="print"/>
          <a:srcRect l="17952" r="20212" b="31790"/>
          <a:stretch>
            <a:fillRect/>
          </a:stretch>
        </p:blipFill>
        <p:spPr bwMode="auto">
          <a:xfrm>
            <a:off x="2123728" y="3284984"/>
            <a:ext cx="4464497" cy="17281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170</TotalTime>
  <Words>295</Words>
  <Application>Microsoft Office PowerPoint</Application>
  <PresentationFormat>Екран (4:3)</PresentationFormat>
  <Paragraphs>58</Paragraphs>
  <Slides>12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12</vt:i4>
      </vt:variant>
    </vt:vector>
  </HeadingPairs>
  <TitlesOfParts>
    <vt:vector size="17" baseType="lpstr">
      <vt:lpstr>Arial</vt:lpstr>
      <vt:lpstr>Calibri</vt:lpstr>
      <vt:lpstr>Constantia</vt:lpstr>
      <vt:lpstr>Wingdings 2</vt:lpstr>
      <vt:lpstr>Поток</vt:lpstr>
      <vt:lpstr>Розв’язування задач на  з’єднання провідників фізика 8 клас  21.03.2022 р.</vt:lpstr>
      <vt:lpstr>Методичний коментар</vt:lpstr>
      <vt:lpstr>Ми знаємо, що існує два види з'єднання: послідовне і паралельне</vt:lpstr>
      <vt:lpstr>Закони послідовного з'єднання сила струму є однаковою!!! </vt:lpstr>
      <vt:lpstr>Закони паралельного з'єднання напруга є однаковою!!!!! </vt:lpstr>
      <vt:lpstr>Але в житті найчастіше використовують мішане з'єднання </vt:lpstr>
      <vt:lpstr>Задача 1</vt:lpstr>
      <vt:lpstr>Презентація PowerPoint</vt:lpstr>
      <vt:lpstr>Задача 2</vt:lpstr>
      <vt:lpstr>R1= 3 Ом, R2=4 Ом,  R3=5 Ом</vt:lpstr>
      <vt:lpstr>Задачі для самостійного розв'язання </vt:lpstr>
      <vt:lpstr>Задачі для самостійного розв'язання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Professional</dc:creator>
  <cp:lastModifiedBy>RePack by Diakov</cp:lastModifiedBy>
  <cp:revision>25</cp:revision>
  <dcterms:created xsi:type="dcterms:W3CDTF">2020-04-02T07:15:25Z</dcterms:created>
  <dcterms:modified xsi:type="dcterms:W3CDTF">2022-03-18T16:40:30Z</dcterms:modified>
</cp:coreProperties>
</file>